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Lst>
  <p:sldSz cx="20320000" cy="11430000"/>
  <p:notesSz cx="6858000" cy="9144000"/>
  <p:embeddedFontLst>
    <p:embeddedFont>
      <p:font typeface="Noto Nastaliq Urdu" panose="020B0502040504020204" pitchFamily="34" charset="-78"/>
      <p:regular r:id="rId68"/>
      <p:bold r:id="rId69"/>
    </p:embeddedFont>
    <p:embeddedFont>
      <p:font typeface="Segoe UI" panose="020B0502040204020203" pitchFamily="34" charset="0"/>
      <p:regular r:id="rId70"/>
      <p:bold r:id="rId71"/>
      <p:italic r:id="rId72"/>
      <p:boldItalic r:id="rId73"/>
    </p:embeddedFont>
    <p:embeddedFont>
      <p:font typeface="Segoe UI Semibold" panose="020B0702040204020203" pitchFamily="34" charset="0"/>
      <p:bold r:id="rId74"/>
      <p:boldItalic r:id="rId7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1.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7.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2.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3.fntdata"/><Relationship Id="rId75"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6.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4.fntdata"/><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61A02C-7589-4E6C-BCC0-5A9C108B1483}" type="datetimeFigureOut">
              <a:rPr lang="en-US" smtClean="0"/>
              <a:t>11/5/2026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948879-14A9-4BA4-A4AE-B04065590769}" type="slidenum">
              <a:rPr lang="en-US" smtClean="0"/>
              <a:t>‹#›</a:t>
            </a:fld>
            <a:endParaRPr lang="en-US"/>
          </a:p>
        </p:txBody>
      </p:sp>
    </p:spTree>
    <p:extLst>
      <p:ext uri="{BB962C8B-B14F-4D97-AF65-F5344CB8AC3E}">
        <p14:creationId xmlns:p14="http://schemas.microsoft.com/office/powerpoint/2010/main" val="1752817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Darul Irfan
</a:t>
            </a:r>
            <a:r>
              <a:rPr lang="ar-AE"/>
              <a:t>دارالعرفان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1</a:t>
            </a:fld>
            <a:endParaRPr lang="en-US"/>
          </a:p>
        </p:txBody>
      </p:sp>
    </p:spTree>
    <p:extLst>
      <p:ext uri="{BB962C8B-B14F-4D97-AF65-F5344CB8AC3E}">
        <p14:creationId xmlns:p14="http://schemas.microsoft.com/office/powerpoint/2010/main" val="874441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One app. Five places to begin
</a:t>
            </a:r>
            <a:r>
              <a:rPr lang="ar-AE"/>
              <a:t>ایک ایپ، پانچ اہم حصے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2</a:t>
            </a:fld>
            <a:endParaRPr lang="en-US"/>
          </a:p>
        </p:txBody>
      </p:sp>
    </p:spTree>
    <p:extLst>
      <p:ext uri="{BB962C8B-B14F-4D97-AF65-F5344CB8AC3E}">
        <p14:creationId xmlns:p14="http://schemas.microsoft.com/office/powerpoint/2010/main" val="1937601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Every teaching, one living app
</a:t>
            </a:r>
            <a:r>
              <a:rPr lang="ar-AE"/>
              <a:t>تمام تعلیمات، ایک زندہ ایپ
</a:t>
            </a:r>
            <a:r>
              <a:rPr lang="en-US"/>
              <a:t>The Qur'an with the Silsila's translation and tafsir, hadith, books, bayans and Zikr, joined up.
</a:t>
            </a:r>
            <a:r>
              <a:rPr lang="ar-AE"/>
              <a:t>سلسلے کے ترجمہ و تفسیر کے ساتھ قرآن، حدیث، کتب، بیانات اور ذکر، سب ایک دوسرے سے جڑے ہوئے۔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3</a:t>
            </a:fld>
            <a:endParaRPr lang="en-US"/>
          </a:p>
        </p:txBody>
      </p:sp>
    </p:spTree>
    <p:extLst>
      <p:ext uri="{BB962C8B-B14F-4D97-AF65-F5344CB8AC3E}">
        <p14:creationId xmlns:p14="http://schemas.microsoft.com/office/powerpoint/2010/main" val="2005026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better experience for everyone
</a:t>
            </a:r>
            <a:r>
              <a:rPr lang="ar-AE"/>
              <a:t>ہر ایک کے لیے بہتر تجربہ
</a:t>
            </a:r>
            <a:r>
              <a:rPr lang="en-US"/>
              <a:t>Calm, clear and bilingual: easy for those who have been with the Silsila for years, and for someone opening it today.
</a:t>
            </a:r>
            <a:r>
              <a:rPr lang="ar-AE"/>
              <a:t>پرسکون، واضح اور دو لسانی: برسوں سے وابستہ ساتھیوں کے لیے بھی آسان، اور آج پہلی بار کھولنے والے کے لیے بھی۔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4</a:t>
            </a:fld>
            <a:endParaRPr lang="en-US"/>
          </a:p>
        </p:txBody>
      </p:sp>
    </p:spTree>
    <p:extLst>
      <p:ext uri="{BB962C8B-B14F-4D97-AF65-F5344CB8AC3E}">
        <p14:creationId xmlns:p14="http://schemas.microsoft.com/office/powerpoint/2010/main" val="1682329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Reaching a new generation
</a:t>
            </a:r>
            <a:r>
              <a:rPr lang="ar-AE"/>
              <a:t>نئی نسل تک رسائی
</a:t>
            </a:r>
            <a:r>
              <a:rPr lang="en-US"/>
              <a:t>Young people live on their phones, on YouTube and on social media. The Silsila now meets them there, in their language.
</a:t>
            </a:r>
            <a:r>
              <a:rPr lang="ar-AE"/>
              <a:t>نوجوان اپنے فون، یوٹیوب اور سوشل میڈیا پر رہتے ہیں۔ سلسلہ اب انہیں وہیں، ان کی زبان میں ملتا ہے۔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5</a:t>
            </a:fld>
            <a:endParaRPr lang="en-US"/>
          </a:p>
        </p:txBody>
      </p:sp>
    </p:spTree>
    <p:extLst>
      <p:ext uri="{BB962C8B-B14F-4D97-AF65-F5344CB8AC3E}">
        <p14:creationId xmlns:p14="http://schemas.microsoft.com/office/powerpoint/2010/main" val="2206343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 we bring in new audiences
</a:t>
            </a:r>
            <a:r>
              <a:rPr lang="ar-AE"/>
              <a:t>نئے سامعین کیسے آئیں گے
</a:t>
            </a:r>
            <a:r>
              <a:rPr lang="en-US"/>
              <a:t>Open doors, no barriers: anyone can follow a live Zikr from a link, and the Markaz can see what draws people in.
</a:t>
            </a:r>
            <a:r>
              <a:rPr lang="ar-AE"/>
              <a:t>کھلے دروازے، کوئی رکاوٹ نہیں: کوئی بھی ایک لنک سے لائیو ذکر میں شامل ہو سکتا ہے، اور مرکز دیکھ سکتا ہے کہ لوگ کس چیز سے آتے ہیں۔
</a:t>
            </a:r>
            <a:r>
              <a:rPr lang="en-US"/>
              <a:t>Ideas the Markaz can run: share each daily card, stream every Daily Zikr, invite from each Ijtema, follow the new-visitor figures monthly.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6</a:t>
            </a:fld>
            <a:endParaRPr lang="en-US"/>
          </a:p>
        </p:txBody>
      </p:sp>
    </p:spTree>
    <p:extLst>
      <p:ext uri="{BB962C8B-B14F-4D97-AF65-F5344CB8AC3E}">
        <p14:creationId xmlns:p14="http://schemas.microsoft.com/office/powerpoint/2010/main" val="41064936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 every major platform
</a:t>
            </a:r>
            <a:r>
              <a:rPr lang="ar-AE"/>
              <a:t>ہر بڑے پلیٹ فارم پر
</a:t>
            </a:r>
            <a:r>
              <a:rPr lang="en-US"/>
              <a:t>iPhone, Android, the web, YouTube, Facebook and Paltalk, one Silsila, one look: a modern portfolio for a timeless message.
</a:t>
            </a:r>
            <a:r>
              <a:rPr lang="ar-AE"/>
              <a:t>آئی فون، اینڈرائیڈ، ویب، یوٹیوب، فیس بک اور پالٹاک، ایک سلسلہ، ایک انداز: ایک لازوال پیغام کے لیے جدید پہچان۔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7</a:t>
            </a:fld>
            <a:endParaRPr lang="en-US"/>
          </a:p>
        </p:txBody>
      </p:sp>
    </p:spTree>
    <p:extLst>
      <p:ext uri="{BB962C8B-B14F-4D97-AF65-F5344CB8AC3E}">
        <p14:creationId xmlns:p14="http://schemas.microsoft.com/office/powerpoint/2010/main" val="12716054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Your day, with purpose
</a:t>
            </a:r>
            <a:r>
              <a:rPr lang="ar-AE"/>
              <a:t>روزمرہ زندگی میں عبادت کا ساتھ
</a:t>
            </a:r>
            <a:r>
              <a:rPr lang="en-US"/>
              <a:t>Prayer, daily guidance and personal practice are brought together on Today.
</a:t>
            </a:r>
            <a:r>
              <a:rPr lang="ar-AE"/>
              <a:t>نماز کے اوقات، روزانہ کی رہنمائی اور ذاتی ذکر ایک ہی جگہ۔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8</a:t>
            </a:fld>
            <a:endParaRPr lang="en-US"/>
          </a:p>
        </p:txBody>
      </p:sp>
    </p:spTree>
    <p:extLst>
      <p:ext uri="{BB962C8B-B14F-4D97-AF65-F5344CB8AC3E}">
        <p14:creationId xmlns:p14="http://schemas.microsoft.com/office/powerpoint/2010/main" val="3006880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Know the time. Find the direction.
</a:t>
            </a:r>
            <a:r>
              <a:rPr lang="ar-AE"/>
              <a:t>نماز کا وقت اور قبلے کی سمت
</a:t>
            </a:r>
            <a:r>
              <a:rPr lang="en-US"/>
              <a:t>Plan prayer around your location, then find a nearby masjid when you need one.
</a:t>
            </a:r>
            <a:r>
              <a:rPr lang="ar-AE"/>
              <a:t>اپنے مقام کے مطابق اوقات دیکھیں اور ضرورت پر قریبی مسجد تلاش کریں۔
</a:t>
            </a:r>
            <a:r>
              <a:rPr lang="en-US"/>
              <a:t>Nearby search and directions require internet and a selected location.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9</a:t>
            </a:fld>
            <a:endParaRPr lang="en-US"/>
          </a:p>
        </p:txBody>
      </p:sp>
    </p:spTree>
    <p:extLst>
      <p:ext uri="{BB962C8B-B14F-4D97-AF65-F5344CB8AC3E}">
        <p14:creationId xmlns:p14="http://schemas.microsoft.com/office/powerpoint/2010/main" val="1700956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daily reason to return
</a:t>
            </a:r>
            <a:r>
              <a:rPr lang="ar-AE"/>
              <a:t>ہر روز کچھ پڑھیں، کچھ عمل کریں
</a:t>
            </a:r>
            <a:r>
              <a:rPr lang="en-US"/>
              <a:t>An ayah, Hadith, saying, dua, zikr and a Name of Allah make up Today’s Light.
</a:t>
            </a:r>
            <a:r>
              <a:rPr lang="ar-AE"/>
              <a:t>آج کی روشنی میں آیت، حدیث، قول، دعا، ذکر اور اللہ کا ایک نام دیکھیں۔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10</a:t>
            </a:fld>
            <a:endParaRPr lang="en-US"/>
          </a:p>
        </p:txBody>
      </p:sp>
    </p:spTree>
    <p:extLst>
      <p:ext uri="{BB962C8B-B14F-4D97-AF65-F5344CB8AC3E}">
        <p14:creationId xmlns:p14="http://schemas.microsoft.com/office/powerpoint/2010/main" val="16766343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Quran, always close
</a:t>
            </a:r>
            <a:r>
              <a:rPr lang="ar-AE"/>
              <a:t>قرآن کا مطالعہ، ہر وقت ساتھ
</a:t>
            </a:r>
            <a:r>
              <a:rPr lang="en-US"/>
              <a:t>Open a surah, choose a parah, or return to the ayah where you stopped.
</a:t>
            </a:r>
            <a:r>
              <a:rPr lang="ar-AE"/>
              <a:t>سورت یا پارہ کھولیں، یا جہاں مطالعہ چھوڑا تھا وہیں سے جاری رکھیں۔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11</a:t>
            </a:fld>
            <a:endParaRPr lang="en-US"/>
          </a:p>
        </p:txBody>
      </p:sp>
    </p:spTree>
    <p:extLst>
      <p:ext uri="{BB962C8B-B14F-4D97-AF65-F5344CB8AC3E}">
        <p14:creationId xmlns:p14="http://schemas.microsoft.com/office/powerpoint/2010/main" val="17483775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Understanding begins at the ayah
</a:t>
            </a:r>
            <a:r>
              <a:rPr lang="ar-AE"/>
              <a:t>اسی آیت کا ترجمہ اور تفسیر
</a:t>
            </a:r>
            <a:r>
              <a:rPr lang="en-US"/>
              <a:t>Akram-ut-Tarajum, Akram-ut-Tafaseer and Asrar-at-Tanzil connect reading with deeper study.
</a:t>
            </a:r>
            <a:r>
              <a:rPr lang="ar-AE"/>
              <a:t>اکرم التراجم، اکرم التفاسیر اور اسرار التنزیل کے ذریعے آیت کو مزید سمجھیں۔
</a:t>
            </a:r>
            <a:r>
              <a:rPr lang="en-US"/>
              <a:t>Commentary availability varies by work and language; full-volume alternatives are offered where available.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12</a:t>
            </a:fld>
            <a:endParaRPr lang="en-US"/>
          </a:p>
        </p:txBody>
      </p:sp>
    </p:spTree>
    <p:extLst>
      <p:ext uri="{BB962C8B-B14F-4D97-AF65-F5344CB8AC3E}">
        <p14:creationId xmlns:p14="http://schemas.microsoft.com/office/powerpoint/2010/main" val="29765643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Read. Listen. Stay with the ayah.
</a:t>
            </a:r>
            <a:r>
              <a:rPr lang="ar-AE"/>
              <a:t>آیت پڑھیں، تلاوت اور آڈیو بیان سنیں
</a:t>
            </a:r>
            <a:r>
              <a:rPr lang="en-US"/>
              <a:t>The ayah reader brings recitation, tafsir and matching Sheikh bayans into the same journey.
</a:t>
            </a:r>
            <a:r>
              <a:rPr lang="ar-AE"/>
              <a:t>آیت کے ساتھ تلاوت، تفسیر اور متعلقہ آڈیو بیان تک آسانی سے پہنچیں۔
</a:t>
            </a:r>
            <a:r>
              <a:rPr lang="en-US"/>
              <a:t>Bayan links appear where matching recordings exist. YouTube follows its own playback restrictions.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13</a:t>
            </a:fld>
            <a:endParaRPr lang="en-US"/>
          </a:p>
        </p:txBody>
      </p:sp>
    </p:spTree>
    <p:extLst>
      <p:ext uri="{BB962C8B-B14F-4D97-AF65-F5344CB8AC3E}">
        <p14:creationId xmlns:p14="http://schemas.microsoft.com/office/powerpoint/2010/main" val="41348087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practice space for memorisation
</a:t>
            </a:r>
            <a:r>
              <a:rPr lang="ar-AE"/>
              <a:t>قرآن یاد کرنے کی مشق
</a:t>
            </a:r>
            <a:r>
              <a:rPr lang="en-US"/>
              <a:t>Choose a passage, repeat each ayah and leave time to recite it yourself.
</a:t>
            </a:r>
            <a:r>
              <a:rPr lang="ar-AE"/>
              <a:t>آیات منتخب کریں، بار بار سنیں اور خود پڑھنے کے لیے وقفہ رکھیں۔
</a:t>
            </a:r>
            <a:r>
              <a:rPr lang="en-US"/>
              <a:t>Private recording supports practice. Tajweed should be checked by a teacher; the app does not provide automated Tajweed scoring.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14</a:t>
            </a:fld>
            <a:endParaRPr lang="en-US"/>
          </a:p>
        </p:txBody>
      </p:sp>
    </p:spTree>
    <p:extLst>
      <p:ext uri="{BB962C8B-B14F-4D97-AF65-F5344CB8AC3E}">
        <p14:creationId xmlns:p14="http://schemas.microsoft.com/office/powerpoint/2010/main" val="2648552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Hadith with its reference
</a:t>
            </a:r>
            <a:r>
              <a:rPr lang="ar-AE"/>
              <a:t>حدیث، اس کے حوالے کے ساتھ
</a:t>
            </a:r>
            <a:r>
              <a:rPr lang="en-US"/>
              <a:t>Browse collections and chapters, search a subject, and save a narration to revisit.
</a:t>
            </a:r>
            <a:r>
              <a:rPr lang="ar-AE"/>
              <a:t>مجموعہ اور باب منتخب کریں، موضوع تلاش کریں اور حدیث محفوظ کر لیں۔
</a:t>
            </a:r>
            <a:r>
              <a:rPr lang="en-US"/>
              <a:t>Translation and narrator information depend on the collection. Review labels identify provisional content.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15</a:t>
            </a:fld>
            <a:endParaRPr lang="en-US"/>
          </a:p>
        </p:txBody>
      </p:sp>
    </p:spTree>
    <p:extLst>
      <p:ext uri="{BB962C8B-B14F-4D97-AF65-F5344CB8AC3E}">
        <p14:creationId xmlns:p14="http://schemas.microsoft.com/office/powerpoint/2010/main" val="16646465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library beyond the reader
</a:t>
            </a:r>
            <a:r>
              <a:rPr lang="ar-AE"/>
              <a:t>مطالعے کے لیے پورا کتب خانہ
</a:t>
            </a:r>
            <a:r>
              <a:rPr lang="en-US"/>
              <a:t>Books, Al-Murshid, articles, poetry and courses keep the Silsila’s publications within reach.
</a:t>
            </a:r>
            <a:r>
              <a:rPr lang="ar-AE"/>
              <a:t>کتابیں، المرشد، مضامین، شاعری اور کورسز ایک ہی کتب خانے میں۔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16</a:t>
            </a:fld>
            <a:endParaRPr lang="en-US"/>
          </a:p>
        </p:txBody>
      </p:sp>
    </p:spTree>
    <p:extLst>
      <p:ext uri="{BB962C8B-B14F-4D97-AF65-F5344CB8AC3E}">
        <p14:creationId xmlns:p14="http://schemas.microsoft.com/office/powerpoint/2010/main" val="33968178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Sheikh · Join Daily Zikr
</a:t>
            </a:r>
            <a:r>
              <a:rPr lang="ar-AE"/>
              <a:t>ہمارے شیخ — روزانہ ذکر میں شامل ہوں
</a:t>
            </a:r>
            <a:r>
              <a:rPr lang="en-US"/>
              <a:t>A clear entry point connects daily Zikr, local session time and the Our Sheikh Halqah.
</a:t>
            </a:r>
            <a:r>
              <a:rPr lang="ar-AE"/>
              <a:t>روزانہ ذکر کا مقامی وقت دیکھیں اور ہمارے شیخ کے حلقے میں شامل ہوں۔
</a:t>
            </a:r>
            <a:r>
              <a:rPr lang="en-US"/>
              <a:t>Host and live-stage controls are available to authorised roles during a session.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17</a:t>
            </a:fld>
            <a:endParaRPr lang="en-US"/>
          </a:p>
        </p:txBody>
      </p:sp>
    </p:spTree>
    <p:extLst>
      <p:ext uri="{BB962C8B-B14F-4D97-AF65-F5344CB8AC3E}">
        <p14:creationId xmlns:p14="http://schemas.microsoft.com/office/powerpoint/2010/main" val="6286995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Your own daily Zikr routine
</a:t>
            </a:r>
            <a:r>
              <a:rPr lang="ar-AE"/>
              <a:t>اپنے روزانہ ذکر کا معمول بنائیں
</a:t>
            </a:r>
            <a:r>
              <a:rPr lang="en-US"/>
              <a:t>A guided sequence keeps your chosen stages, timings and progress together.
</a:t>
            </a:r>
            <a:r>
              <a:rPr lang="ar-AE"/>
              <a:t>اپنے منتخب مراحل، وقت اور ذکر کا ریکارڈ ایک جگہ رکھیں۔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18</a:t>
            </a:fld>
            <a:endParaRPr lang="en-US"/>
          </a:p>
        </p:txBody>
      </p:sp>
    </p:spTree>
    <p:extLst>
      <p:ext uri="{BB962C8B-B14F-4D97-AF65-F5344CB8AC3E}">
        <p14:creationId xmlns:p14="http://schemas.microsoft.com/office/powerpoint/2010/main" val="15097193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Tap into a steady practice
</a:t>
            </a:r>
            <a:r>
              <a:rPr lang="ar-AE"/>
              <a:t>ذکر کی گنتی آسان رکھیں
</a:t>
            </a:r>
            <a:r>
              <a:rPr lang="en-US"/>
              <a:t>Start from a daily zikr or create a personal counter with its own target.
</a:t>
            </a:r>
            <a:r>
              <a:rPr lang="ar-AE"/>
              <a:t>آج کے ذکر سے گنتی شروع کریں یا اپنے ہدف کے ساتھ نئی تسبیح بنائیں۔
</a:t>
            </a:r>
            <a:r>
              <a:rPr lang="en-US"/>
              <a:t>Android offers volume-button counting. Compatible iPhones can use a configured Action Button Shortcut.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19</a:t>
            </a:fld>
            <a:endParaRPr lang="en-US"/>
          </a:p>
        </p:txBody>
      </p:sp>
    </p:spTree>
    <p:extLst>
      <p:ext uri="{BB962C8B-B14F-4D97-AF65-F5344CB8AC3E}">
        <p14:creationId xmlns:p14="http://schemas.microsoft.com/office/powerpoint/2010/main" val="514910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Guidance beside the practice
</a:t>
            </a:r>
            <a:r>
              <a:rPr lang="ar-AE"/>
              <a:t>عمل کے ساتھ رہنمائی بھی
</a:t>
            </a:r>
            <a:r>
              <a:rPr lang="en-US"/>
              <a:t>The Method of Zikr and Shajra are close to the places where you practise.
</a:t>
            </a:r>
            <a:r>
              <a:rPr lang="ar-AE"/>
              <a:t>طریقۂ ذکر اور شجرہ، ذاتی ذکر اور تسبیح کے ساتھ فوراً کھولیں۔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20</a:t>
            </a:fld>
            <a:endParaRPr lang="en-US"/>
          </a:p>
        </p:txBody>
      </p:sp>
    </p:spTree>
    <p:extLst>
      <p:ext uri="{BB962C8B-B14F-4D97-AF65-F5344CB8AC3E}">
        <p14:creationId xmlns:p14="http://schemas.microsoft.com/office/powerpoint/2010/main" val="40982010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Know the Silsila
</a:t>
            </a:r>
            <a:r>
              <a:rPr lang="ar-AE"/>
              <a:t>سلسلے کا تعارف اور تعلیمات
</a:t>
            </a:r>
            <a:r>
              <a:rPr lang="en-US"/>
              <a:t>Explore the history, the Sheikhs, Tasawwuf, Tazkiyah and the purpose of Zikr.
</a:t>
            </a:r>
            <a:r>
              <a:rPr lang="ar-AE"/>
              <a:t>سلسلے کی تاریخ، مشائخ، تصوف، تزکیہ اور ذکر کی ضرورت کے بارے میں پڑھیں۔
</a:t>
            </a:r>
            <a:r>
              <a:rPr lang="en-US"/>
              <a:t>The interface is bilingual. Individual publications retain their available content languages.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21</a:t>
            </a:fld>
            <a:endParaRPr lang="en-US"/>
          </a:p>
        </p:txBody>
      </p:sp>
    </p:spTree>
    <p:extLst>
      <p:ext uri="{BB962C8B-B14F-4D97-AF65-F5344CB8AC3E}">
        <p14:creationId xmlns:p14="http://schemas.microsoft.com/office/powerpoint/2010/main" val="12719554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bayan for your next moment
</a:t>
            </a:r>
            <a:r>
              <a:rPr lang="ar-AE"/>
              <a:t>اپنی فرصت میں آڈیو بیان سنیں
</a:t>
            </a:r>
            <a:r>
              <a:rPr lang="en-US"/>
              <a:t>Find recent and archived audio or video, then continue listening when it suits you.
</a:t>
            </a:r>
            <a:r>
              <a:rPr lang="ar-AE"/>
              <a:t>نئے اور پرانے آڈیو یا ویڈیو بیانات تلاش کریں اور اپنی سہولت سے سنیں۔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22</a:t>
            </a:fld>
            <a:endParaRPr lang="en-US"/>
          </a:p>
        </p:txBody>
      </p:sp>
    </p:spTree>
    <p:extLst>
      <p:ext uri="{BB962C8B-B14F-4D97-AF65-F5344CB8AC3E}">
        <p14:creationId xmlns:p14="http://schemas.microsoft.com/office/powerpoint/2010/main" val="1404045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Follow a subject further
</a:t>
            </a:r>
            <a:r>
              <a:rPr lang="ar-AE"/>
              <a:t>کسی موضوع کو مزید سمجھیں
</a:t>
            </a:r>
            <a:r>
              <a:rPr lang="en-US"/>
              <a:t>Topic pages bring related ayat, books and bayans together around a subject.
</a:t>
            </a:r>
            <a:r>
              <a:rPr lang="ar-AE"/>
              <a:t>موضوع کے صفحے پر متعلقہ آیات، کتابیں اور بیانات ایک ساتھ ملتے ہیں۔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23</a:t>
            </a:fld>
            <a:endParaRPr lang="en-US"/>
          </a:p>
        </p:txBody>
      </p:sp>
    </p:spTree>
    <p:extLst>
      <p:ext uri="{BB962C8B-B14F-4D97-AF65-F5344CB8AC3E}">
        <p14:creationId xmlns:p14="http://schemas.microsoft.com/office/powerpoint/2010/main" val="10616581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Stay connected to the community
</a:t>
            </a:r>
            <a:r>
              <a:rPr lang="ar-AE"/>
              <a:t>سلسلے کی خبروں اور حلقوں سے جڑے رہیں
</a:t>
            </a:r>
            <a:r>
              <a:rPr lang="en-US"/>
              <a:t>Official updates, events and member Halqahs keep information and participation close together.
</a:t>
            </a:r>
            <a:r>
              <a:rPr lang="ar-AE"/>
              <a:t>اہم خبریں، تقریبات اور ممبر حلقے ایک ہی ایپ میں دیکھیں۔
</a:t>
            </a:r>
            <a:r>
              <a:rPr lang="en-US"/>
              <a:t>Private Halqahs use invitations or membership. Session and administration features depend on your role.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24</a:t>
            </a:fld>
            <a:endParaRPr lang="en-US"/>
          </a:p>
        </p:txBody>
      </p:sp>
    </p:spTree>
    <p:extLst>
      <p:ext uri="{BB962C8B-B14F-4D97-AF65-F5344CB8AC3E}">
        <p14:creationId xmlns:p14="http://schemas.microsoft.com/office/powerpoint/2010/main" val="20659335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From Paltalk to every screen, by itself
</a:t>
            </a:r>
            <a:r>
              <a:rPr lang="ar-AE"/>
              <a:t>پالٹاک سے ہر اسکرین تک، خود بخود
</a:t>
            </a:r>
            <a:r>
              <a:rPr lang="en-US"/>
              <a:t>When Hazrat ji begins on Paltalk, the Zikr starts in the app, members are told, the websites go live and the stream picture is ready.
</a:t>
            </a:r>
            <a:r>
              <a:rPr lang="ar-AE"/>
              <a:t>جب حضرت جی پالٹاک پر شروع فرماتے ہیں تو ایپ میں ذکر شروع ہو جاتا ہے، ممبروں کو اطلاع جاتی ہے، ویب سائٹس لائیو ہو جاتی ہیں اور نشریات کی تصویر تیار ہوتی ہے۔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25</a:t>
            </a:fld>
            <a:endParaRPr lang="en-US"/>
          </a:p>
        </p:txBody>
      </p:sp>
    </p:spTree>
    <p:extLst>
      <p:ext uri="{BB962C8B-B14F-4D97-AF65-F5344CB8AC3E}">
        <p14:creationId xmlns:p14="http://schemas.microsoft.com/office/powerpoint/2010/main" val="25453689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stage follows the voice
</a:t>
            </a:r>
            <a:r>
              <a:rPr lang="ar-AE"/>
              <a:t>اسٹیج آواز کے ساتھ چلتا ہے
</a:t>
            </a:r>
            <a:r>
              <a:rPr lang="en-US"/>
              <a:t>Go Live listens and moves the stage as each recitation, Latifa and Muraqaba is called. If the sound is unclear, one tap does it.
</a:t>
            </a:r>
            <a:r>
              <a:rPr lang="ar-AE"/>
              <a:t>گو لائیو سنتا ہے اور ہر تسبیح، لطیفہ اور مراقبہ کے ساتھ اسٹیج بدلتا ہے۔ اگر آواز صاف نہ ہو تو ایک ٹیپ کافی ہے۔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26</a:t>
            </a:fld>
            <a:endParaRPr lang="en-US"/>
          </a:p>
        </p:txBody>
      </p:sp>
    </p:spTree>
    <p:extLst>
      <p:ext uri="{BB962C8B-B14F-4D97-AF65-F5344CB8AC3E}">
        <p14:creationId xmlns:p14="http://schemas.microsoft.com/office/powerpoint/2010/main" val="31619923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Better than a chat-window stream
</a:t>
            </a:r>
            <a:r>
              <a:rPr lang="ar-AE"/>
              <a:t>چیٹ ونڈو کی نشریات سے بہتر
</a:t>
            </a:r>
            <a:r>
              <a:rPr lang="en-US"/>
              <a:t>Instead of a chat window, viewers see the stage itself: the emblem or Hazrat ji's photograph, the current Latifa in light, the Arabic recitations.
</a:t>
            </a:r>
            <a:r>
              <a:rPr lang="ar-AE"/>
              <a:t>چیٹ ونڈو کی جگہ دیکھنے والے اسٹیج دیکھتے ہیں: نشان یا حضرت جی کی تصویر، روشنی میں موجودہ لطیفہ، اور عربی تسبیحات۔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27</a:t>
            </a:fld>
            <a:endParaRPr lang="en-US"/>
          </a:p>
        </p:txBody>
      </p:sp>
    </p:spTree>
    <p:extLst>
      <p:ext uri="{BB962C8B-B14F-4D97-AF65-F5344CB8AC3E}">
        <p14:creationId xmlns:p14="http://schemas.microsoft.com/office/powerpoint/2010/main" val="2115214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Admins monitor; the system does the work
</a:t>
            </a:r>
            <a:r>
              <a:rPr lang="ar-AE"/>
              <a:t>ایڈمن نگرانی کریں؛ کام نظام کرے
</a:t>
            </a:r>
            <a:r>
              <a:rPr lang="en-US"/>
              <a:t>The manual steps are gone. Admins watch who is listening, see what needs attention, and step in only when needed.
</a:t>
            </a:r>
            <a:r>
              <a:rPr lang="ar-AE"/>
              <a:t>دستی مراحل ختم ہو گئے۔ ایڈمن دیکھتے ہیں کون سن رہا ہے، کس چیز پر توجہ چاہیے، اور صرف ضرورت پر مداخلت کرتے ہیں۔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28</a:t>
            </a:fld>
            <a:endParaRPr lang="en-US"/>
          </a:p>
        </p:txBody>
      </p:sp>
    </p:spTree>
    <p:extLst>
      <p:ext uri="{BB962C8B-B14F-4D97-AF65-F5344CB8AC3E}">
        <p14:creationId xmlns:p14="http://schemas.microsoft.com/office/powerpoint/2010/main" val="16208526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Who looks after what
</a:t>
            </a:r>
            <a:r>
              <a:rPr lang="ar-AE"/>
              <a:t>کون کیا سنبھالتا ہے
</a:t>
            </a:r>
            <a:r>
              <a:rPr lang="en-US"/>
              <a:t>Super admins look after every Halqah. Each Halqah has its own Administrators and Admins.
</a:t>
            </a:r>
            <a:r>
              <a:rPr lang="ar-AE"/>
              <a:t>سپر ایڈمن تمام حلقوں کی نگرانی کرتے ہیں۔ ہر حلقے کے اپنے منتظم اور ایڈمن ہیں۔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29</a:t>
            </a:fld>
            <a:endParaRPr lang="en-US"/>
          </a:p>
        </p:txBody>
      </p:sp>
    </p:spTree>
    <p:extLst>
      <p:ext uri="{BB962C8B-B14F-4D97-AF65-F5344CB8AC3E}">
        <p14:creationId xmlns:p14="http://schemas.microsoft.com/office/powerpoint/2010/main" val="9186698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Make and look after Halqahs
</a:t>
            </a:r>
            <a:r>
              <a:rPr lang="ar-AE"/>
              <a:t>حلقے بنائیں اور سنبھالیں
</a:t>
            </a:r>
            <a:r>
              <a:rPr lang="en-US"/>
              <a:t>A super admin opens a new Halqah, renames or retires it, and sees which Halqahs are live.
</a:t>
            </a:r>
            <a:r>
              <a:rPr lang="ar-AE"/>
              <a:t>سپر ایڈمن نیا حلقہ بناتے، نام بدلتے یا ختم کرتے ہیں، اور دیکھتے ہیں کہ کون سا حلقہ لائیو ہے۔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30</a:t>
            </a:fld>
            <a:endParaRPr lang="en-US"/>
          </a:p>
        </p:txBody>
      </p:sp>
    </p:spTree>
    <p:extLst>
      <p:ext uri="{BB962C8B-B14F-4D97-AF65-F5344CB8AC3E}">
        <p14:creationId xmlns:p14="http://schemas.microsoft.com/office/powerpoint/2010/main" val="40681178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Everyone, in the right place
</a:t>
            </a:r>
            <a:r>
              <a:rPr lang="ar-AE"/>
              <a:t>ہر فرد، اپنی صحیح جگہ
</a:t>
            </a:r>
            <a:r>
              <a:rPr lang="en-US"/>
              <a:t>Find anyone who has signed in and place them in any Halqah as Administrator, Admin or member.
</a:t>
            </a:r>
            <a:r>
              <a:rPr lang="ar-AE"/>
              <a:t>سائن اِن کرنے والے کسی بھی فرد کو تلاش کر کے کسی بھی حلقے میں منتظم، ایڈمن یا ممبر بنائیں۔
</a:t>
            </a:r>
            <a:r>
              <a:rPr lang="en-US"/>
              <a:t>Member names, emails and places are blurred.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31</a:t>
            </a:fld>
            <a:endParaRPr lang="en-US"/>
          </a:p>
        </p:txBody>
      </p:sp>
    </p:spTree>
    <p:extLst>
      <p:ext uri="{BB962C8B-B14F-4D97-AF65-F5344CB8AC3E}">
        <p14:creationId xmlns:p14="http://schemas.microsoft.com/office/powerpoint/2010/main" val="33539602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Today's pictures
</a:t>
            </a:r>
            <a:r>
              <a:rPr lang="ar-AE"/>
              <a:t>آج کی تصاویر
</a:t>
            </a:r>
            <a:r>
              <a:rPr lang="en-US"/>
              <a:t>Publish the day's Ayah, Hadith, Aqwal-e-Sheikh or announcement picture, or forward it from WhatsApp.
</a:t>
            </a:r>
            <a:r>
              <a:rPr lang="ar-AE"/>
              <a:t>دن کی آیت، حدیث، اقوالِ شیخ یا اعلان کی تصویر شائع کریں، یا واٹس ایپ سے بھیجیں۔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32</a:t>
            </a:fld>
            <a:endParaRPr lang="en-US"/>
          </a:p>
        </p:txBody>
      </p:sp>
    </p:spTree>
    <p:extLst>
      <p:ext uri="{BB962C8B-B14F-4D97-AF65-F5344CB8AC3E}">
        <p14:creationId xmlns:p14="http://schemas.microsoft.com/office/powerpoint/2010/main" val="35475024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Running a Halqah
</a:t>
            </a:r>
            <a:r>
              <a:rPr lang="ar-AE"/>
              <a:t>حلقے کا انتظام
</a:t>
            </a:r>
            <a:r>
              <a:rPr lang="en-US"/>
              <a:t>One place for people, posts, meetings, Zikr times, dua requests and past sessions.
</a:t>
            </a:r>
            <a:r>
              <a:rPr lang="ar-AE"/>
              <a:t>افراد، پوسٹس، میٹنگز، ذکر کے اوقات، دعا کی درخواستیں اور پچھلی نشستیں، سب ایک جگہ۔
</a:t>
            </a:r>
            <a:r>
              <a:rPr lang="en-US"/>
              <a:t>Member names, emails and places are blurred.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33</a:t>
            </a:fld>
            <a:endParaRPr lang="en-US"/>
          </a:p>
        </p:txBody>
      </p:sp>
    </p:spTree>
    <p:extLst>
      <p:ext uri="{BB962C8B-B14F-4D97-AF65-F5344CB8AC3E}">
        <p14:creationId xmlns:p14="http://schemas.microsoft.com/office/powerpoint/2010/main" val="6366140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Posts, meetings and Zikr times
</a:t>
            </a:r>
            <a:r>
              <a:rPr lang="ar-AE"/>
              <a:t>پوسٹس، میٹنگز اور ذکر کے اوقات
</a:t>
            </a:r>
            <a:r>
              <a:rPr lang="en-US"/>
              <a:t>Share news with pictures and videos, plan a meeting, and set Zikr times that can start by themselves.
</a:t>
            </a:r>
            <a:r>
              <a:rPr lang="ar-AE"/>
              <a:t>تصاویر اور ویڈیوز کے ساتھ خبر دیں، میٹنگ رکھیں، اور ذکر کے اوقات مقرر کریں جو خود شروع ہو سکیں۔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34</a:t>
            </a:fld>
            <a:endParaRPr lang="en-US"/>
          </a:p>
        </p:txBody>
      </p:sp>
    </p:spTree>
    <p:extLst>
      <p:ext uri="{BB962C8B-B14F-4D97-AF65-F5344CB8AC3E}">
        <p14:creationId xmlns:p14="http://schemas.microsoft.com/office/powerpoint/2010/main" val="34508735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 live, or test first
</a:t>
            </a:r>
            <a:r>
              <a:rPr lang="ar-AE"/>
              <a:t>لائیو شروع کریں، یا پہلے آزمائیں
</a:t>
            </a:r>
            <a:r>
              <a:rPr lang="en-US"/>
              <a:t>Choose how the group joins: led live, a YouTube Zikr or a recording. Test only notifies nobody.
</a:t>
            </a:r>
            <a:r>
              <a:rPr lang="ar-AE"/>
              <a:t>منتخب کریں کہ حلقہ کیسے شامل ہو: براہِ راست، یوٹیوب یا ریکارڈنگ۔ آزمائش میں کسی کو اطلاع نہیں جاتی۔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35</a:t>
            </a:fld>
            <a:endParaRPr lang="en-US"/>
          </a:p>
        </p:txBody>
      </p:sp>
    </p:spTree>
    <p:extLst>
      <p:ext uri="{BB962C8B-B14F-4D97-AF65-F5344CB8AC3E}">
        <p14:creationId xmlns:p14="http://schemas.microsoft.com/office/powerpoint/2010/main" val="27155779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Leading the stage
</a:t>
            </a:r>
            <a:r>
              <a:rPr lang="ar-AE"/>
              <a:t>اسٹیج کی رہنمائی
</a:t>
            </a:r>
            <a:r>
              <a:rPr lang="en-US"/>
              <a:t>Hazrat ji's admins and each Halqah's leader tap each stage, or tap Go Live and it follows the voice.
</a:t>
            </a:r>
            <a:r>
              <a:rPr lang="ar-AE"/>
              <a:t>حضرت جی کے ایڈمن اور ہر حلقے کے رہنما ہر مرحلہ دبائیں، یا گو لائیو دبائیں اور اسٹیج آواز کے ساتھ بدلے۔
</a:t>
            </a:r>
            <a:r>
              <a:rPr lang="en-US"/>
              <a:t>Go Live needs microphone permission on the leading phone. Our Sheikh admins see Start Daily Zikr.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36</a:t>
            </a:fld>
            <a:endParaRPr lang="en-US"/>
          </a:p>
        </p:txBody>
      </p:sp>
    </p:spTree>
    <p:extLst>
      <p:ext uri="{BB962C8B-B14F-4D97-AF65-F5344CB8AC3E}">
        <p14:creationId xmlns:p14="http://schemas.microsoft.com/office/powerpoint/2010/main" val="24415824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everyone sees
</a:t>
            </a:r>
            <a:r>
              <a:rPr lang="ar-AE"/>
              <a:t>سب کیا دیکھتے ہیں
</a:t>
            </a:r>
            <a:r>
              <a:rPr lang="en-US"/>
              <a:t>The current stage fills the screen with light: Arabic recitations, numbered Lataif, English with Urdu.
</a:t>
            </a:r>
            <a:r>
              <a:rPr lang="ar-AE"/>
              <a:t>موجودہ مرحلہ روشنی کے ساتھ پوری اسکرین پر: عربی تسبیحات، نمبر والے لطائف، انگریزی کے ساتھ اردو۔
</a:t>
            </a:r>
            <a:r>
              <a:rPr lang="en-US"/>
              <a:t>On Our Sheikh the stage shows Hazrat ji's photograph; other Halqahs show the Silsila emblem.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37</a:t>
            </a:fld>
            <a:endParaRPr lang="en-US"/>
          </a:p>
        </p:txBody>
      </p:sp>
    </p:spTree>
    <p:extLst>
      <p:ext uri="{BB962C8B-B14F-4D97-AF65-F5344CB8AC3E}">
        <p14:creationId xmlns:p14="http://schemas.microsoft.com/office/powerpoint/2010/main" val="10182120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Muraqabat, chat and removals
</a:t>
            </a:r>
            <a:r>
              <a:rPr lang="ar-AE"/>
              <a:t>مراقبات، گفتگو اور حذف
</a:t>
            </a:r>
            <a:r>
              <a:rPr lang="en-US"/>
              <a:t>Leaders add a Muraqaba on the spot. Admins remove anything from the stage or the chat.
</a:t>
            </a:r>
            <a:r>
              <a:rPr lang="ar-AE"/>
              <a:t>رہنما موقع پر مراقبہ شامل کرتے ہیں۔ ایڈمن اسٹیج یا گفتگو سے کچھ بھی ہٹا سکتے ہیں۔
</a:t>
            </a:r>
            <a:r>
              <a:rPr lang="en-US"/>
              <a:t>Members send ready-made messages such as Ameen and JazakAllahu khairan; leaders may type.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38</a:t>
            </a:fld>
            <a:endParaRPr lang="en-US"/>
          </a:p>
        </p:txBody>
      </p:sp>
    </p:spTree>
    <p:extLst>
      <p:ext uri="{BB962C8B-B14F-4D97-AF65-F5344CB8AC3E}">
        <p14:creationId xmlns:p14="http://schemas.microsoft.com/office/powerpoint/2010/main" val="11863721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Session controls
</a:t>
            </a:r>
            <a:r>
              <a:rPr lang="ar-AE"/>
              <a:t>نشست کے اختیارات
</a:t>
            </a:r>
            <a:r>
              <a:rPr lang="en-US"/>
              <a:t>From the live card, admins add to the session, message the group and end it for everyone.
</a:t>
            </a:r>
            <a:r>
              <a:rPr lang="ar-AE"/>
              <a:t>لائیو کارڈ سے ایڈمن نشست میں اضافہ کرتے، حلقے کو پیغام دیتے اور سب کے لیے نشست ختم کرتے ہیں۔
</a:t>
            </a:r>
            <a:r>
              <a:rPr lang="en-US"/>
              <a:t>A session stays open until an admin ends it, or five minutes after the Dua when started from Paltalk.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39</a:t>
            </a:fld>
            <a:endParaRPr lang="en-US"/>
          </a:p>
        </p:txBody>
      </p:sp>
    </p:spTree>
    <p:extLst>
      <p:ext uri="{BB962C8B-B14F-4D97-AF65-F5344CB8AC3E}">
        <p14:creationId xmlns:p14="http://schemas.microsoft.com/office/powerpoint/2010/main" val="38682144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Attendance and duas
</a:t>
            </a:r>
            <a:r>
              <a:rPr lang="ar-AE"/>
              <a:t>حاضری اور دعائیں
</a:t>
            </a:r>
            <a:r>
              <a:rPr lang="en-US"/>
              <a:t>Each session keeps who joined and when, from the app and the websites. Dua requests reach the admins.
</a:t>
            </a:r>
            <a:r>
              <a:rPr lang="ar-AE"/>
              <a:t>ہر نشست میں محفوظ رہتا ہے کہ ایپ اور ویب سائٹس سے کس نے کب شرکت کی۔ دعا کی درخواستیں ایڈمن تک پہنچتی ہیں۔
</a:t>
            </a:r>
            <a:r>
              <a:rPr lang="en-US"/>
              <a:t>Member names, emails and places are blurred.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40</a:t>
            </a:fld>
            <a:endParaRPr lang="en-US"/>
          </a:p>
        </p:txBody>
      </p:sp>
    </p:spTree>
    <p:extLst>
      <p:ext uri="{BB962C8B-B14F-4D97-AF65-F5344CB8AC3E}">
        <p14:creationId xmlns:p14="http://schemas.microsoft.com/office/powerpoint/2010/main" val="4378422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live Zikr, step by step
</a:t>
            </a:r>
            <a:r>
              <a:rPr lang="ar-AE"/>
              <a:t>لائیو ذکر، مرحلہ وار
</a:t>
            </a:r>
            <a:r>
              <a:rPr lang="en-US"/>
              <a:t>Before it starts, members see the next Zikr in their own time and the websites show Not live.
</a:t>
            </a:r>
            <a:r>
              <a:rPr lang="ar-AE"/>
              <a:t>شروع ہونے سے پہلے ممبر اگلے ذکر کا وقت اپنے وقت میں دیکھتے ہیں اور ویب سائٹس پر لائیو نہیں لکھا ہوتا ہے۔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41</a:t>
            </a:fld>
            <a:endParaRPr lang="en-US"/>
          </a:p>
        </p:txBody>
      </p:sp>
    </p:spTree>
    <p:extLst>
      <p:ext uri="{BB962C8B-B14F-4D97-AF65-F5344CB8AC3E}">
        <p14:creationId xmlns:p14="http://schemas.microsoft.com/office/powerpoint/2010/main" val="31772824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Dua and the end
</a:t>
            </a:r>
            <a:r>
              <a:rPr lang="ar-AE"/>
              <a:t>دورانِ ذکر، دعا اور اختتام
</a:t>
            </a:r>
            <a:r>
              <a:rPr lang="en-US"/>
              <a:t>Each stage appears for everyone at once. When the Dua begins, the stage shows it.
</a:t>
            </a:r>
            <a:r>
              <a:rPr lang="ar-AE"/>
              <a:t>ہر مرحلہ سب کو ایک ساتھ دکھتا ہے۔ دعا شروع ہوتے ہی اسٹیج پر دعا آ جاتی ہے۔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42</a:t>
            </a:fld>
            <a:endParaRPr lang="en-US"/>
          </a:p>
        </p:txBody>
      </p:sp>
    </p:spTree>
    <p:extLst>
      <p:ext uri="{BB962C8B-B14F-4D97-AF65-F5344CB8AC3E}">
        <p14:creationId xmlns:p14="http://schemas.microsoft.com/office/powerpoint/2010/main" val="34499225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One stage, everywhere
</a:t>
            </a:r>
            <a:r>
              <a:rPr lang="ar-AE"/>
              <a:t>ایک اسٹیج، ہر جگہ
</a:t>
            </a:r>
            <a:r>
              <a:rPr lang="en-US"/>
              <a:t>The same stage shows in the app, on the Silsila websites and in the YouTube and Facebook picture.
</a:t>
            </a:r>
            <a:r>
              <a:rPr lang="ar-AE"/>
              <a:t>یہی اسٹیج ایپ میں، سلسلے کی ویب سائٹس پر اور یوٹیوب و فیس بک کی تصویر میں دکھتا ہے۔
</a:t>
            </a:r>
            <a:r>
              <a:rPr lang="en-US"/>
              <a:t>Website visitors give a name and city, then follow live with no controls. The websites play live sound only, never recordings.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43</a:t>
            </a:fld>
            <a:endParaRPr lang="en-US"/>
          </a:p>
        </p:txBody>
      </p:sp>
    </p:spTree>
    <p:extLst>
      <p:ext uri="{BB962C8B-B14F-4D97-AF65-F5344CB8AC3E}">
        <p14:creationId xmlns:p14="http://schemas.microsoft.com/office/powerpoint/2010/main" val="25326077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One organisation, run centrally
</a:t>
            </a:r>
            <a:r>
              <a:rPr lang="ar-AE"/>
              <a:t>ایک تنظیم، مرکز سے منظم
</a:t>
            </a:r>
            <a:r>
              <a:rPr lang="en-US"/>
              <a:t>The Silsila Markaz sees every region and Halqah: its people, its admins, its Zikr times and whether it is live.
</a:t>
            </a:r>
            <a:r>
              <a:rPr lang="ar-AE"/>
              <a:t>سلسلہ مرکز ہر خطہ اور حلقہ دیکھتا ہے: اس کے افراد، ایڈمن، ذکر کے اوقات اور یہ کہ وہ لائیو ہے یا نہیں۔
</a:t>
            </a:r>
            <a:r>
              <a:rPr lang="en-US"/>
              <a:t>Only super admins and the Markaz officers see the reports.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44</a:t>
            </a:fld>
            <a:endParaRPr lang="en-US"/>
          </a:p>
        </p:txBody>
      </p:sp>
    </p:spTree>
    <p:extLst>
      <p:ext uri="{BB962C8B-B14F-4D97-AF65-F5344CB8AC3E}">
        <p14:creationId xmlns:p14="http://schemas.microsoft.com/office/powerpoint/2010/main" val="18536844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Analytics for every Halqah
</a:t>
            </a:r>
            <a:r>
              <a:rPr lang="ar-AE"/>
              <a:t>ہر حلقے کے تجزیات
</a:t>
            </a:r>
            <a:r>
              <a:rPr lang="en-US"/>
              <a:t>Attendance, different people, app and website, against the period before, for any Halqah, region or time.
</a:t>
            </a:r>
            <a:r>
              <a:rPr lang="ar-AE"/>
              <a:t>حاضری، مختلف افراد، ایپ اور ویب سائٹ، گزشتہ مدت کے مقابلے میں، کسی بھی حلقے، خطے یا وقت کے لیے۔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45</a:t>
            </a:fld>
            <a:endParaRPr lang="en-US"/>
          </a:p>
        </p:txBody>
      </p:sp>
    </p:spTree>
    <p:extLst>
      <p:ext uri="{BB962C8B-B14F-4D97-AF65-F5344CB8AC3E}">
        <p14:creationId xmlns:p14="http://schemas.microsoft.com/office/powerpoint/2010/main" val="22035748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Daily and monthly reports
</a:t>
            </a:r>
            <a:r>
              <a:rPr lang="ar-AE"/>
              <a:t>روزانہ اور ماہانہ رپورٹس
</a:t>
            </a:r>
            <a:r>
              <a:rPr lang="en-US"/>
              <a:t>Every Zikr, who attended and for how long, Halqahs that held none, and the month's growth, ready to share.
</a:t>
            </a:r>
            <a:r>
              <a:rPr lang="ar-AE"/>
              <a:t>ہر ذکر، کس نے شرکت کی اور کتنی دیر، کن حلقوں میں نشست نہیں ہوئی، اور مہینے کی ترقی، شیئر کرنے کے لیے تیار۔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46</a:t>
            </a:fld>
            <a:endParaRPr lang="en-US"/>
          </a:p>
        </p:txBody>
      </p:sp>
    </p:spTree>
    <p:extLst>
      <p:ext uri="{BB962C8B-B14F-4D97-AF65-F5344CB8AC3E}">
        <p14:creationId xmlns:p14="http://schemas.microsoft.com/office/powerpoint/2010/main" val="3742255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reporting.naqshbandiaowaisiah.us
</a:t>
            </a:r>
            <a:r>
              <a:rPr lang="ar-AE"/>
              <a:t>رپورٹنگ ویب سائٹ
</a:t>
            </a:r>
            <a:r>
              <a:rPr lang="en-US"/>
              <a:t>The full dashboard on a computer. The website shows a code; an officer approves it in the app. No passwords to share or lose.
</a:t>
            </a:r>
            <a:r>
              <a:rPr lang="ar-AE"/>
              <a:t>کمپیوٹر پر مکمل ڈیش بورڈ۔ ویب سائٹ ایک کوڈ دکھاتی ہے، افسر ایپ میں منظوری دیتا ہے۔ کوئی پاس ورڈ نہیں۔
</a:t>
            </a:r>
            <a:r>
              <a:rPr lang="en-US"/>
              <a:t>Sign-ins expire after 12 hours; every computer is listed and can be signed out.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47</a:t>
            </a:fld>
            <a:endParaRPr lang="en-US"/>
          </a:p>
        </p:txBody>
      </p:sp>
    </p:spTree>
    <p:extLst>
      <p:ext uri="{BB962C8B-B14F-4D97-AF65-F5344CB8AC3E}">
        <p14:creationId xmlns:p14="http://schemas.microsoft.com/office/powerpoint/2010/main" val="7338329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Comfortable in your language
</a:t>
            </a:r>
            <a:r>
              <a:rPr lang="ar-AE"/>
              <a:t>اپنی زبان، اپنی سہولت
</a:t>
            </a:r>
            <a:r>
              <a:rPr lang="en-US"/>
              <a:t>English and Urdu, reading-size choices and a theme that can follow sunrise and sunset.
</a:t>
            </a:r>
            <a:r>
              <a:rPr lang="ar-AE"/>
              <a:t>اردو یا انگریزی، متن کا مناسب سائز اور طلوع و غروب کے مطابق بدلتی تھیم۔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48</a:t>
            </a:fld>
            <a:endParaRPr lang="en-US"/>
          </a:p>
        </p:txBody>
      </p:sp>
    </p:spTree>
    <p:extLst>
      <p:ext uri="{BB962C8B-B14F-4D97-AF65-F5344CB8AC3E}">
        <p14:creationId xmlns:p14="http://schemas.microsoft.com/office/powerpoint/2010/main" val="14817663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Explore what matters to you
</a:t>
            </a:r>
            <a:r>
              <a:rPr lang="ar-AE"/>
              <a:t>اپنی دلچسپی کی سہولت کھولیں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a:t>
            </a:r>
          </a:p>
        </p:txBody>
      </p:sp>
      <p:sp>
        <p:nvSpPr>
          <p:cNvPr id="4" name="Slide Number Placeholder 3"/>
          <p:cNvSpPr>
            <a:spLocks noGrp="1"/>
          </p:cNvSpPr>
          <p:nvPr>
            <p:ph type="sldNum" sz="quarter" idx="5"/>
          </p:nvPr>
        </p:nvSpPr>
        <p:spPr/>
        <p:txBody>
          <a:bodyPr/>
          <a:lstStyle/>
          <a:p>
            <a:fld id="{03948879-14A9-4BA4-A4AE-B04065590769}" type="slidenum">
              <a:rPr lang="en-US" smtClean="0"/>
              <a:t>49</a:t>
            </a:fld>
            <a:endParaRPr lang="en-US"/>
          </a:p>
        </p:txBody>
      </p:sp>
    </p:spTree>
    <p:extLst>
      <p:ext uri="{BB962C8B-B14F-4D97-AF65-F5344CB8AC3E}">
        <p14:creationId xmlns:p14="http://schemas.microsoft.com/office/powerpoint/2010/main" val="21184274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Feature architecture
</a:t>
            </a:r>
            <a:r>
              <a:rPr lang="ar-AE"/>
              <a:t>ایپ کی سہولتوں کا مکمل نقشہ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
Today
Today/TodayHeroView.swift; Today/DailyZikrBanner.swift; Today/AppUpdateBanner.swift
Next prayer and live countdown / </a:t>
            </a:r>
            <a:r>
              <a:rPr lang="ar-AE"/>
              <a:t>اگلی نماز اور باقی وقت
</a:t>
            </a:r>
            <a:r>
              <a:rPr lang="en-US"/>
              <a:t>Local date, time and city / </a:t>
            </a:r>
            <a:r>
              <a:rPr lang="ar-AE"/>
              <a:t>مقامی تاریخ، وقت اور شہر
</a:t>
            </a:r>
            <a:r>
              <a:rPr lang="en-US"/>
              <a:t>Full Hijri month and date / </a:t>
            </a:r>
            <a:r>
              <a:rPr lang="ar-AE"/>
              <a:t>مکمل اسلامی تاریخ
</a:t>
            </a:r>
            <a:r>
              <a:rPr lang="en-US"/>
              <a:t>Local moon-sighting correction / </a:t>
            </a:r>
            <a:r>
              <a:rPr lang="ar-AE"/>
              <a:t>مقامی چاند کے مطابق تاریخ درست کریں
</a:t>
            </a:r>
            <a:r>
              <a:rPr lang="en-US"/>
              <a:t>Local weather in °F or °C / </a:t>
            </a:r>
            <a:r>
              <a:rPr lang="ar-AE"/>
              <a:t>مقامی موسم، فون کے مطابق درجۂ حرارت
</a:t>
            </a:r>
            <a:r>
              <a:rPr lang="en-US"/>
              <a:t>Upcoming Zikr and Live Now / </a:t>
            </a:r>
            <a:r>
              <a:rPr lang="ar-AE"/>
              <a:t>آنے والے ذکر اور لائیو ذکر کی اطلاع
</a:t>
            </a:r>
            <a:r>
              <a:rPr lang="en-US"/>
              <a:t>App update notice / </a:t>
            </a:r>
            <a:r>
              <a:rPr lang="ar-AE"/>
              <a:t>نئے اپ ڈیٹ کی اطلاع
</a:t>
            </a:r>
            <a:r>
              <a:rPr lang="en-US"/>
              <a:t>Quick language switch and search / </a:t>
            </a:r>
            <a:r>
              <a:rPr lang="ar-AE"/>
              <a:t>زبان بدلیں یا تلاش کریں
</a:t>
            </a:r>
            <a:r>
              <a:rPr lang="en-US"/>
              <a:t>Resume reading or listening / </a:t>
            </a:r>
            <a:r>
              <a:rPr lang="ar-AE"/>
              <a:t>مطالعہ یا آڈیو وہیں سے جاری رکھیں
</a:t>
            </a:r>
            <a:r>
              <a:rPr lang="en-US"/>
              <a:t>Home-screen widget guidance / </a:t>
            </a:r>
            <a:r>
              <a:rPr lang="ar-AE"/>
              <a:t>ہوم اسکرین ویجٹ لگانے کا طریقہ
</a:t>
            </a:r>
            <a:r>
              <a:rPr lang="en-US"/>
              <a:t>Today’s Light
Today/TodayDailySection.swift; Today/TodayAyahTafsirSheet.swift; Today/TodayDailyShares.swift
Ayah of the day / </a:t>
            </a:r>
            <a:r>
              <a:rPr lang="ar-AE"/>
              <a:t>آج کی آیت
</a:t>
            </a:r>
            <a:r>
              <a:rPr lang="en-US"/>
              <a:t>Tafsir directly from the daily ayah / </a:t>
            </a:r>
            <a:r>
              <a:rPr lang="ar-AE"/>
              <a:t>آج کی آیت سے براہِ راست تفسیر
</a:t>
            </a:r>
            <a:r>
              <a:rPr lang="en-US"/>
              <a:t>Hadith of the day / </a:t>
            </a:r>
            <a:r>
              <a:rPr lang="ar-AE"/>
              <a:t>آج کی حدیث
</a:t>
            </a:r>
            <a:r>
              <a:rPr lang="en-US"/>
              <a:t>A saying from the Silsila / </a:t>
            </a:r>
            <a:r>
              <a:rPr lang="ar-AE"/>
              <a:t>سلسلے کا روزانہ قول
</a:t>
            </a:r>
            <a:r>
              <a:rPr lang="en-US"/>
              <a:t>Dua with Arabic and translation / </a:t>
            </a:r>
            <a:r>
              <a:rPr lang="ar-AE"/>
              <a:t>عربی دعا اور اس کا ترجمہ
</a:t>
            </a:r>
            <a:r>
              <a:rPr lang="en-US"/>
              <a:t>Daily zikr opens its own counter / </a:t>
            </a:r>
            <a:r>
              <a:rPr lang="ar-AE"/>
              <a:t>روزانہ کے ذکر کا کاؤنٹر فوراً کھولیں
</a:t>
            </a:r>
            <a:r>
              <a:rPr lang="en-US"/>
              <a:t>Name of Allah and its meaning / </a:t>
            </a:r>
            <a:r>
              <a:rPr lang="ar-AE"/>
              <a:t>اللہ کا نام اور اس کا مطلب
</a:t>
            </a:r>
            <a:r>
              <a:rPr lang="en-US"/>
              <a:t>Share a designed reading card / </a:t>
            </a:r>
            <a:r>
              <a:rPr lang="ar-AE"/>
              <a:t>خوب صورت کارڈ بنا کر شیئر کریں</a:t>
            </a:r>
            <a:endParaRPr lang="en-US"/>
          </a:p>
        </p:txBody>
      </p:sp>
      <p:sp>
        <p:nvSpPr>
          <p:cNvPr id="4" name="Slide Number Placeholder 3"/>
          <p:cNvSpPr>
            <a:spLocks noGrp="1"/>
          </p:cNvSpPr>
          <p:nvPr>
            <p:ph type="sldNum" sz="quarter" idx="5"/>
          </p:nvPr>
        </p:nvSpPr>
        <p:spPr/>
        <p:txBody>
          <a:bodyPr/>
          <a:lstStyle/>
          <a:p>
            <a:fld id="{03948879-14A9-4BA4-A4AE-B04065590769}" type="slidenum">
              <a:rPr lang="en-US" smtClean="0"/>
              <a:t>50</a:t>
            </a:fld>
            <a:endParaRPr lang="en-US"/>
          </a:p>
        </p:txBody>
      </p:sp>
    </p:spTree>
    <p:extLst>
      <p:ext uri="{BB962C8B-B14F-4D97-AF65-F5344CB8AC3E}">
        <p14:creationId xmlns:p14="http://schemas.microsoft.com/office/powerpoint/2010/main" val="11415792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Feature architecture
</a:t>
            </a:r>
            <a:r>
              <a:rPr lang="ar-AE"/>
              <a:t>ایپ کی سہولتوں کا مکمل نقشہ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
Prayer times
Prayer/PrayerTimesView.swift; Prayer/PrayerTrackerDetailView.swift; Settings/NotificationSettingsView.swift
Five daily prayer times / </a:t>
            </a:r>
            <a:r>
              <a:rPr lang="ar-AE"/>
              <a:t>پانچوں نمازوں کے اوقات
</a:t>
            </a:r>
            <a:r>
              <a:rPr lang="en-US"/>
              <a:t>Sunrise and the next-prayer highlight / </a:t>
            </a:r>
            <a:r>
              <a:rPr lang="ar-AE"/>
              <a:t>طلوعِ آفتاب اور اگلی نماز
</a:t>
            </a:r>
            <a:r>
              <a:rPr lang="en-US"/>
              <a:t>Daily and monthly timetable / </a:t>
            </a:r>
            <a:r>
              <a:rPr lang="ar-AE"/>
              <a:t>روزانہ اور ماہانہ جدول
</a:t>
            </a:r>
            <a:r>
              <a:rPr lang="en-US"/>
              <a:t>Mark each prayer as completed / </a:t>
            </a:r>
            <a:r>
              <a:rPr lang="ar-AE"/>
              <a:t>ادا کی گئی نماز کا نشان لگائیں
</a:t>
            </a:r>
            <a:r>
              <a:rPr lang="en-US"/>
              <a:t>Weekly tracker and calendar history / </a:t>
            </a:r>
            <a:r>
              <a:rPr lang="ar-AE"/>
              <a:t>ہفتے اور کیلنڈر میں ریکارڈ دیکھیں
</a:t>
            </a:r>
            <a:r>
              <a:rPr lang="en-US"/>
              <a:t>Prayer reminders and Azan choices / </a:t>
            </a:r>
            <a:r>
              <a:rPr lang="ar-AE"/>
              <a:t>نماز کی یاددہانی اور اذان کے انتخاب
</a:t>
            </a:r>
            <a:r>
              <a:rPr lang="en-US"/>
              <a:t>Pre-prayer and iqamah reminders / </a:t>
            </a:r>
            <a:r>
              <a:rPr lang="ar-AE"/>
              <a:t>نماز سے پہلے اور اقامت کی یاددہانی
</a:t>
            </a:r>
            <a:r>
              <a:rPr lang="en-US"/>
              <a:t>Calculation and per-prayer adjustment / </a:t>
            </a:r>
            <a:r>
              <a:rPr lang="ar-AE"/>
              <a:t>حساب کا طریقہ اور وقت میں تبدیلی
</a:t>
            </a:r>
            <a:r>
              <a:rPr lang="en-US"/>
              <a:t>Everyday tools
Qibla/NearbyMasjidCard.swift; Companion/DuasView.swift; Companion/NamesOfAllahView.swift
Qibla direction and bearing / </a:t>
            </a:r>
            <a:r>
              <a:rPr lang="ar-AE"/>
              <a:t>قبلے کی سمت اور زاویہ
</a:t>
            </a:r>
            <a:r>
              <a:rPr lang="en-US"/>
              <a:t>Compass guidance and location status / </a:t>
            </a:r>
            <a:r>
              <a:rPr lang="ar-AE"/>
              <a:t>کمپاس اور مقام کی رہنمائی
</a:t>
            </a:r>
            <a:r>
              <a:rPr lang="en-US"/>
              <a:t>Nearby masjids with distance / </a:t>
            </a:r>
            <a:r>
              <a:rPr lang="ar-AE"/>
              <a:t>قریبی مساجد اور ان کا فاصلہ
</a:t>
            </a:r>
            <a:r>
              <a:rPr lang="en-US"/>
              <a:t>Open directions in Maps / </a:t>
            </a:r>
            <a:r>
              <a:rPr lang="ar-AE"/>
              <a:t>نقشے میں راستہ کھولیں
</a:t>
            </a:r>
            <a:r>
              <a:rPr lang="en-US"/>
              <a:t>Duas by category and search / </a:t>
            </a:r>
            <a:r>
              <a:rPr lang="ar-AE"/>
              <a:t>دعاؤں کی قسم منتخب کریں یا تلاش کریں
</a:t>
            </a:r>
            <a:r>
              <a:rPr lang="en-US"/>
              <a:t>Quranic duas link to their ayah / </a:t>
            </a:r>
            <a:r>
              <a:rPr lang="ar-AE"/>
              <a:t>قرآنی دعا سے اصل آیت کھولیں
99 </a:t>
            </a:r>
            <a:r>
              <a:rPr lang="en-US"/>
              <a:t>Names: Arabic, reading and meaning / 99 </a:t>
            </a:r>
            <a:r>
              <a:rPr lang="ar-AE"/>
              <a:t>نام، عربی متن، تلفظ اور مطلب
</a:t>
            </a:r>
            <a:r>
              <a:rPr lang="en-US"/>
              <a:t>Islamic days and occasions / </a:t>
            </a:r>
            <a:r>
              <a:rPr lang="ar-AE"/>
              <a:t>اسلامی دن اور اہم مواقع</a:t>
            </a:r>
            <a:endParaRPr lang="en-US"/>
          </a:p>
        </p:txBody>
      </p:sp>
      <p:sp>
        <p:nvSpPr>
          <p:cNvPr id="4" name="Slide Number Placeholder 3"/>
          <p:cNvSpPr>
            <a:spLocks noGrp="1"/>
          </p:cNvSpPr>
          <p:nvPr>
            <p:ph type="sldNum" sz="quarter" idx="5"/>
          </p:nvPr>
        </p:nvSpPr>
        <p:spPr/>
        <p:txBody>
          <a:bodyPr/>
          <a:lstStyle/>
          <a:p>
            <a:fld id="{03948879-14A9-4BA4-A4AE-B04065590769}" type="slidenum">
              <a:rPr lang="en-US" smtClean="0"/>
              <a:t>51</a:t>
            </a:fld>
            <a:endParaRPr lang="en-US"/>
          </a:p>
        </p:txBody>
      </p:sp>
    </p:spTree>
    <p:extLst>
      <p:ext uri="{BB962C8B-B14F-4D97-AF65-F5344CB8AC3E}">
        <p14:creationId xmlns:p14="http://schemas.microsoft.com/office/powerpoint/2010/main" val="41981956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Feature architecture
ایپ کی سہولتوں کا مکمل نقشہ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
My Day
MyDay/MyDayView.swift; MyDay/NotesView.swift; MyDay/FastingView.swift
Today and week task views / آج اور اس ہفتے کے کام
Add, edit and complete tasks / کام شامل کریں، بدلیں یا مکمل کریں
Set task time or prayer-based timing / کام کا وقت نماز کے ساتھ مقرر کریں
Private notes with Quran references / آیت کے حوالے کے ساتھ ذاتی نوٹس
Return from a note to its ayah / نوٹ سے متعلقہ آیت کھولیں
Record fasts on a monthly calendar / کیلنڈر میں روزوں کا ریکارڈ رکھیں
Suhoor and iftar from prayer settings / نماز کی سیٹنگز کے مطابق سحری اور افطار
Fasting types and yearly totals / روزوں کی قسم اور سال کا کل ریکارڈ
Search, saved &amp; offline
Search/GlobalSearchView.swift; Search/SearchAppDestinations.swift; Settings/ContentStorageSettingsView.swift; Settings/PrivacySettingsView.swift
Streaming, live sessions, weather and nearby-masjid searches need a network connection. Local notes and daily records are kept on the phone.
Search content and app features / مواد اور ایپ کی سہولتیں تلاش کریں
English, Urdu and reference searches / انگریزی، اردو یا حوالے سے تلاش
Open the exact result or tool / متعلقہ نتیجہ یا سہولت فوراً کھولیں
Saved ayat, books and other favourites / محفوظ آیات، کتابیں اور پسندیدہ مواد
Resume reading and listening / مطالعہ اور آڈیو دوبارہ جاری رکھیں
Offline bundled reading material / فون میں موجود مواد آف لائن پڑھیں
Download and storage management / ڈاؤن لوڈ اور اسٹوریج کا انتظام
Private local notes and daily records / ذاتی نوٹس اور روزانہ ریکارڈ فون پر رکھیں
Privacy and diagnostic choices / پرائیویسی اور تشخیصی معلومات کے انتخاب
About, acknowledgements and contact / تعارف، ماخذ اور رابطے</a:t>
            </a:r>
          </a:p>
        </p:txBody>
      </p:sp>
      <p:sp>
        <p:nvSpPr>
          <p:cNvPr id="4" name="Slide Number Placeholder 3"/>
          <p:cNvSpPr>
            <a:spLocks noGrp="1"/>
          </p:cNvSpPr>
          <p:nvPr>
            <p:ph type="sldNum" sz="quarter" idx="5"/>
          </p:nvPr>
        </p:nvSpPr>
        <p:spPr/>
        <p:txBody>
          <a:bodyPr/>
          <a:lstStyle/>
          <a:p>
            <a:fld id="{03948879-14A9-4BA4-A4AE-B04065590769}" type="slidenum">
              <a:rPr lang="en-US" smtClean="0"/>
              <a:t>52</a:t>
            </a:fld>
            <a:endParaRPr lang="en-US"/>
          </a:p>
        </p:txBody>
      </p:sp>
    </p:spTree>
    <p:extLst>
      <p:ext uri="{BB962C8B-B14F-4D97-AF65-F5344CB8AC3E}">
        <p14:creationId xmlns:p14="http://schemas.microsoft.com/office/powerpoint/2010/main" val="18801983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Feature architecture
ایپ کی سہولتوں کا مکمل نقشہ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
Quran
Quran/SurahReaderView.swift; Quran/QuranTabView.swift; Quran/BookmarksListView.swift
Browse all 114 surahs / تمام 114 سورتیں
Browse all 30 parahs / تمام 30 پارے
Search words or an ayah reference / الفاظ یا آیت کے حوالے سے تلاش کریں
Arabic Quran in green / قرآن کا عربی متن سبز رنگ میں
Choose the reading language / مطالعے کی زبان منتخب کریں
Save an ayah and resume your place / آیت محفوظ کریں اور مطالعہ جاری رکھیں
Share an ayah with its reference / حوالے کے ساتھ آیت شیئر کریں
Write a private note from an ayah / آیت کے ساتھ ذاتی نوٹ لکھیں
Open tafsir or linked audio bayans / تفسیر یا متعلقہ آڈیو بیان کھولیں
Adjust reading text size / متن کا سائز اپنی سہولت سے بدلیں
Translation &amp; tafsir
Quran/AyahTafsirSheet.swift; Quran/TafsirVolumes.swift; SeedData/quran_editions.json
Both Akram-ut-Tarajum translations cover 6,236 ayat. Commentary availability differs by work and language. Akram-ut-Tafaseer Parah 30 part 2 is not bundled; some commentary is accessed through the full volume.
Akram-ut-Tarajum in Urdu / اکرم التراجم اردو میں
Akram-ut-Tarajum in English / اکرم التراجم انگریزی میں
Tafsir button on an ayah / آیت کے ساتھ تفسیر کا بٹن
Akram-ut-Tafaseer commentary / اکرم التفاسیر کی تفسیر
Asrar-at-Tanzil commentary / اسرار التنزیل کی تفسیر
Urdu and English language selector / اردو یا انگریزی کا انتخاب
Open the full printed volume / اصل کتاب کی مکمل جلد کھولیں
Jump to the surah’s starting page / کتاب میں سورت کے آغاز پر جائیں
Remember the work and language / منتخب کتاب اور زبان یاد رکھی جاتی ہے
Clear alternatives where text is absent / متن نہ ہو تو دستیاب متبادل دیکھیں</a:t>
            </a:r>
          </a:p>
        </p:txBody>
      </p:sp>
      <p:sp>
        <p:nvSpPr>
          <p:cNvPr id="4" name="Slide Number Placeholder 3"/>
          <p:cNvSpPr>
            <a:spLocks noGrp="1"/>
          </p:cNvSpPr>
          <p:nvPr>
            <p:ph type="sldNum" sz="quarter" idx="5"/>
          </p:nvPr>
        </p:nvSpPr>
        <p:spPr/>
        <p:txBody>
          <a:bodyPr/>
          <a:lstStyle/>
          <a:p>
            <a:fld id="{03948879-14A9-4BA4-A4AE-B04065590769}" type="slidenum">
              <a:rPr lang="en-US" smtClean="0"/>
              <a:t>53</a:t>
            </a:fld>
            <a:endParaRPr lang="en-US"/>
          </a:p>
        </p:txBody>
      </p:sp>
    </p:spTree>
    <p:extLst>
      <p:ext uri="{BB962C8B-B14F-4D97-AF65-F5344CB8AC3E}">
        <p14:creationId xmlns:p14="http://schemas.microsoft.com/office/powerpoint/2010/main" val="27049967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Feature architecture
ایپ کی سہولتوں کا مکمل نقشہ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
Recitation &amp; audio bayan
Quran/AyahBayanLinks.swift; Quran/QuranListenPlayer.swift; Quran/QuranNarration.swift
The bundled index links 756 bayans across 5,997 ayat in 102 surahs. Linked bayans are offered where a matching recording exists. Narration availability is controlled by the service; full live coverage was not verified.
Play Quran recitation / قرآن کی تلاوت سنیں
Listen from the selected ayah / منتخب آیت سے سننا شروع کریں
Follow the currently playing ayah / چلنے والی آیت کے ساتھ پڑھیں
Audio bayans linked to an ayah range / آیات سے منسلک آڈیو بیانات
Hazrat Akram Awan (RA) bayan links / حضرت اکرم اعوانؒ کے آڈیو بیانات
Hazrat Abdul Qadeer Awan (MZA) links / حضرت عبد القدیر اعوان مدظلہ کے بیانات
Play, pause, seek and resume / چلائیں، روکیں یا وہیں سے جاری رکھیں
Recitation and repeat choices / تلاوت اور دوبارہ سننے کے انتخاب
Translation or tafsir narration when listed / جہاں دستیاب ہو، ترجمے یا تفسیر کی آڈیو
Lock-screen and background audio / اسکرین بند ہونے پر بھی آڈیو جاری رکھیں
Memorisation
Quran/HifzView.swift; Quran/RecitationPracticeCard.swift
Private record-and-replay supports self-review. Automated Tajweed correction or scoring is not a released capability.
Choose the first and last ayah / شروع اور آخری آیت منتخب کریں
Set repetitions for each ayah / ہر آیت کتنی بار سننی ہے، طے کریں
Add a pause to repeat aloud / خود پڑھنے کے لیے وقفہ رکھیں
Hide and reveal the text / متن چھپائیں یا دوبارہ دکھائیں
Previous and next ayah controls / پچھلی یا اگلی آیت پر جائیں
Resume saved practice progress / محفوظ جگہ سے مشق جاری رکھیں
Record your own recitation privately / اپنی تلاوت کی ذاتی ریکارڈنگ کریں
Replay and delete the recording / ریکارڈنگ سنیں یا حذف کریں</a:t>
            </a:r>
          </a:p>
        </p:txBody>
      </p:sp>
      <p:sp>
        <p:nvSpPr>
          <p:cNvPr id="4" name="Slide Number Placeholder 3"/>
          <p:cNvSpPr>
            <a:spLocks noGrp="1"/>
          </p:cNvSpPr>
          <p:nvPr>
            <p:ph type="sldNum" sz="quarter" idx="5"/>
          </p:nvPr>
        </p:nvSpPr>
        <p:spPr/>
        <p:txBody>
          <a:bodyPr/>
          <a:lstStyle/>
          <a:p>
            <a:fld id="{03948879-14A9-4BA4-A4AE-B04065590769}" type="slidenum">
              <a:rPr lang="en-US" smtClean="0"/>
              <a:t>54</a:t>
            </a:fld>
            <a:endParaRPr lang="en-US"/>
          </a:p>
        </p:txBody>
      </p:sp>
    </p:spTree>
    <p:extLst>
      <p:ext uri="{BB962C8B-B14F-4D97-AF65-F5344CB8AC3E}">
        <p14:creationId xmlns:p14="http://schemas.microsoft.com/office/powerpoint/2010/main" val="9463514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Feature architecture
ایپ کی سہولتوں کا مکمل نقشہ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
Hadith
Hadith/HadithHomeView.swift; Hadith/HadithBookView.swift; Hadith/NarratorBioSheet.swift
Translations and narrator details depend on the collection. Review-status labels distinguish provisional material.
Browse Hadith collections / حدیث کے مجموعے دیکھیں
Open books and chapters / کتاب اور باب کھولیں
Search within a collection / مجموعے کے اندر تلاش کریں
Jump through the contents list / فہرست سے مطلوبہ باب کھولیں
Show or hide the Arabic text / عربی متن دکھائیں یا چھپائیں
Read available Urdu or English text / دستیاب اردو یا انگریزی ترجمہ پڑھیں
Narrator information where provided / جہاں موجود ہو، راوی کا تعارف دیکھیں
Save, share and continue reading / محفوظ کریں، شیئر کریں اور آگے پڑھیں
Source references and review labels / حوالے اور ترجمے کی حیثیت دیکھیں
Library
Library/BookReaderView.swift; Library/PDFViewerView.swift; Read/ReadSavedView.swift
Books shelf and title details / کتابوں کی فہرست اور تعارف
Al-Murshid magazine archive / المرشد رسالے کا ذخیرہ
Text reader and PDF reader / متن یا پی ڈی ایف میں پڑھیں
Page navigation and progress / صفحہ بدلیں اور پڑھنے کی جگہ دیکھیں
Zoom and fit the PDF page / پی ڈی ایف کا صفحہ بڑا یا مکمل دیکھیں
Download available books / دستیاب کتابیں ڈاؤن لوڈ کریں
Saved items and favourites / محفوظ اور پسندیدہ کتابیں
Reading notes and bookmarks / مطالعے کے نوٹس اور بکمارک
Continue the last book / آخری کتاب وہیں سے کھولیں
Manage downloaded content / ڈاؤن لوڈ کی گئی فائلیں سنبھالیں
Booklets, articles, Sufi poetry and courses / کتابچے، مضامین، صوفی شاعری اور کورسز</a:t>
            </a:r>
          </a:p>
        </p:txBody>
      </p:sp>
      <p:sp>
        <p:nvSpPr>
          <p:cNvPr id="4" name="Slide Number Placeholder 3"/>
          <p:cNvSpPr>
            <a:spLocks noGrp="1"/>
          </p:cNvSpPr>
          <p:nvPr>
            <p:ph type="sldNum" sz="quarter" idx="5"/>
          </p:nvPr>
        </p:nvSpPr>
        <p:spPr/>
        <p:txBody>
          <a:bodyPr/>
          <a:lstStyle/>
          <a:p>
            <a:fld id="{03948879-14A9-4BA4-A4AE-B04065590769}" type="slidenum">
              <a:rPr lang="en-US" smtClean="0"/>
              <a:t>55</a:t>
            </a:fld>
            <a:endParaRPr lang="en-US"/>
          </a:p>
        </p:txBody>
      </p:sp>
    </p:spTree>
    <p:extLst>
      <p:ext uri="{BB962C8B-B14F-4D97-AF65-F5344CB8AC3E}">
        <p14:creationId xmlns:p14="http://schemas.microsoft.com/office/powerpoint/2010/main" val="94009175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Feature architecture
ایپ کی سہولتوں کا مکمل نقشہ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
Our Sheikh
Groups/OurSheikhEntryView.swift; Zikr/ZikrHomeView.swift; Zikr/ZikrSessionPanel.swift
Prominent Our Sheikh card / ہمارے شیخ کا نمایاں کارڈ
Join for members, start for admins / ممبر شامل ہوں، ایڈمن ذکر شروع کریں
Public entry with name and city / نام اور شہر کے ساتھ شرکت
Country by location or manual choice / مقام سے یا خود ملک منتخب کریں
Optional email and sign-in choices / اختیاری ای میل اور سائن اِن
Remember visitor details on this phone / اسی فون پر اپنی معلومات محفوظ رکھیں
YouTube joining option / یوٹیوب سے بھی شامل ہونے کا اختیار
Local time, countdown and reminders / مقامی وقت، باقی وقت اور یاددہانی
Tahajjud Zikr through Paltalk / پال ٹاک پر تہجد کا ذکر
Halqahs
Groups/GroupsHomeView.swift; Groups/GroupSessionViews.swift; Groups/NativeMeetingRoomView.swift
Dedicated Our Sheikh entry from Zikr / ذکر کے صفحے سے ہمارے شیخ کے حلقے میں جائیں
My Halqahs and group details / میرے حلقے اور ان کی تفصیل
Member profile and sign-in / ممبر پروفائل اور سائن اِن
Invitation-only membership / دعوت کے ذریعے ممبر حلقے میں شامل ہوں
Session schedules and reminders / نشستوں کا وقت اور یاددہانی
Voice or video sessions / آڈیو یا ویڈیو نشستیں
Participants and chat / شرکا اور چیٹ
Past sessions and attendance / پچھلی نشستیں اور حاضری
Recording library where provided / جہاں موجود ہو، ریکارڈنگز دیکھیں
Method of Zikr and Shajra links / طریقۂ ذکر اور شجرے کے لنک</a:t>
            </a:r>
          </a:p>
        </p:txBody>
      </p:sp>
      <p:sp>
        <p:nvSpPr>
          <p:cNvPr id="4" name="Slide Number Placeholder 3"/>
          <p:cNvSpPr>
            <a:spLocks noGrp="1"/>
          </p:cNvSpPr>
          <p:nvPr>
            <p:ph type="sldNum" sz="quarter" idx="5"/>
          </p:nvPr>
        </p:nvSpPr>
        <p:spPr/>
        <p:txBody>
          <a:bodyPr/>
          <a:lstStyle/>
          <a:p>
            <a:fld id="{03948879-14A9-4BA4-A4AE-B04065590769}" type="slidenum">
              <a:rPr lang="en-US" smtClean="0"/>
              <a:t>56</a:t>
            </a:fld>
            <a:endParaRPr lang="en-US"/>
          </a:p>
        </p:txBody>
      </p:sp>
    </p:spTree>
    <p:extLst>
      <p:ext uri="{BB962C8B-B14F-4D97-AF65-F5344CB8AC3E}">
        <p14:creationId xmlns:p14="http://schemas.microsoft.com/office/powerpoint/2010/main" val="63081818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Feature architecture
ایپ کی سہولتوں کا مکمل نقشہ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
Personal Zikr
MyDay/PersonalZikrView.swift; MyDay/PersonalZikrStore.swift
1st through 7th Latifa / پہلے سے ساتویں لطیفے تک
Raabta and the muraqabas / رابطہ اور مراقبات
Ahadiyyat, Ma‘iyyat and Aqrabiyyat / احدیت، معیت اور اقربیت
Enable the stages you want / اپنے مطلوبہ مراحل منتخب کریں
Set 1–60 minutes for each stage / ہر مرحلے کے لیے 1 سے 60 منٹ
Add your own muraqabas / اپنے مزید مراقبات شامل کریں
Start, pause, resume, finish or discard / شروع، وقفہ، دوبارہ آغاز یا ختم کریں
Soft chime at each stage change / مرحلہ بدلنے پر نرم آواز کی اطلاع
Two reminders and 3-month history / دو یاددہانیاں اور 3 ماہ کا ریکارڈ
Shajra and Method within reach / شجرہ اور طریقۂ ذکر فوراً کھولیں
Tasbih
Zikr/TasbihCounterView.swift; Zikr/TasbihAppIntent.swift; Zikr/TasbihPresetView.swift
iPhone Action Button support needs a compatible iPhone and a configured Shortcut. Android volume-button counting is a separate option.
Ready-made zikr presets / تیار شدہ اذکار
Direct counter from Today’s zikr / آج کے ذکر سے سیدھا کاؤنٹر کھولیں
Create and name a custom tasbih / اپنی تسبیح بنائیں اور نام دیں
Set a target and watch progress / ہدف مقرر کریں اور گنتی دیکھیں
Tap to count and correct a count / ٹیپ سے گنیں یا گنتی درست کریں
Saved counters and reset controls / محفوظ کاؤنٹر اور دوبارہ شروع کرنے کا اختیار
Android volume-button counting / اینڈرائیڈ پر والیوم بٹن سے گنتی
iPhone Action Button / Shortcuts / آئی فون پر ایکشن بٹن یا شارٹ کٹ
Personal Zikr and Method shortcuts / ذاتی ذکر اور طریقۂ ذکر کے شارٹ کٹ</a:t>
            </a:r>
          </a:p>
        </p:txBody>
      </p:sp>
      <p:sp>
        <p:nvSpPr>
          <p:cNvPr id="4" name="Slide Number Placeholder 3"/>
          <p:cNvSpPr>
            <a:spLocks noGrp="1"/>
          </p:cNvSpPr>
          <p:nvPr>
            <p:ph type="sldNum" sz="quarter" idx="5"/>
          </p:nvPr>
        </p:nvSpPr>
        <p:spPr/>
        <p:txBody>
          <a:bodyPr/>
          <a:lstStyle/>
          <a:p>
            <a:fld id="{03948879-14A9-4BA4-A4AE-B04065590769}" type="slidenum">
              <a:rPr lang="en-US" smtClean="0"/>
              <a:t>57</a:t>
            </a:fld>
            <a:endParaRPr lang="en-US"/>
          </a:p>
        </p:txBody>
      </p:sp>
    </p:spTree>
    <p:extLst>
      <p:ext uri="{BB962C8B-B14F-4D97-AF65-F5344CB8AC3E}">
        <p14:creationId xmlns:p14="http://schemas.microsoft.com/office/powerpoint/2010/main" val="113119693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Feature architecture
ایپ کی سہولتوں کا مکمل نقشہ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
Method of Zikr
Zikr/NativeMethodOfZikrView.swift; MyDay/PersonalZikrView.swift; More/ShajraView.swift
Native Method of Zikr guide / ایپ کے اندر طریقۂ ذکر
Open from Personal Zikr / ذاتی ذکر سے طریقہ کھولیں
Open from Tasbih / تسبیح سے طریقہ کھولیں
Open from Halqah resources / حلقے سے رہنمائی کھولیں
Prominent Shajra access / شجرے کا نمایاں بٹن
Read the Shajra within Personal Zikr / ذاتی ذکر کے اندر شجرہ پڑھیں
Urdu and English guide presentation / اردو اور انگریزی میں رہنمائی
Numbered diagram of the seven Lataif / سات لطائف کا نمبر وار خاکہ
Seventh Latifa shown around the whole body / ساتواں لطیفہ پورے جسم کے گرد دکھایا گیا ہے
The Silsila
More/SilsilaSection.swift; More/ShajraView.swift; More/AboutView.swift
The app offers Urdu and English navigation and available translated readings. Original publications and individual articles retain their own language availability.
About Silsila Naqshbandia Owaisiah / سلسلہ نقشبندیہ اویسیہ کا تعارف
Hazrat Abdul Qadeer Awan (MZA) / حضرت عبد القدیر اعوان مدظلہ کا تعارف
Hazrat Muhammad Akram Awan (RA) / حضرت محمد اکرم اعوانؒ کا تعارف
Shajra and chain of transmission / شجرہ اور سلسلے کی نسبت
Tasawwuf / تصوف
Tazkiyah-e-Nafs / تزکیۂ نفس
The need for Zikr / ذکر کی ضرورت
Bai‘at and Method of Zikr / بیعت اور طریقۂ ذکر
Urdu and English reading routes / اردو اور انگریزی میں مطالعے کے راستے
About Darul Irfan and contact links / دارالعرفان کا تعارف اور رابطے</a:t>
            </a:r>
          </a:p>
        </p:txBody>
      </p:sp>
      <p:sp>
        <p:nvSpPr>
          <p:cNvPr id="4" name="Slide Number Placeholder 3"/>
          <p:cNvSpPr>
            <a:spLocks noGrp="1"/>
          </p:cNvSpPr>
          <p:nvPr>
            <p:ph type="sldNum" sz="quarter" idx="5"/>
          </p:nvPr>
        </p:nvSpPr>
        <p:spPr/>
        <p:txBody>
          <a:bodyPr/>
          <a:lstStyle/>
          <a:p>
            <a:fld id="{03948879-14A9-4BA4-A4AE-B04065590769}" type="slidenum">
              <a:rPr lang="en-US" smtClean="0"/>
              <a:t>58</a:t>
            </a:fld>
            <a:endParaRPr lang="en-US"/>
          </a:p>
        </p:txBody>
      </p:sp>
    </p:spTree>
    <p:extLst>
      <p:ext uri="{BB962C8B-B14F-4D97-AF65-F5344CB8AC3E}">
        <p14:creationId xmlns:p14="http://schemas.microsoft.com/office/powerpoint/2010/main" val="11109374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Feature architecture
</a:t>
            </a:r>
            <a:r>
              <a:rPr lang="ar-AE"/>
              <a:t>ایپ کی سہولتوں کا مکمل نقشہ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
Audio &amp; video bayans
Media/BayansSection.swift; Media/ArchiveBrowserView.swift; Media/PlayerSheetView.swift
YouTube playback follows YouTube’s player and account restrictions; it is not presented as guaranteed lock-screen playback.
Audio bayan library / </a:t>
            </a:r>
            <a:r>
              <a:rPr lang="ar-AE"/>
              <a:t>آڈیو بیانات
</a:t>
            </a:r>
            <a:r>
              <a:rPr lang="en-US"/>
              <a:t>Video bayan library / </a:t>
            </a:r>
            <a:r>
              <a:rPr lang="ar-AE"/>
              <a:t>ویڈیو بیانات
</a:t>
            </a:r>
            <a:r>
              <a:rPr lang="en-US"/>
              <a:t>Recent YouTube bayans / </a:t>
            </a:r>
            <a:r>
              <a:rPr lang="ar-AE"/>
              <a:t>یوٹیوب کے تازہ بیانات
</a:t>
            </a:r>
            <a:r>
              <a:rPr lang="en-US"/>
              <a:t>Browse by year and month / </a:t>
            </a:r>
            <a:r>
              <a:rPr lang="ar-AE"/>
              <a:t>سال اور مہینے کے حساب سے تلاش کریں
</a:t>
            </a:r>
            <a:r>
              <a:rPr lang="en-US"/>
              <a:t>Speaker and title context / </a:t>
            </a:r>
            <a:r>
              <a:rPr lang="ar-AE"/>
              <a:t>مقرر اور بیان کا عنوان
</a:t>
            </a:r>
            <a:r>
              <a:rPr lang="en-US"/>
              <a:t>Al-Murshid questions and answers / </a:t>
            </a:r>
            <a:r>
              <a:rPr lang="ar-AE"/>
              <a:t>المرشد کے سوالات اور جوابات
</a:t>
            </a:r>
            <a:r>
              <a:rPr lang="en-US"/>
              <a:t>Continue-listening card and mini-player / </a:t>
            </a:r>
            <a:r>
              <a:rPr lang="ar-AE"/>
              <a:t>جاری آڈیو کا کارڈ اور چھوٹا پلیئر
</a:t>
            </a:r>
            <a:r>
              <a:rPr lang="en-US"/>
              <a:t>Play, pause, seek and playback choices / </a:t>
            </a:r>
            <a:r>
              <a:rPr lang="ar-AE"/>
              <a:t>پلے، وقفہ اور آڈیو کے دوسرے انتخاب
</a:t>
            </a:r>
            <a:r>
              <a:rPr lang="en-US"/>
              <a:t>Background playback for native audio / </a:t>
            </a:r>
            <a:r>
              <a:rPr lang="ar-AE"/>
              <a:t>ایپ کی آڈیو بیک گراؤنڈ میں سنیں
</a:t>
            </a:r>
            <a:r>
              <a:rPr lang="en-US"/>
              <a:t>Topics
Topics/TopicsBrowseView.swift; Topics/TopicDetailView.swift
Theme of the day / </a:t>
            </a:r>
            <a:r>
              <a:rPr lang="ar-AE"/>
              <a:t>آج کا موضوع
</a:t>
            </a:r>
            <a:r>
              <a:rPr lang="en-US"/>
              <a:t>Browse spiritual and everyday topics / </a:t>
            </a:r>
            <a:r>
              <a:rPr lang="ar-AE"/>
              <a:t>روحانی اور روزمرہ موضوعات دیکھیں
</a:t>
            </a:r>
            <a:r>
              <a:rPr lang="en-US"/>
              <a:t>Related Quranic ayat / </a:t>
            </a:r>
            <a:r>
              <a:rPr lang="ar-AE"/>
              <a:t>موضوع سے متعلق قرآنی آیات
</a:t>
            </a:r>
            <a:r>
              <a:rPr lang="en-US"/>
              <a:t>Open linked tafsir / </a:t>
            </a:r>
            <a:r>
              <a:rPr lang="ar-AE"/>
              <a:t>متعلقہ تفسیر کھولیں
</a:t>
            </a:r>
            <a:r>
              <a:rPr lang="en-US"/>
              <a:t>Relevant books and passages / </a:t>
            </a:r>
            <a:r>
              <a:rPr lang="ar-AE"/>
              <a:t>متعلقہ کتابیں اور عبارتیں
</a:t>
            </a:r>
            <a:r>
              <a:rPr lang="en-US"/>
              <a:t>Audio and video bayans on the topic / </a:t>
            </a:r>
            <a:r>
              <a:rPr lang="ar-AE"/>
              <a:t>موضوع پر آڈیو اور ویڈیو بیانات
</a:t>
            </a:r>
            <a:r>
              <a:rPr lang="en-US"/>
              <a:t>Move between linked resources / </a:t>
            </a:r>
            <a:r>
              <a:rPr lang="ar-AE"/>
              <a:t>متعلقہ مواد کے درمیان آسانی سے جائیں</a:t>
            </a:r>
            <a:endParaRPr lang="en-US"/>
          </a:p>
        </p:txBody>
      </p:sp>
      <p:sp>
        <p:nvSpPr>
          <p:cNvPr id="4" name="Slide Number Placeholder 3"/>
          <p:cNvSpPr>
            <a:spLocks noGrp="1"/>
          </p:cNvSpPr>
          <p:nvPr>
            <p:ph type="sldNum" sz="quarter" idx="5"/>
          </p:nvPr>
        </p:nvSpPr>
        <p:spPr/>
        <p:txBody>
          <a:bodyPr/>
          <a:lstStyle/>
          <a:p>
            <a:fld id="{03948879-14A9-4BA4-A4AE-B04065590769}" type="slidenum">
              <a:rPr lang="en-US" smtClean="0"/>
              <a:t>59</a:t>
            </a:fld>
            <a:endParaRPr lang="en-US"/>
          </a:p>
        </p:txBody>
      </p:sp>
    </p:spTree>
    <p:extLst>
      <p:ext uri="{BB962C8B-B14F-4D97-AF65-F5344CB8AC3E}">
        <p14:creationId xmlns:p14="http://schemas.microsoft.com/office/powerpoint/2010/main" val="242869922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Feature architecture
ایپ کی سہولتوں کا مکمل نقشہ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
News &amp; events
Official/OfficialFeedView.swift; Events/EventsHomeView.swift; Events/EventDetailView.swift
Official announcements and updates / اہم اعلانات اور نئی خبریں
Daily pictures and sayings / روزانہ کی تصاویر اور اقوال
Open and share update details / خبر کی تفصیل کھولیں یا شیئر کریں
Upcoming and past events / آنے والی اور پچھلی تقریبات
Event date, time and location / تقریب کی تاریخ، وقت اور جگہ
Event reminders / تقریب کی یاددہانی
Dar-ul-Irfan information / دارالعرفان کی معلومات
Links to related broadcasts / متعلقہ نشریات کے لنک
Administration
Groups/GroupAdminViews.swift; Groups/SuperAdminViews.swift; Today/DailyMediaManagerView.swift
These controls are for authorised admins or super admins, not ordinary members.
Create and manage permitted Halqahs / اجازت کے مطابق حلقے بنائیں اور سنبھالیں
Manage members and invitations / ممبر اور دعوت نامے سنبھالیں
Schedule, start and end sessions / نشست کا وقت دیں، شروع یا ختم کریں
Control participants and session access / شرکا اور نشست میں داخلہ سنبھالیں
Announce and manage Zikr stages / ذکر کے مراحل کا اعلان اور انتظام
Moderate posts and chat messages / پوسٹس اور چیٹ کی نگرانی
Session history and attendance / نشستوں اور حاضری کا ریکارڈ
Manage available session recordings / موجود ریکارڈنگز سنبھالیں
Upload, preview and publish daily media / روزانہ کی تصویر اپ لوڈ اور شائع کریں</a:t>
            </a:r>
          </a:p>
        </p:txBody>
      </p:sp>
      <p:sp>
        <p:nvSpPr>
          <p:cNvPr id="4" name="Slide Number Placeholder 3"/>
          <p:cNvSpPr>
            <a:spLocks noGrp="1"/>
          </p:cNvSpPr>
          <p:nvPr>
            <p:ph type="sldNum" sz="quarter" idx="5"/>
          </p:nvPr>
        </p:nvSpPr>
        <p:spPr/>
        <p:txBody>
          <a:bodyPr/>
          <a:lstStyle/>
          <a:p>
            <a:fld id="{03948879-14A9-4BA4-A4AE-B04065590769}" type="slidenum">
              <a:rPr lang="en-US" smtClean="0"/>
              <a:t>60</a:t>
            </a:fld>
            <a:endParaRPr lang="en-US"/>
          </a:p>
        </p:txBody>
      </p:sp>
    </p:spTree>
    <p:extLst>
      <p:ext uri="{BB962C8B-B14F-4D97-AF65-F5344CB8AC3E}">
        <p14:creationId xmlns:p14="http://schemas.microsoft.com/office/powerpoint/2010/main" val="173369607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Feature architecture
ایپ کی سہولتوں کا مکمل نقشہ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
Language &amp; appearance
Settings/AppearanceSettingsView.swift; Core/AppFonts.swift
English and Urdu interface / انگریزی اور اردو انٹرفیس
Right-to-left Urdu layout / اردو کے لیے دائیں سے بائیں ترتیب
Optional Nastaliq Urdu lettering / اردو نستعلیق کا اختیاری انداز
Auto theme by sunrise and sunset / طلوع و غروب کے مطابق خودکار تھیم
Permanent Light or Dark mode / ہمیشہ لائٹ یا ڈارک موڈ رکھیں
Follow the phone’s system theme / فون کی تھیم کے مطابق چلائیں
Reader text-size choices / مطالعے کے متن کا سائز منتخب کریں
System accessibility and reduced motion / فون کی رسائی اور کم حرکت کی سہولت
Western digits in both languages / دونوں زبانوں میں 0 سے 9 کے ہندسے
Location &amp; calendar
Settings/LocationSettingsView.swift; Settings/CalculationSettingsView.swift; Settings/ManualOffsetsView.swift; Settings/HijriSettingsView.swift
Use phone location or a selected city / فون کا مقام یا اپنی منتخب کردہ جگہ
City search and manual location / شہر تلاش کریں یا مقام خود چنیں
Refresh location when needed / ضرورت پر مقام دوبارہ معلوم کریں
Prayer calculation method / نماز کے اوقات کے حساب کا طریقہ
Asr calculation choice / عصر کے حساب کا انتخاب
High-latitude rule / بلند عرضِ بلد کے لیے طریقہ
Per-prayer minute adjustments / ہر نماز کے وقت میں منٹوں کی تبدیلی
Local Islamic date correction / مقامی اسلامی تاریخ درست کریں
Show or hide weather on Today / آج کے صفحے پر موسم دکھائیں یا چھپائیں
Weather uses the phone’s temperature units / موسم کے لیے فون کی درجہ حرارت کی اکائی</a:t>
            </a:r>
          </a:p>
        </p:txBody>
      </p:sp>
      <p:sp>
        <p:nvSpPr>
          <p:cNvPr id="4" name="Slide Number Placeholder 3"/>
          <p:cNvSpPr>
            <a:spLocks noGrp="1"/>
          </p:cNvSpPr>
          <p:nvPr>
            <p:ph type="sldNum" sz="quarter" idx="5"/>
          </p:nvPr>
        </p:nvSpPr>
        <p:spPr/>
        <p:txBody>
          <a:bodyPr/>
          <a:lstStyle/>
          <a:p>
            <a:fld id="{03948879-14A9-4BA4-A4AE-B04065590769}" type="slidenum">
              <a:rPr lang="en-US" smtClean="0"/>
              <a:t>61</a:t>
            </a:fld>
            <a:endParaRPr lang="en-US"/>
          </a:p>
        </p:txBody>
      </p:sp>
    </p:spTree>
    <p:extLst>
      <p:ext uri="{BB962C8B-B14F-4D97-AF65-F5344CB8AC3E}">
        <p14:creationId xmlns:p14="http://schemas.microsoft.com/office/powerpoint/2010/main" val="133737030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Feature architecture
</a:t>
            </a:r>
            <a:r>
              <a:rPr lang="ar-AE"/>
              <a:t>ایپ کی سہولتوں کا مکمل نقشہ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
Reminders
Settings/NotificationSettingsView.swift; Settings/NotificationCentre.swift
Enable each prayer’s reminder / </a:t>
            </a:r>
            <a:r>
              <a:rPr lang="ar-AE"/>
              <a:t>ہر نماز کی یاددہانی منتخب کریں
</a:t>
            </a:r>
            <a:r>
              <a:rPr lang="en-US"/>
              <a:t>Choose and preview the alert sound / </a:t>
            </a:r>
            <a:r>
              <a:rPr lang="ar-AE"/>
              <a:t>اطلاع کی آواز منتخب کر کے سنیں
</a:t>
            </a:r>
            <a:r>
              <a:rPr lang="en-US"/>
              <a:t>Full Azan and Fajr Azan preview / </a:t>
            </a:r>
            <a:r>
              <a:rPr lang="ar-AE"/>
              <a:t>مکمل اذان اور فجر کی اذان سنیں
</a:t>
            </a:r>
            <a:r>
              <a:rPr lang="en-US"/>
              <a:t>Pre-prayer reminder time / </a:t>
            </a:r>
            <a:r>
              <a:rPr lang="ar-AE"/>
              <a:t>نماز سے پہلے یاددہانی کا وقت
</a:t>
            </a:r>
            <a:r>
              <a:rPr lang="en-US"/>
              <a:t>Iqamah reminder delay / </a:t>
            </a:r>
            <a:r>
              <a:rPr lang="ar-AE"/>
              <a:t>اقامت کی یاددہانی کا وقفہ
</a:t>
            </a:r>
            <a:r>
              <a:rPr lang="en-US"/>
              <a:t>Two personal Zikr reminders / </a:t>
            </a:r>
            <a:r>
              <a:rPr lang="ar-AE"/>
              <a:t>ذاتی ذکر کی دو یاددہانیاں
</a:t>
            </a:r>
            <a:r>
              <a:rPr lang="en-US"/>
              <a:t>Live Zikr and broadcast notices / </a:t>
            </a:r>
            <a:r>
              <a:rPr lang="ar-AE"/>
              <a:t>لائیو ذکر اور نشریات کی اطلاع
</a:t>
            </a:r>
            <a:r>
              <a:rPr lang="en-US"/>
              <a:t>Announcements and event notices / </a:t>
            </a:r>
            <a:r>
              <a:rPr lang="ar-AE"/>
              <a:t>اعلانات اور تقریبات کی اطلاع
</a:t>
            </a:r>
            <a:r>
              <a:rPr lang="en-US"/>
              <a:t>Notification centre and test reminder / </a:t>
            </a:r>
            <a:r>
              <a:rPr lang="ar-AE"/>
              <a:t>اطلاعات کا صفحہ اور ٹیسٹ یاددہانی
</a:t>
            </a:r>
            <a:r>
              <a:rPr lang="en-US"/>
              <a:t>Permission and lock-screen options / </a:t>
            </a:r>
            <a:r>
              <a:rPr lang="ar-AE"/>
              <a:t>اجازت اور لاک اسکرین کے انتخاب</a:t>
            </a:r>
            <a:endParaRPr lang="en-US"/>
          </a:p>
        </p:txBody>
      </p:sp>
      <p:sp>
        <p:nvSpPr>
          <p:cNvPr id="4" name="Slide Number Placeholder 3"/>
          <p:cNvSpPr>
            <a:spLocks noGrp="1"/>
          </p:cNvSpPr>
          <p:nvPr>
            <p:ph type="sldNum" sz="quarter" idx="5"/>
          </p:nvPr>
        </p:nvSpPr>
        <p:spPr/>
        <p:txBody>
          <a:bodyPr/>
          <a:lstStyle/>
          <a:p>
            <a:fld id="{03948879-14A9-4BA4-A4AE-B04065590769}" type="slidenum">
              <a:rPr lang="en-US" smtClean="0"/>
              <a:t>62</a:t>
            </a:fld>
            <a:endParaRPr lang="en-US"/>
          </a:p>
        </p:txBody>
      </p:sp>
    </p:spTree>
    <p:extLst>
      <p:ext uri="{BB962C8B-B14F-4D97-AF65-F5344CB8AC3E}">
        <p14:creationId xmlns:p14="http://schemas.microsoft.com/office/powerpoint/2010/main" val="37617361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Feature architecture
</a:t>
            </a:r>
            <a:r>
              <a:rPr lang="ar-AE"/>
              <a:t>ایپ کی سہولتوں کا مکمل نقشہ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
Live Zikr stage
Groups/ZikrStageView.swift; Groups/SheikhZikrPanel.swift
Host controls require the appropriate role and a live session. Voice following requires microphone permission and supported speech recognition.
Live stage with current cue / </a:t>
            </a:r>
            <a:r>
              <a:rPr lang="ar-AE"/>
              <a:t>لائیو اسٹیج پر موجودہ مرحلہ
</a:t>
            </a:r>
            <a:r>
              <a:rPr lang="en-US"/>
              <a:t>Opening recitations in Arabic / </a:t>
            </a:r>
            <a:r>
              <a:rPr lang="ar-AE"/>
              <a:t>شروع کی تلاوت عربی میں
</a:t>
            </a:r>
            <a:r>
              <a:rPr lang="en-US"/>
              <a:t>Latifa and muraqaba stage choices / </a:t>
            </a:r>
            <a:r>
              <a:rPr lang="ar-AE"/>
              <a:t>لطائف اور مراقبات کے مراحل
</a:t>
            </a:r>
            <a:r>
              <a:rPr lang="en-US"/>
              <a:t>Admin announcement controls / </a:t>
            </a:r>
            <a:r>
              <a:rPr lang="ar-AE"/>
              <a:t>ایڈمن کے لیے اعلان کے بٹن
</a:t>
            </a:r>
            <a:r>
              <a:rPr lang="en-US"/>
              <a:t>Custom muraqaba announcements / </a:t>
            </a:r>
            <a:r>
              <a:rPr lang="ar-AE"/>
              <a:t>مزید مراقبات کا اعلان
</a:t>
            </a:r>
            <a:r>
              <a:rPr lang="en-US"/>
              <a:t>Stage notice, chat and soft alert / </a:t>
            </a:r>
            <a:r>
              <a:rPr lang="ar-AE"/>
              <a:t>مرحلے کی اطلاع، چیٹ اور نرم آواز
</a:t>
            </a:r>
            <a:r>
              <a:rPr lang="en-US"/>
              <a:t>Member chat and quick messages / </a:t>
            </a:r>
            <a:r>
              <a:rPr lang="ar-AE"/>
              <a:t>ممبر چیٹ اور تیار پیغامات
</a:t>
            </a:r>
            <a:r>
              <a:rPr lang="en-US"/>
              <a:t>Presentation view for a clear stage / </a:t>
            </a:r>
            <a:r>
              <a:rPr lang="ar-AE"/>
              <a:t>صاف اسٹیج کے لیے پریزنٹیشن ویو
</a:t>
            </a:r>
            <a:r>
              <a:rPr lang="en-US"/>
              <a:t>Voice listening and session connection / </a:t>
            </a:r>
            <a:r>
              <a:rPr lang="ar-AE"/>
              <a:t>آواز سنیں اور نشست سے جڑے رہیں
</a:t>
            </a:r>
            <a:r>
              <a:rPr lang="en-US"/>
              <a:t>Recent stage announcements / </a:t>
            </a:r>
            <a:r>
              <a:rPr lang="ar-AE"/>
              <a:t>پچھلے مراحل کے اعلانات دیکھیں
</a:t>
            </a:r>
            <a:r>
              <a:rPr lang="en-US"/>
              <a:t>Hands-free stage following after Go Live / </a:t>
            </a:r>
            <a:r>
              <a:rPr lang="ar-AE"/>
              <a:t>گو لائیو کے بعد آواز سے مرحلہ خود بدلتا ہے
</a:t>
            </a:r>
            <a:r>
              <a:rPr lang="en-US"/>
              <a:t>Undo an incorrectly recognised stage / </a:t>
            </a:r>
            <a:r>
              <a:rPr lang="ar-AE"/>
              <a:t>غلط پہچانے گئے مرحلے کو واپس کریں
</a:t>
            </a:r>
            <a:r>
              <a:rPr lang="en-US"/>
              <a:t>Animated stage, portraits and Latifa focus / </a:t>
            </a:r>
            <a:r>
              <a:rPr lang="ar-AE"/>
              <a:t>متحرک اسٹیج، تصاویر اور متعلقہ لطیفے کی نشاندہی
</a:t>
            </a:r>
            <a:r>
              <a:rPr lang="en-US"/>
              <a:t>Each Halqah’s stage is led by its own admins / </a:t>
            </a:r>
            <a:r>
              <a:rPr lang="ar-AE"/>
              <a:t>ہر حلقے کا اسٹیج اس کے اپنے ایڈمن چلاتے ہیں</a:t>
            </a:r>
            <a:endParaRPr lang="en-US"/>
          </a:p>
        </p:txBody>
      </p:sp>
      <p:sp>
        <p:nvSpPr>
          <p:cNvPr id="4" name="Slide Number Placeholder 3"/>
          <p:cNvSpPr>
            <a:spLocks noGrp="1"/>
          </p:cNvSpPr>
          <p:nvPr>
            <p:ph type="sldNum" sz="quarter" idx="5"/>
          </p:nvPr>
        </p:nvSpPr>
        <p:spPr/>
        <p:txBody>
          <a:bodyPr/>
          <a:lstStyle/>
          <a:p>
            <a:fld id="{03948879-14A9-4BA4-A4AE-B04065590769}" type="slidenum">
              <a:rPr lang="en-US" smtClean="0"/>
              <a:t>63</a:t>
            </a:fld>
            <a:endParaRPr lang="en-US"/>
          </a:p>
        </p:txBody>
      </p:sp>
    </p:spTree>
    <p:extLst>
      <p:ext uri="{BB962C8B-B14F-4D97-AF65-F5344CB8AC3E}">
        <p14:creationId xmlns:p14="http://schemas.microsoft.com/office/powerpoint/2010/main" val="79210212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Feature architecture
</a:t>
            </a:r>
            <a:r>
              <a:rPr lang="ar-AE"/>
              <a:t>ایپ کی سہولتوں کا مکمل نقشہ
</a:t>
            </a:r>
            <a:r>
              <a:rPr lang="en-US"/>
              <a:t>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
Administration &amp; live Zikr
Android and iOS apps, websites
Administration needs a super admin, Administrator or Admin role. Member names, emails and places are blurred in the screens.
Super admin dashboard: Halqahs, people, live Zikr and meetings / </a:t>
            </a:r>
            <a:r>
              <a:rPr lang="ar-AE"/>
              <a:t>سپر ایڈمن ڈیش بورڈ: حلقے، افراد، لائیو ذکر اور میٹنگز
</a:t>
            </a:r>
            <a:r>
              <a:rPr lang="en-US"/>
              <a:t>Make a Halqah; rename, describe or retire it / </a:t>
            </a:r>
            <a:r>
              <a:rPr lang="ar-AE"/>
              <a:t>حلقہ بنائیں؛ نام اور تعارف بدلیں یا ختم کریں
</a:t>
            </a:r>
            <a:r>
              <a:rPr lang="en-US"/>
              <a:t>Search everyone who has signed in / </a:t>
            </a:r>
            <a:r>
              <a:rPr lang="ar-AE"/>
              <a:t>سائن اِن کرنے والے ہر فرد کو تلاش کریں
</a:t>
            </a:r>
            <a:r>
              <a:rPr lang="en-US"/>
              <a:t>Place anyone in any Halqah, in any role / </a:t>
            </a:r>
            <a:r>
              <a:rPr lang="ar-AE"/>
              <a:t>کسی کو بھی کسی حلقے میں کسی بھی کردار میں رکھیں
</a:t>
            </a:r>
            <a:r>
              <a:rPr lang="en-US"/>
              <a:t>Today's pictures: day, place on Today, drafts from WhatsApp / </a:t>
            </a:r>
            <a:r>
              <a:rPr lang="ar-AE"/>
              <a:t>آج کی تصاویر: دن، آج کے صفحے پر جگہ، واٹس ایپ سے مسودے
</a:t>
            </a:r>
            <a:r>
              <a:rPr lang="en-US"/>
              <a:t>Add people by email, phone code or code only / </a:t>
            </a:r>
            <a:r>
              <a:rPr lang="ar-AE"/>
              <a:t>ای میل، فون کوڈ یا صرف کوڈ سے افراد شامل کریں
</a:t>
            </a:r>
            <a:r>
              <a:rPr lang="en-US"/>
              <a:t>Invitation codes last 1 to 90 days / </a:t>
            </a:r>
            <a:r>
              <a:rPr lang="ar-AE"/>
              <a:t>دعوتی کوڈ 1 سے 90 دن تک
</a:t>
            </a:r>
            <a:r>
              <a:rPr lang="en-US"/>
              <a:t>Posts with up to 10 photos or videos, or saved as drafts / 10 </a:t>
            </a:r>
            <a:r>
              <a:rPr lang="ar-AE"/>
              <a:t>تک تصاویر یا ویڈیوز کے ساتھ پوسٹ، یا مسودہ
</a:t>
            </a:r>
            <a:r>
              <a:rPr lang="en-US"/>
              <a:t>Meetings in each member’s own time zone / </a:t>
            </a:r>
            <a:r>
              <a:rPr lang="ar-AE"/>
              <a:t>ہر ممبر کے اپنے وقت کے مطابق میٹنگ
</a:t>
            </a:r>
            <a:r>
              <a:rPr lang="en-US"/>
              <a:t>Zikr times that start by themselves / </a:t>
            </a:r>
            <a:r>
              <a:rPr lang="ar-AE"/>
              <a:t>ذکر کے اوقات جو خود شروع ہوں
</a:t>
            </a:r>
            <a:r>
              <a:rPr lang="en-US"/>
              <a:t>Go live: lead live, YouTube or a recording / </a:t>
            </a:r>
            <a:r>
              <a:rPr lang="ar-AE"/>
              <a:t>لائیو: براہِ راست، یوٹیوب یا ریکارڈنگ
</a:t>
            </a:r>
            <a:r>
              <a:rPr lang="en-US"/>
              <a:t>Test only: rehearse with nobody notified / </a:t>
            </a:r>
            <a:r>
              <a:rPr lang="ar-AE"/>
              <a:t>صرف آزمائش: کسی کو اطلاع کے بغیر مشق
</a:t>
            </a:r>
            <a:r>
              <a:rPr lang="en-US"/>
              <a:t>Go Live follows the leader’s voice, with Undo / </a:t>
            </a:r>
            <a:r>
              <a:rPr lang="ar-AE"/>
              <a:t>گو لائیو رہنما کی آواز کے ساتھ، واپس کرنے کا اختیار
</a:t>
            </a:r>
            <a:r>
              <a:rPr lang="en-US"/>
              <a:t>Presentation view for streaming / </a:t>
            </a:r>
            <a:r>
              <a:rPr lang="ar-AE"/>
              <a:t>نشریات کے لیے پیشکش کا منظر
</a:t>
            </a:r>
            <a:r>
              <a:rPr lang="en-US"/>
              <a:t>Remove any stage announcement, message or dua request / </a:t>
            </a:r>
            <a:r>
              <a:rPr lang="ar-AE"/>
              <a:t>کوئی بھی اعلان، پیغام یا دعا کی درخواست ہٹائیں
</a:t>
            </a:r>
            <a:r>
              <a:rPr lang="en-US"/>
              <a:t>Message the group and see who is listening / </a:t>
            </a:r>
            <a:r>
              <a:rPr lang="ar-AE"/>
              <a:t>حلقے کو پیغام اور سننے والوں کی فہرست
</a:t>
            </a:r>
            <a:r>
              <a:rPr lang="en-US"/>
              <a:t>End the session for everyone / </a:t>
            </a:r>
            <a:r>
              <a:rPr lang="ar-AE"/>
              <a:t>سب کے لیے نشست ختم کریں
</a:t>
            </a:r>
            <a:r>
              <a:rPr lang="en-US"/>
              <a:t>Attendance includes website visitors / </a:t>
            </a:r>
            <a:r>
              <a:rPr lang="ar-AE"/>
              <a:t>حاضری میں ویب سائٹ کے مہمان بھی شامل
</a:t>
            </a:r>
            <a:r>
              <a:rPr lang="en-US"/>
              <a:t>Paltalk starts Our Sheikh’s Zikr; it ends five minutes after the Dua / </a:t>
            </a:r>
            <a:r>
              <a:rPr lang="ar-AE"/>
              <a:t>پالٹاک سے ہمارے شیخ کا ذکر خود شروع؛ دعا کے پانچ منٹ بعد ختم
</a:t>
            </a:r>
            <a:r>
              <a:rPr lang="en-US"/>
              <a:t>The same stage in the app, websites, YouTube and Facebook / </a:t>
            </a:r>
            <a:r>
              <a:rPr lang="ar-AE"/>
              <a:t>ایک ہی اسٹیج ایپ، ویب سائٹس، یوٹیوب اور فیس بک پر</a:t>
            </a:r>
            <a:endParaRPr lang="en-US"/>
          </a:p>
        </p:txBody>
      </p:sp>
      <p:sp>
        <p:nvSpPr>
          <p:cNvPr id="4" name="Slide Number Placeholder 3"/>
          <p:cNvSpPr>
            <a:spLocks noGrp="1"/>
          </p:cNvSpPr>
          <p:nvPr>
            <p:ph type="sldNum" sz="quarter" idx="5"/>
          </p:nvPr>
        </p:nvSpPr>
        <p:spPr/>
        <p:txBody>
          <a:bodyPr/>
          <a:lstStyle/>
          <a:p>
            <a:fld id="{03948879-14A9-4BA4-A4AE-B04065590769}" type="slidenum">
              <a:rPr lang="en-US" smtClean="0"/>
              <a:t>64</a:t>
            </a:fld>
            <a:endParaRPr lang="en-US"/>
          </a:p>
        </p:txBody>
      </p:sp>
    </p:spTree>
    <p:extLst>
      <p:ext uri="{BB962C8B-B14F-4D97-AF65-F5344CB8AC3E}">
        <p14:creationId xmlns:p14="http://schemas.microsoft.com/office/powerpoint/2010/main" val="17170363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Feature architecture
ایپ کی سہولتوں کا مکمل نقشہ
Interactive screen previews: keep Darul-Irfan-Interactive-Showcase-v5.html beside the PowerPoint. Open hyperlinks in Slide Show mode.
Android screenshots captured 4 November 2026 from local debug build 21 including the in-progress interface changes (27b5147 and the later 3a944a9 speech update). Administration and live Zikr screens were captured on 5 November 2026 signed in as a super admin, with a Test Zikr on Canada (nobody notified), and the Silsila Markaz screens; member names, emails and places are blurred. All included screen images were captured in this pass.
iOS counterpart checked against local i-content source. No historical iOS screenshots are used.
Original artwork: DarulIrfanApp/Resources/Images/Assets.xcassets/BrandEmblem.imageset and islamic-pattern.imageset.
Silsila Markaz &amp; analytics
Android and iOS apps, reporting.naqshbandiaowaisiah.us
Reports are for super admins and the officers of the Silsila Markaz. Test sessions are never counted.
Silsila Markaz: one group for the whole organisation / سلسلہ مرکز: پوری تنظیم کے لیے ایک گروپ
Every Halqah placed by region, country and city / ہر حلقہ خطے، ملک اور شہر کے مطابق
Live now: every Halqah on air and who is listening / اس وقت لائیو: ہر حلقہ اور سننے والے
Notices to every Halqah, a region, or chosen Halqahs / تمام حلقوں، ایک خطے یا منتخب حلقوں کو اعلان
Notices and meetings for every Halqah's admins / تمام حلقوں کے ایڈمن کے لیے اعلانات اور میٹنگز
Attendance, different people, app and website / حاضری، مختلف افراد، ایپ اور ویب سائٹ
Trends day by day against the period before / گزشتہ مدت کے مقابلے میں روزانہ رجحان
When people come: weekday and hour / لوگ کب آتے ہیں: دن اور وقت
Regulars, and those not seen for three weeks / باقاعدہ آنے والے، اور جو تین ہفتوں سے نہیں آئے
Insights worked out from the figures / اعداد و شمار سے نکلنے والے نکات
Daily Zikr report: every session and who attended / روزانہ ذکر رپورٹ: ہر نشست اور حاضرین
Monthly report with new members and growth / ماہانہ رپورٹ: نئے ممبر اور ترقی
A morning summary on officers' phones / افسران کے فون پر صبح کا خلاصہ
Spreadsheets of sessions, attendance, Halqahs and people / نشستوں، حاضری، حلقوں اور افراد کی اسپریڈشیٹ
reporting.naqshbandiaowaisiah.us for the computer / کمپیوٹر کے لیے رپورٹنگ ویب سائٹ
Computer sign-in approved from the app; no passwords / ایپ سے منظور شدہ کمپیوٹر سائن اِن؛ پاس ورڈ نہیں
Print or save any report as a PDF / ہر رپورٹ پرنٹ یا پی ڈی ایف
Signed-in computers listed and signed out at will / سائن اِن کمپیوٹرز کی فہرست اور سائن آؤٹ</a:t>
            </a:r>
          </a:p>
        </p:txBody>
      </p:sp>
      <p:sp>
        <p:nvSpPr>
          <p:cNvPr id="4" name="Slide Number Placeholder 3"/>
          <p:cNvSpPr>
            <a:spLocks noGrp="1"/>
          </p:cNvSpPr>
          <p:nvPr>
            <p:ph type="sldNum" sz="quarter" idx="5"/>
          </p:nvPr>
        </p:nvSpPr>
        <p:spPr/>
        <p:txBody>
          <a:bodyPr/>
          <a:lstStyle/>
          <a:p>
            <a:fld id="{03948879-14A9-4BA4-A4AE-B04065590769}" type="slidenum">
              <a:rPr lang="en-US" smtClean="0"/>
              <a:t>65</a:t>
            </a:fld>
            <a:endParaRPr lang="en-US"/>
          </a:p>
        </p:txBody>
      </p:sp>
    </p:spTree>
    <p:extLst>
      <p:ext uri="{BB962C8B-B14F-4D97-AF65-F5344CB8AC3E}">
        <p14:creationId xmlns:p14="http://schemas.microsoft.com/office/powerpoint/2010/main" val="24218332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952F3-A038-0510-0ED0-7BB0B8B8E4D2}"/>
              </a:ext>
            </a:extLst>
          </p:cNvPr>
          <p:cNvSpPr>
            <a:spLocks noGrp="1"/>
          </p:cNvSpPr>
          <p:nvPr>
            <p:ph type="ctrTitle"/>
          </p:nvPr>
        </p:nvSpPr>
        <p:spPr>
          <a:xfrm>
            <a:off x="2540000" y="1870605"/>
            <a:ext cx="15240000" cy="3979333"/>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A36849B-3C16-05BC-B916-F1AD3857A597}"/>
              </a:ext>
            </a:extLst>
          </p:cNvPr>
          <p:cNvSpPr>
            <a:spLocks noGrp="1"/>
          </p:cNvSpPr>
          <p:nvPr>
            <p:ph type="subTitle" idx="1"/>
          </p:nvPr>
        </p:nvSpPr>
        <p:spPr>
          <a:xfrm>
            <a:off x="2540000" y="6003397"/>
            <a:ext cx="15240000" cy="275960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84DB38B-B545-5F15-1773-5BFF54C66401}"/>
              </a:ext>
            </a:extLst>
          </p:cNvPr>
          <p:cNvSpPr>
            <a:spLocks noGrp="1"/>
          </p:cNvSpPr>
          <p:nvPr>
            <p:ph type="dt" sz="half" idx="10"/>
          </p:nvPr>
        </p:nvSpPr>
        <p:spPr/>
        <p:txBody>
          <a:bodyPr/>
          <a:lstStyle/>
          <a:p>
            <a:fld id="{BD0562E6-BDBB-4A89-B04F-3801F5978778}" type="datetimeFigureOut">
              <a:rPr lang="en-US" smtClean="0"/>
              <a:t>11/5/2026</a:t>
            </a:fld>
            <a:endParaRPr lang="en-US"/>
          </a:p>
        </p:txBody>
      </p:sp>
      <p:sp>
        <p:nvSpPr>
          <p:cNvPr id="5" name="Footer Placeholder 4">
            <a:extLst>
              <a:ext uri="{FF2B5EF4-FFF2-40B4-BE49-F238E27FC236}">
                <a16:creationId xmlns:a16="http://schemas.microsoft.com/office/drawing/2014/main" id="{28A46E6B-9AF7-038C-3724-5BA1990B68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F780AB-39AC-B131-176A-503474BB5917}"/>
              </a:ext>
            </a:extLst>
          </p:cNvPr>
          <p:cNvSpPr>
            <a:spLocks noGrp="1"/>
          </p:cNvSpPr>
          <p:nvPr>
            <p:ph type="sldNum" sz="quarter" idx="12"/>
          </p:nvPr>
        </p:nvSpPr>
        <p:spPr/>
        <p:txBody>
          <a:bodyPr/>
          <a:lstStyle/>
          <a:p>
            <a:fld id="{6AE3AEBB-B213-4F89-A93E-74B22B46415D}" type="slidenum">
              <a:rPr lang="en-US" smtClean="0"/>
              <a:t>‹#›</a:t>
            </a:fld>
            <a:endParaRPr lang="en-US"/>
          </a:p>
        </p:txBody>
      </p:sp>
    </p:spTree>
    <p:extLst>
      <p:ext uri="{BB962C8B-B14F-4D97-AF65-F5344CB8AC3E}">
        <p14:creationId xmlns:p14="http://schemas.microsoft.com/office/powerpoint/2010/main" val="3096567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60EF3-3084-8E7E-27D0-BE67356C93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88A8E8-19C9-0848-E46B-1CA1D8A6DE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C89F06-19C5-03D8-18BF-CCA18E6C8AD1}"/>
              </a:ext>
            </a:extLst>
          </p:cNvPr>
          <p:cNvSpPr>
            <a:spLocks noGrp="1"/>
          </p:cNvSpPr>
          <p:nvPr>
            <p:ph type="dt" sz="half" idx="10"/>
          </p:nvPr>
        </p:nvSpPr>
        <p:spPr/>
        <p:txBody>
          <a:bodyPr/>
          <a:lstStyle/>
          <a:p>
            <a:fld id="{BD0562E6-BDBB-4A89-B04F-3801F5978778}" type="datetimeFigureOut">
              <a:rPr lang="en-US" smtClean="0"/>
              <a:t>11/5/2026</a:t>
            </a:fld>
            <a:endParaRPr lang="en-US"/>
          </a:p>
        </p:txBody>
      </p:sp>
      <p:sp>
        <p:nvSpPr>
          <p:cNvPr id="5" name="Footer Placeholder 4">
            <a:extLst>
              <a:ext uri="{FF2B5EF4-FFF2-40B4-BE49-F238E27FC236}">
                <a16:creationId xmlns:a16="http://schemas.microsoft.com/office/drawing/2014/main" id="{67B6B40C-EAA2-2002-BCF3-288CC7014B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8FA8BB-1C6A-C95F-13D0-2513EB18AAA1}"/>
              </a:ext>
            </a:extLst>
          </p:cNvPr>
          <p:cNvSpPr>
            <a:spLocks noGrp="1"/>
          </p:cNvSpPr>
          <p:nvPr>
            <p:ph type="sldNum" sz="quarter" idx="12"/>
          </p:nvPr>
        </p:nvSpPr>
        <p:spPr/>
        <p:txBody>
          <a:bodyPr/>
          <a:lstStyle/>
          <a:p>
            <a:fld id="{6AE3AEBB-B213-4F89-A93E-74B22B46415D}" type="slidenum">
              <a:rPr lang="en-US" smtClean="0"/>
              <a:t>‹#›</a:t>
            </a:fld>
            <a:endParaRPr lang="en-US"/>
          </a:p>
        </p:txBody>
      </p:sp>
    </p:spTree>
    <p:extLst>
      <p:ext uri="{BB962C8B-B14F-4D97-AF65-F5344CB8AC3E}">
        <p14:creationId xmlns:p14="http://schemas.microsoft.com/office/powerpoint/2010/main" val="46061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19654-7E48-9D6E-0C47-7A473D19B324}"/>
              </a:ext>
            </a:extLst>
          </p:cNvPr>
          <p:cNvSpPr>
            <a:spLocks noGrp="1"/>
          </p:cNvSpPr>
          <p:nvPr>
            <p:ph type="title"/>
          </p:nvPr>
        </p:nvSpPr>
        <p:spPr>
          <a:xfrm>
            <a:off x="1386417" y="2849566"/>
            <a:ext cx="17526000" cy="4754562"/>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F8E84F0-6D01-0499-FE71-6462FE8C807E}"/>
              </a:ext>
            </a:extLst>
          </p:cNvPr>
          <p:cNvSpPr>
            <a:spLocks noGrp="1"/>
          </p:cNvSpPr>
          <p:nvPr>
            <p:ph type="body" idx="1"/>
          </p:nvPr>
        </p:nvSpPr>
        <p:spPr>
          <a:xfrm>
            <a:off x="1386417" y="7649107"/>
            <a:ext cx="17526000" cy="2500312"/>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0FFF05-1F39-CA09-2E47-CE0F8F01286D}"/>
              </a:ext>
            </a:extLst>
          </p:cNvPr>
          <p:cNvSpPr>
            <a:spLocks noGrp="1"/>
          </p:cNvSpPr>
          <p:nvPr>
            <p:ph type="dt" sz="half" idx="10"/>
          </p:nvPr>
        </p:nvSpPr>
        <p:spPr/>
        <p:txBody>
          <a:bodyPr/>
          <a:lstStyle/>
          <a:p>
            <a:fld id="{BD0562E6-BDBB-4A89-B04F-3801F5978778}" type="datetimeFigureOut">
              <a:rPr lang="en-US" smtClean="0"/>
              <a:t>11/5/2026</a:t>
            </a:fld>
            <a:endParaRPr lang="en-US"/>
          </a:p>
        </p:txBody>
      </p:sp>
      <p:sp>
        <p:nvSpPr>
          <p:cNvPr id="5" name="Footer Placeholder 4">
            <a:extLst>
              <a:ext uri="{FF2B5EF4-FFF2-40B4-BE49-F238E27FC236}">
                <a16:creationId xmlns:a16="http://schemas.microsoft.com/office/drawing/2014/main" id="{0BB0F609-3C1B-13B0-9578-5B4B634CB3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36F6C8-E7ED-83F4-C936-05ADC0CE7AF8}"/>
              </a:ext>
            </a:extLst>
          </p:cNvPr>
          <p:cNvSpPr>
            <a:spLocks noGrp="1"/>
          </p:cNvSpPr>
          <p:nvPr>
            <p:ph type="sldNum" sz="quarter" idx="12"/>
          </p:nvPr>
        </p:nvSpPr>
        <p:spPr/>
        <p:txBody>
          <a:bodyPr/>
          <a:lstStyle/>
          <a:p>
            <a:fld id="{6AE3AEBB-B213-4F89-A93E-74B22B46415D}" type="slidenum">
              <a:rPr lang="en-US" smtClean="0"/>
              <a:t>‹#›</a:t>
            </a:fld>
            <a:endParaRPr lang="en-US"/>
          </a:p>
        </p:txBody>
      </p:sp>
    </p:spTree>
    <p:extLst>
      <p:ext uri="{BB962C8B-B14F-4D97-AF65-F5344CB8AC3E}">
        <p14:creationId xmlns:p14="http://schemas.microsoft.com/office/powerpoint/2010/main" val="3030348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FF728-1CD9-90D9-5145-99935F6C0D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5E8ED8-F892-5E97-3432-BC278E1F8184}"/>
              </a:ext>
            </a:extLst>
          </p:cNvPr>
          <p:cNvSpPr>
            <a:spLocks noGrp="1"/>
          </p:cNvSpPr>
          <p:nvPr>
            <p:ph sz="half" idx="1"/>
          </p:nvPr>
        </p:nvSpPr>
        <p:spPr>
          <a:xfrm>
            <a:off x="1397000" y="3042708"/>
            <a:ext cx="8636000" cy="72522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C9280F-D4C9-30D2-6701-41E683EA34F2}"/>
              </a:ext>
            </a:extLst>
          </p:cNvPr>
          <p:cNvSpPr>
            <a:spLocks noGrp="1"/>
          </p:cNvSpPr>
          <p:nvPr>
            <p:ph sz="half" idx="2"/>
          </p:nvPr>
        </p:nvSpPr>
        <p:spPr>
          <a:xfrm>
            <a:off x="10287000" y="3042708"/>
            <a:ext cx="8636000" cy="72522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65AC59E-15D6-C444-E5D0-B46CA301724C}"/>
              </a:ext>
            </a:extLst>
          </p:cNvPr>
          <p:cNvSpPr>
            <a:spLocks noGrp="1"/>
          </p:cNvSpPr>
          <p:nvPr>
            <p:ph type="dt" sz="half" idx="10"/>
          </p:nvPr>
        </p:nvSpPr>
        <p:spPr/>
        <p:txBody>
          <a:bodyPr/>
          <a:lstStyle/>
          <a:p>
            <a:fld id="{BD0562E6-BDBB-4A89-B04F-3801F5978778}" type="datetimeFigureOut">
              <a:rPr lang="en-US" smtClean="0"/>
              <a:t>11/5/2026</a:t>
            </a:fld>
            <a:endParaRPr lang="en-US"/>
          </a:p>
        </p:txBody>
      </p:sp>
      <p:sp>
        <p:nvSpPr>
          <p:cNvPr id="6" name="Footer Placeholder 5">
            <a:extLst>
              <a:ext uri="{FF2B5EF4-FFF2-40B4-BE49-F238E27FC236}">
                <a16:creationId xmlns:a16="http://schemas.microsoft.com/office/drawing/2014/main" id="{FC17748B-DAD0-8C29-E3D4-209501D935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2E911A-8E20-77EE-E34C-2B22F664B127}"/>
              </a:ext>
            </a:extLst>
          </p:cNvPr>
          <p:cNvSpPr>
            <a:spLocks noGrp="1"/>
          </p:cNvSpPr>
          <p:nvPr>
            <p:ph type="sldNum" sz="quarter" idx="12"/>
          </p:nvPr>
        </p:nvSpPr>
        <p:spPr/>
        <p:txBody>
          <a:bodyPr/>
          <a:lstStyle/>
          <a:p>
            <a:fld id="{6AE3AEBB-B213-4F89-A93E-74B22B46415D}" type="slidenum">
              <a:rPr lang="en-US" smtClean="0"/>
              <a:t>‹#›</a:t>
            </a:fld>
            <a:endParaRPr lang="en-US"/>
          </a:p>
        </p:txBody>
      </p:sp>
    </p:spTree>
    <p:extLst>
      <p:ext uri="{BB962C8B-B14F-4D97-AF65-F5344CB8AC3E}">
        <p14:creationId xmlns:p14="http://schemas.microsoft.com/office/powerpoint/2010/main" val="1637688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D8739-1468-D315-4C0C-4A2335EFF473}"/>
              </a:ext>
            </a:extLst>
          </p:cNvPr>
          <p:cNvSpPr>
            <a:spLocks noGrp="1"/>
          </p:cNvSpPr>
          <p:nvPr>
            <p:ph type="title"/>
          </p:nvPr>
        </p:nvSpPr>
        <p:spPr>
          <a:xfrm>
            <a:off x="1399647" y="608544"/>
            <a:ext cx="17526000" cy="22092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2C2877-21E6-4E24-7696-BFAD4088EFCE}"/>
              </a:ext>
            </a:extLst>
          </p:cNvPr>
          <p:cNvSpPr>
            <a:spLocks noGrp="1"/>
          </p:cNvSpPr>
          <p:nvPr>
            <p:ph type="body" idx="1"/>
          </p:nvPr>
        </p:nvSpPr>
        <p:spPr>
          <a:xfrm>
            <a:off x="1399647" y="2801938"/>
            <a:ext cx="8596312" cy="13731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BE63BF-8BBA-FA56-0393-7B9E63ED4EA4}"/>
              </a:ext>
            </a:extLst>
          </p:cNvPr>
          <p:cNvSpPr>
            <a:spLocks noGrp="1"/>
          </p:cNvSpPr>
          <p:nvPr>
            <p:ph sz="half" idx="2"/>
          </p:nvPr>
        </p:nvSpPr>
        <p:spPr>
          <a:xfrm>
            <a:off x="1399647" y="4175125"/>
            <a:ext cx="8596312" cy="61409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CCA9B9-F321-379E-1780-8184ADD02EFC}"/>
              </a:ext>
            </a:extLst>
          </p:cNvPr>
          <p:cNvSpPr>
            <a:spLocks noGrp="1"/>
          </p:cNvSpPr>
          <p:nvPr>
            <p:ph type="body" sz="quarter" idx="3"/>
          </p:nvPr>
        </p:nvSpPr>
        <p:spPr>
          <a:xfrm>
            <a:off x="10287001" y="2801938"/>
            <a:ext cx="8638647" cy="13731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A9E30A2-33FD-A0DB-98DC-99294BE09913}"/>
              </a:ext>
            </a:extLst>
          </p:cNvPr>
          <p:cNvSpPr>
            <a:spLocks noGrp="1"/>
          </p:cNvSpPr>
          <p:nvPr>
            <p:ph sz="quarter" idx="4"/>
          </p:nvPr>
        </p:nvSpPr>
        <p:spPr>
          <a:xfrm>
            <a:off x="10287001" y="4175125"/>
            <a:ext cx="8638647" cy="61409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E2EE5D-FE41-31AD-DA0F-3E08671389F5}"/>
              </a:ext>
            </a:extLst>
          </p:cNvPr>
          <p:cNvSpPr>
            <a:spLocks noGrp="1"/>
          </p:cNvSpPr>
          <p:nvPr>
            <p:ph type="dt" sz="half" idx="10"/>
          </p:nvPr>
        </p:nvSpPr>
        <p:spPr/>
        <p:txBody>
          <a:bodyPr/>
          <a:lstStyle/>
          <a:p>
            <a:fld id="{BD0562E6-BDBB-4A89-B04F-3801F5978778}" type="datetimeFigureOut">
              <a:rPr lang="en-US" smtClean="0"/>
              <a:t>11/5/2026</a:t>
            </a:fld>
            <a:endParaRPr lang="en-US"/>
          </a:p>
        </p:txBody>
      </p:sp>
      <p:sp>
        <p:nvSpPr>
          <p:cNvPr id="8" name="Footer Placeholder 7">
            <a:extLst>
              <a:ext uri="{FF2B5EF4-FFF2-40B4-BE49-F238E27FC236}">
                <a16:creationId xmlns:a16="http://schemas.microsoft.com/office/drawing/2014/main" id="{A2E6AA2E-89F6-E4C3-B4DD-103831541FB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0075C72-6F0D-309E-E300-42F35F6ED275}"/>
              </a:ext>
            </a:extLst>
          </p:cNvPr>
          <p:cNvSpPr>
            <a:spLocks noGrp="1"/>
          </p:cNvSpPr>
          <p:nvPr>
            <p:ph type="sldNum" sz="quarter" idx="12"/>
          </p:nvPr>
        </p:nvSpPr>
        <p:spPr/>
        <p:txBody>
          <a:bodyPr/>
          <a:lstStyle/>
          <a:p>
            <a:fld id="{6AE3AEBB-B213-4F89-A93E-74B22B46415D}" type="slidenum">
              <a:rPr lang="en-US" smtClean="0"/>
              <a:t>‹#›</a:t>
            </a:fld>
            <a:endParaRPr lang="en-US"/>
          </a:p>
        </p:txBody>
      </p:sp>
    </p:spTree>
    <p:extLst>
      <p:ext uri="{BB962C8B-B14F-4D97-AF65-F5344CB8AC3E}">
        <p14:creationId xmlns:p14="http://schemas.microsoft.com/office/powerpoint/2010/main" val="71050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EFE6E-49F2-5F4E-43B3-1DBA296976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ABDBA63-A2E3-9B2F-A427-17B8E4220AB9}"/>
              </a:ext>
            </a:extLst>
          </p:cNvPr>
          <p:cNvSpPr>
            <a:spLocks noGrp="1"/>
          </p:cNvSpPr>
          <p:nvPr>
            <p:ph type="dt" sz="half" idx="10"/>
          </p:nvPr>
        </p:nvSpPr>
        <p:spPr/>
        <p:txBody>
          <a:bodyPr/>
          <a:lstStyle/>
          <a:p>
            <a:fld id="{BD0562E6-BDBB-4A89-B04F-3801F5978778}" type="datetimeFigureOut">
              <a:rPr lang="en-US" smtClean="0"/>
              <a:t>11/5/2026</a:t>
            </a:fld>
            <a:endParaRPr lang="en-US"/>
          </a:p>
        </p:txBody>
      </p:sp>
      <p:sp>
        <p:nvSpPr>
          <p:cNvPr id="4" name="Footer Placeholder 3">
            <a:extLst>
              <a:ext uri="{FF2B5EF4-FFF2-40B4-BE49-F238E27FC236}">
                <a16:creationId xmlns:a16="http://schemas.microsoft.com/office/drawing/2014/main" id="{C7AA409F-ABD0-0801-4563-3C3DCB6FE13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654A51-0843-1C04-62B6-D212559C5B10}"/>
              </a:ext>
            </a:extLst>
          </p:cNvPr>
          <p:cNvSpPr>
            <a:spLocks noGrp="1"/>
          </p:cNvSpPr>
          <p:nvPr>
            <p:ph type="sldNum" sz="quarter" idx="12"/>
          </p:nvPr>
        </p:nvSpPr>
        <p:spPr/>
        <p:txBody>
          <a:bodyPr/>
          <a:lstStyle/>
          <a:p>
            <a:fld id="{6AE3AEBB-B213-4F89-A93E-74B22B46415D}" type="slidenum">
              <a:rPr lang="en-US" smtClean="0"/>
              <a:t>‹#›</a:t>
            </a:fld>
            <a:endParaRPr lang="en-US"/>
          </a:p>
        </p:txBody>
      </p:sp>
    </p:spTree>
    <p:extLst>
      <p:ext uri="{BB962C8B-B14F-4D97-AF65-F5344CB8AC3E}">
        <p14:creationId xmlns:p14="http://schemas.microsoft.com/office/powerpoint/2010/main" val="579850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58A8DF-AADE-B742-D158-36354D3EFCBA}"/>
              </a:ext>
            </a:extLst>
          </p:cNvPr>
          <p:cNvSpPr>
            <a:spLocks noGrp="1"/>
          </p:cNvSpPr>
          <p:nvPr>
            <p:ph type="dt" sz="half" idx="10"/>
          </p:nvPr>
        </p:nvSpPr>
        <p:spPr/>
        <p:txBody>
          <a:bodyPr/>
          <a:lstStyle/>
          <a:p>
            <a:fld id="{BD0562E6-BDBB-4A89-B04F-3801F5978778}" type="datetimeFigureOut">
              <a:rPr lang="en-US" smtClean="0"/>
              <a:t>11/5/2026</a:t>
            </a:fld>
            <a:endParaRPr lang="en-US"/>
          </a:p>
        </p:txBody>
      </p:sp>
      <p:sp>
        <p:nvSpPr>
          <p:cNvPr id="3" name="Footer Placeholder 2">
            <a:extLst>
              <a:ext uri="{FF2B5EF4-FFF2-40B4-BE49-F238E27FC236}">
                <a16:creationId xmlns:a16="http://schemas.microsoft.com/office/drawing/2014/main" id="{28141498-50CD-7C93-EE12-CD4CF136267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90C482F-2D4E-B5E5-4C70-AABE2E383B09}"/>
              </a:ext>
            </a:extLst>
          </p:cNvPr>
          <p:cNvSpPr>
            <a:spLocks noGrp="1"/>
          </p:cNvSpPr>
          <p:nvPr>
            <p:ph type="sldNum" sz="quarter" idx="12"/>
          </p:nvPr>
        </p:nvSpPr>
        <p:spPr/>
        <p:txBody>
          <a:bodyPr/>
          <a:lstStyle/>
          <a:p>
            <a:fld id="{6AE3AEBB-B213-4F89-A93E-74B22B46415D}" type="slidenum">
              <a:rPr lang="en-US" smtClean="0"/>
              <a:t>‹#›</a:t>
            </a:fld>
            <a:endParaRPr lang="en-US"/>
          </a:p>
        </p:txBody>
      </p:sp>
    </p:spTree>
    <p:extLst>
      <p:ext uri="{BB962C8B-B14F-4D97-AF65-F5344CB8AC3E}">
        <p14:creationId xmlns:p14="http://schemas.microsoft.com/office/powerpoint/2010/main" val="1615693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3D5E8-2F40-5CBF-1B44-03DABFE971B6}"/>
              </a:ext>
            </a:extLst>
          </p:cNvPr>
          <p:cNvSpPr>
            <a:spLocks noGrp="1"/>
          </p:cNvSpPr>
          <p:nvPr>
            <p:ph type="title"/>
          </p:nvPr>
        </p:nvSpPr>
        <p:spPr>
          <a:xfrm>
            <a:off x="1399648" y="762000"/>
            <a:ext cx="6553728" cy="26670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29DC59-FA57-E979-BE70-B74D8E24D94F}"/>
              </a:ext>
            </a:extLst>
          </p:cNvPr>
          <p:cNvSpPr>
            <a:spLocks noGrp="1"/>
          </p:cNvSpPr>
          <p:nvPr>
            <p:ph idx="1"/>
          </p:nvPr>
        </p:nvSpPr>
        <p:spPr>
          <a:xfrm>
            <a:off x="8638647" y="1645711"/>
            <a:ext cx="10287000" cy="812270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6D7AD4-6E6D-4922-B908-9698BCF8104D}"/>
              </a:ext>
            </a:extLst>
          </p:cNvPr>
          <p:cNvSpPr>
            <a:spLocks noGrp="1"/>
          </p:cNvSpPr>
          <p:nvPr>
            <p:ph type="body" sz="half" idx="2"/>
          </p:nvPr>
        </p:nvSpPr>
        <p:spPr>
          <a:xfrm>
            <a:off x="1399648" y="3429000"/>
            <a:ext cx="6553728" cy="635264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2BB667-EA1F-6352-DEEC-D21FC230E68F}"/>
              </a:ext>
            </a:extLst>
          </p:cNvPr>
          <p:cNvSpPr>
            <a:spLocks noGrp="1"/>
          </p:cNvSpPr>
          <p:nvPr>
            <p:ph type="dt" sz="half" idx="10"/>
          </p:nvPr>
        </p:nvSpPr>
        <p:spPr/>
        <p:txBody>
          <a:bodyPr/>
          <a:lstStyle/>
          <a:p>
            <a:fld id="{BD0562E6-BDBB-4A89-B04F-3801F5978778}" type="datetimeFigureOut">
              <a:rPr lang="en-US" smtClean="0"/>
              <a:t>11/5/2026</a:t>
            </a:fld>
            <a:endParaRPr lang="en-US"/>
          </a:p>
        </p:txBody>
      </p:sp>
      <p:sp>
        <p:nvSpPr>
          <p:cNvPr id="6" name="Footer Placeholder 5">
            <a:extLst>
              <a:ext uri="{FF2B5EF4-FFF2-40B4-BE49-F238E27FC236}">
                <a16:creationId xmlns:a16="http://schemas.microsoft.com/office/drawing/2014/main" id="{C8E2E662-3385-F52E-670D-6FD193134F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D7F72A-EB53-B9D3-30D7-15A71B0E373C}"/>
              </a:ext>
            </a:extLst>
          </p:cNvPr>
          <p:cNvSpPr>
            <a:spLocks noGrp="1"/>
          </p:cNvSpPr>
          <p:nvPr>
            <p:ph type="sldNum" sz="quarter" idx="12"/>
          </p:nvPr>
        </p:nvSpPr>
        <p:spPr/>
        <p:txBody>
          <a:bodyPr/>
          <a:lstStyle/>
          <a:p>
            <a:fld id="{6AE3AEBB-B213-4F89-A93E-74B22B46415D}" type="slidenum">
              <a:rPr lang="en-US" smtClean="0"/>
              <a:t>‹#›</a:t>
            </a:fld>
            <a:endParaRPr lang="en-US"/>
          </a:p>
        </p:txBody>
      </p:sp>
    </p:spTree>
    <p:extLst>
      <p:ext uri="{BB962C8B-B14F-4D97-AF65-F5344CB8AC3E}">
        <p14:creationId xmlns:p14="http://schemas.microsoft.com/office/powerpoint/2010/main" val="3311890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A37CD-92B5-DA77-DD70-E09F23F5C44B}"/>
              </a:ext>
            </a:extLst>
          </p:cNvPr>
          <p:cNvSpPr>
            <a:spLocks noGrp="1"/>
          </p:cNvSpPr>
          <p:nvPr>
            <p:ph type="title"/>
          </p:nvPr>
        </p:nvSpPr>
        <p:spPr>
          <a:xfrm>
            <a:off x="1399648" y="762000"/>
            <a:ext cx="6553728" cy="26670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EFEAFDA-22A9-B073-EA61-295585EE7331}"/>
              </a:ext>
            </a:extLst>
          </p:cNvPr>
          <p:cNvSpPr>
            <a:spLocks noGrp="1" noChangeAspect="1"/>
          </p:cNvSpPr>
          <p:nvPr>
            <p:ph type="pic" idx="1"/>
          </p:nvPr>
        </p:nvSpPr>
        <p:spPr>
          <a:xfrm>
            <a:off x="8638647" y="1645711"/>
            <a:ext cx="10287000" cy="812270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0066FDE-437D-7744-5313-C524A0639E38}"/>
              </a:ext>
            </a:extLst>
          </p:cNvPr>
          <p:cNvSpPr>
            <a:spLocks noGrp="1"/>
          </p:cNvSpPr>
          <p:nvPr>
            <p:ph type="body" sz="half" idx="2"/>
          </p:nvPr>
        </p:nvSpPr>
        <p:spPr>
          <a:xfrm>
            <a:off x="1399648" y="3429000"/>
            <a:ext cx="6553728" cy="635264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351F9C-77C9-C75F-1EDB-85F619AD1F47}"/>
              </a:ext>
            </a:extLst>
          </p:cNvPr>
          <p:cNvSpPr>
            <a:spLocks noGrp="1"/>
          </p:cNvSpPr>
          <p:nvPr>
            <p:ph type="dt" sz="half" idx="10"/>
          </p:nvPr>
        </p:nvSpPr>
        <p:spPr/>
        <p:txBody>
          <a:bodyPr/>
          <a:lstStyle/>
          <a:p>
            <a:fld id="{BD0562E6-BDBB-4A89-B04F-3801F5978778}" type="datetimeFigureOut">
              <a:rPr lang="en-US" smtClean="0"/>
              <a:t>11/5/2026</a:t>
            </a:fld>
            <a:endParaRPr lang="en-US"/>
          </a:p>
        </p:txBody>
      </p:sp>
      <p:sp>
        <p:nvSpPr>
          <p:cNvPr id="6" name="Footer Placeholder 5">
            <a:extLst>
              <a:ext uri="{FF2B5EF4-FFF2-40B4-BE49-F238E27FC236}">
                <a16:creationId xmlns:a16="http://schemas.microsoft.com/office/drawing/2014/main" id="{F8EAC944-3BF8-5600-40F3-68616798CD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103104-5ADF-A406-8DD4-24522D2AE58C}"/>
              </a:ext>
            </a:extLst>
          </p:cNvPr>
          <p:cNvSpPr>
            <a:spLocks noGrp="1"/>
          </p:cNvSpPr>
          <p:nvPr>
            <p:ph type="sldNum" sz="quarter" idx="12"/>
          </p:nvPr>
        </p:nvSpPr>
        <p:spPr/>
        <p:txBody>
          <a:bodyPr/>
          <a:lstStyle/>
          <a:p>
            <a:fld id="{6AE3AEBB-B213-4F89-A93E-74B22B46415D}" type="slidenum">
              <a:rPr lang="en-US" smtClean="0"/>
              <a:t>‹#›</a:t>
            </a:fld>
            <a:endParaRPr lang="en-US"/>
          </a:p>
        </p:txBody>
      </p:sp>
    </p:spTree>
    <p:extLst>
      <p:ext uri="{BB962C8B-B14F-4D97-AF65-F5344CB8AC3E}">
        <p14:creationId xmlns:p14="http://schemas.microsoft.com/office/powerpoint/2010/main" val="2965317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C683A-E4C9-8E40-51A3-BB958AE0A62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85C43E-88FB-94D3-1F9E-9383803B444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92A522-682A-CECD-213F-628EBD2F42D8}"/>
              </a:ext>
            </a:extLst>
          </p:cNvPr>
          <p:cNvSpPr>
            <a:spLocks noGrp="1"/>
          </p:cNvSpPr>
          <p:nvPr>
            <p:ph type="dt" sz="half" idx="10"/>
          </p:nvPr>
        </p:nvSpPr>
        <p:spPr/>
        <p:txBody>
          <a:bodyPr/>
          <a:lstStyle/>
          <a:p>
            <a:fld id="{BD0562E6-BDBB-4A89-B04F-3801F5978778}" type="datetimeFigureOut">
              <a:rPr lang="en-US" smtClean="0"/>
              <a:t>11/5/2026</a:t>
            </a:fld>
            <a:endParaRPr lang="en-US"/>
          </a:p>
        </p:txBody>
      </p:sp>
      <p:sp>
        <p:nvSpPr>
          <p:cNvPr id="5" name="Footer Placeholder 4">
            <a:extLst>
              <a:ext uri="{FF2B5EF4-FFF2-40B4-BE49-F238E27FC236}">
                <a16:creationId xmlns:a16="http://schemas.microsoft.com/office/drawing/2014/main" id="{8D8E83C9-CF3C-BDCD-6DAB-CAB6F72C28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946D9E-C803-1765-72DF-0F8FB1CE2130}"/>
              </a:ext>
            </a:extLst>
          </p:cNvPr>
          <p:cNvSpPr>
            <a:spLocks noGrp="1"/>
          </p:cNvSpPr>
          <p:nvPr>
            <p:ph type="sldNum" sz="quarter" idx="12"/>
          </p:nvPr>
        </p:nvSpPr>
        <p:spPr/>
        <p:txBody>
          <a:bodyPr/>
          <a:lstStyle/>
          <a:p>
            <a:fld id="{6AE3AEBB-B213-4F89-A93E-74B22B46415D}" type="slidenum">
              <a:rPr lang="en-US" smtClean="0"/>
              <a:t>‹#›</a:t>
            </a:fld>
            <a:endParaRPr lang="en-US"/>
          </a:p>
        </p:txBody>
      </p:sp>
    </p:spTree>
    <p:extLst>
      <p:ext uri="{BB962C8B-B14F-4D97-AF65-F5344CB8AC3E}">
        <p14:creationId xmlns:p14="http://schemas.microsoft.com/office/powerpoint/2010/main" val="1492229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0F8E84-2D03-1B01-7DE3-5B2A6E2A646C}"/>
              </a:ext>
            </a:extLst>
          </p:cNvPr>
          <p:cNvSpPr>
            <a:spLocks noGrp="1"/>
          </p:cNvSpPr>
          <p:nvPr>
            <p:ph type="title" orient="vert"/>
          </p:nvPr>
        </p:nvSpPr>
        <p:spPr>
          <a:xfrm>
            <a:off x="14541500" y="608542"/>
            <a:ext cx="4381500" cy="968639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39E808-A391-6F92-F3D8-38B6CE877A13}"/>
              </a:ext>
            </a:extLst>
          </p:cNvPr>
          <p:cNvSpPr>
            <a:spLocks noGrp="1"/>
          </p:cNvSpPr>
          <p:nvPr>
            <p:ph type="body" orient="vert" idx="1"/>
          </p:nvPr>
        </p:nvSpPr>
        <p:spPr>
          <a:xfrm>
            <a:off x="1397000" y="608542"/>
            <a:ext cx="12890500" cy="968639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E2628C-1C7F-5C49-D08E-A50D6807C6CB}"/>
              </a:ext>
            </a:extLst>
          </p:cNvPr>
          <p:cNvSpPr>
            <a:spLocks noGrp="1"/>
          </p:cNvSpPr>
          <p:nvPr>
            <p:ph type="dt" sz="half" idx="10"/>
          </p:nvPr>
        </p:nvSpPr>
        <p:spPr/>
        <p:txBody>
          <a:bodyPr/>
          <a:lstStyle/>
          <a:p>
            <a:fld id="{BD0562E6-BDBB-4A89-B04F-3801F5978778}" type="datetimeFigureOut">
              <a:rPr lang="en-US" smtClean="0"/>
              <a:t>11/5/2026</a:t>
            </a:fld>
            <a:endParaRPr lang="en-US"/>
          </a:p>
        </p:txBody>
      </p:sp>
      <p:sp>
        <p:nvSpPr>
          <p:cNvPr id="5" name="Footer Placeholder 4">
            <a:extLst>
              <a:ext uri="{FF2B5EF4-FFF2-40B4-BE49-F238E27FC236}">
                <a16:creationId xmlns:a16="http://schemas.microsoft.com/office/drawing/2014/main" id="{E79A3661-D918-8A39-C69E-462BC87F19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E5921C-DABE-9681-50C3-A9ECD7E2F173}"/>
              </a:ext>
            </a:extLst>
          </p:cNvPr>
          <p:cNvSpPr>
            <a:spLocks noGrp="1"/>
          </p:cNvSpPr>
          <p:nvPr>
            <p:ph type="sldNum" sz="quarter" idx="12"/>
          </p:nvPr>
        </p:nvSpPr>
        <p:spPr/>
        <p:txBody>
          <a:bodyPr/>
          <a:lstStyle/>
          <a:p>
            <a:fld id="{6AE3AEBB-B213-4F89-A93E-74B22B46415D}" type="slidenum">
              <a:rPr lang="en-US" smtClean="0"/>
              <a:t>‹#›</a:t>
            </a:fld>
            <a:endParaRPr lang="en-US"/>
          </a:p>
        </p:txBody>
      </p:sp>
    </p:spTree>
    <p:extLst>
      <p:ext uri="{BB962C8B-B14F-4D97-AF65-F5344CB8AC3E}">
        <p14:creationId xmlns:p14="http://schemas.microsoft.com/office/powerpoint/2010/main" val="3589329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75FC2D-B3E4-BD50-65A8-99CAFC2FA0F0}"/>
              </a:ext>
            </a:extLst>
          </p:cNvPr>
          <p:cNvSpPr>
            <a:spLocks noGrp="1"/>
          </p:cNvSpPr>
          <p:nvPr>
            <p:ph type="title"/>
          </p:nvPr>
        </p:nvSpPr>
        <p:spPr>
          <a:xfrm>
            <a:off x="1397000" y="608544"/>
            <a:ext cx="17526000" cy="22092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ABB0F80-4A53-B0DB-B9B8-076F6B36DDF4}"/>
              </a:ext>
            </a:extLst>
          </p:cNvPr>
          <p:cNvSpPr>
            <a:spLocks noGrp="1"/>
          </p:cNvSpPr>
          <p:nvPr>
            <p:ph type="body" idx="1"/>
          </p:nvPr>
        </p:nvSpPr>
        <p:spPr>
          <a:xfrm>
            <a:off x="1397000" y="3042708"/>
            <a:ext cx="17526000" cy="725223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7E0CED-1C9C-D722-DC55-82F9015B5222}"/>
              </a:ext>
            </a:extLst>
          </p:cNvPr>
          <p:cNvSpPr>
            <a:spLocks noGrp="1"/>
          </p:cNvSpPr>
          <p:nvPr>
            <p:ph type="dt" sz="half" idx="2"/>
          </p:nvPr>
        </p:nvSpPr>
        <p:spPr>
          <a:xfrm>
            <a:off x="1397000" y="10593919"/>
            <a:ext cx="4572000" cy="608542"/>
          </a:xfrm>
          <a:prstGeom prst="rect">
            <a:avLst/>
          </a:prstGeom>
        </p:spPr>
        <p:txBody>
          <a:bodyPr vert="horz" lIns="91440" tIns="45720" rIns="91440" bIns="45720" rtlCol="0" anchor="ctr"/>
          <a:lstStyle>
            <a:lvl1pPr algn="l">
              <a:defRPr sz="1200">
                <a:solidFill>
                  <a:schemeClr val="tx1">
                    <a:tint val="82000"/>
                  </a:schemeClr>
                </a:solidFill>
              </a:defRPr>
            </a:lvl1pPr>
          </a:lstStyle>
          <a:p>
            <a:fld id="{BD0562E6-BDBB-4A89-B04F-3801F5978778}" type="datetimeFigureOut">
              <a:rPr lang="en-US" smtClean="0"/>
              <a:t>11/5/2026</a:t>
            </a:fld>
            <a:endParaRPr lang="en-US"/>
          </a:p>
        </p:txBody>
      </p:sp>
      <p:sp>
        <p:nvSpPr>
          <p:cNvPr id="5" name="Footer Placeholder 4">
            <a:extLst>
              <a:ext uri="{FF2B5EF4-FFF2-40B4-BE49-F238E27FC236}">
                <a16:creationId xmlns:a16="http://schemas.microsoft.com/office/drawing/2014/main" id="{D7626F6F-6AFE-7FBE-9B9F-57437B60CB7E}"/>
              </a:ext>
            </a:extLst>
          </p:cNvPr>
          <p:cNvSpPr>
            <a:spLocks noGrp="1"/>
          </p:cNvSpPr>
          <p:nvPr>
            <p:ph type="ftr" sz="quarter" idx="3"/>
          </p:nvPr>
        </p:nvSpPr>
        <p:spPr>
          <a:xfrm>
            <a:off x="6731000" y="10593919"/>
            <a:ext cx="6858000" cy="608542"/>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4BD3503-6DF4-028B-4DF0-39B118262928}"/>
              </a:ext>
            </a:extLst>
          </p:cNvPr>
          <p:cNvSpPr>
            <a:spLocks noGrp="1"/>
          </p:cNvSpPr>
          <p:nvPr>
            <p:ph type="sldNum" sz="quarter" idx="4"/>
          </p:nvPr>
        </p:nvSpPr>
        <p:spPr>
          <a:xfrm>
            <a:off x="14351000" y="10593919"/>
            <a:ext cx="4572000" cy="608542"/>
          </a:xfrm>
          <a:prstGeom prst="rect">
            <a:avLst/>
          </a:prstGeom>
        </p:spPr>
        <p:txBody>
          <a:bodyPr vert="horz" lIns="91440" tIns="45720" rIns="91440" bIns="45720" rtlCol="0" anchor="ctr"/>
          <a:lstStyle>
            <a:lvl1pPr algn="r">
              <a:defRPr sz="1200">
                <a:solidFill>
                  <a:schemeClr val="tx1">
                    <a:tint val="82000"/>
                  </a:schemeClr>
                </a:solidFill>
              </a:defRPr>
            </a:lvl1pPr>
          </a:lstStyle>
          <a:p>
            <a:fld id="{6AE3AEBB-B213-4F89-A93E-74B22B46415D}" type="slidenum">
              <a:rPr lang="en-US" smtClean="0"/>
              <a:t>‹#›</a:t>
            </a:fld>
            <a:endParaRPr lang="en-US"/>
          </a:p>
        </p:txBody>
      </p:sp>
    </p:spTree>
    <p:extLst>
      <p:ext uri="{BB962C8B-B14F-4D97-AF65-F5344CB8AC3E}">
        <p14:creationId xmlns:p14="http://schemas.microsoft.com/office/powerpoint/2010/main" val="6298703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Darul-Irfan-Interactive-Showcase-v5.html#screen=quran-ayah-ur" TargetMode="External"/><Relationship Id="rId3" Type="http://schemas.openxmlformats.org/officeDocument/2006/relationships/image" Target="../media/image1.png"/><Relationship Id="rId7" Type="http://schemas.openxmlformats.org/officeDocument/2006/relationships/hyperlink" Target="Darul-Irfan-Interactive-Showcase-v5.html#screen=today-light-en"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image" Target="../media/image3.png"/><Relationship Id="rId10" Type="http://schemas.openxmlformats.org/officeDocument/2006/relationships/slide" Target="slide65.xml"/><Relationship Id="rId4" Type="http://schemas.openxmlformats.org/officeDocument/2006/relationships/image" Target="../media/image2.png"/><Relationship Id="rId9" Type="http://schemas.openxmlformats.org/officeDocument/2006/relationships/hyperlink" Target="Darul-Irfan-Interactive-Showcase-v5.html#features" TargetMode="External"/></Relationships>
</file>

<file path=ppt/slides/_rels/slide2.xml.rels><?xml version="1.0" encoding="UTF-8" standalone="yes"?>
<Relationships xmlns="http://schemas.openxmlformats.org/package/2006/relationships"><Relationship Id="rId8" Type="http://schemas.openxmlformats.org/officeDocument/2006/relationships/hyperlink" Target="Darul-Irfan-Interactive-Showcase-v5.html#screen=myday-en" TargetMode="External"/><Relationship Id="rId13" Type="http://schemas.openxmlformats.org/officeDocument/2006/relationships/hyperlink" Target="Darul-Irfan-Interactive-Showcase-v5.html#screen=hadith-en" TargetMode="External"/><Relationship Id="rId18" Type="http://schemas.openxmlformats.org/officeDocument/2006/relationships/hyperlink" Target="Darul-Irfan-Interactive-Showcase-v5.html#screen=method-en" TargetMode="External"/><Relationship Id="rId26" Type="http://schemas.openxmlformats.org/officeDocument/2006/relationships/slide" Target="slide2.xml"/><Relationship Id="rId3" Type="http://schemas.openxmlformats.org/officeDocument/2006/relationships/image" Target="../media/image4.png"/><Relationship Id="rId21" Type="http://schemas.openxmlformats.org/officeDocument/2006/relationships/hyperlink" Target="Darul-Irfan-Interactive-Showcase-v5.html#screen=updates-en" TargetMode="External"/><Relationship Id="rId7" Type="http://schemas.openxmlformats.org/officeDocument/2006/relationships/hyperlink" Target="Darul-Irfan-Interactive-Showcase-v5.html#screen=tools-en" TargetMode="External"/><Relationship Id="rId12" Type="http://schemas.openxmlformats.org/officeDocument/2006/relationships/hyperlink" Target="Darul-Irfan-Interactive-Showcase-v5.html#screen=hifz-en" TargetMode="External"/><Relationship Id="rId17" Type="http://schemas.openxmlformats.org/officeDocument/2006/relationships/hyperlink" Target="Darul-Irfan-Interactive-Showcase-v5.html#screen=tasbih-en" TargetMode="External"/><Relationship Id="rId25" Type="http://schemas.openxmlformats.org/officeDocument/2006/relationships/hyperlink" Target="Darul-Irfan-Interactive-Showcase-v5.html#screen=admin-dashboard" TargetMode="External"/><Relationship Id="rId2" Type="http://schemas.openxmlformats.org/officeDocument/2006/relationships/notesSlide" Target="../notesSlides/notesSlide2.xml"/><Relationship Id="rId16" Type="http://schemas.openxmlformats.org/officeDocument/2006/relationships/hyperlink" Target="Darul-Irfan-Interactive-Showcase-v5.html#screen=personal-zikr-en" TargetMode="External"/><Relationship Id="rId20" Type="http://schemas.openxmlformats.org/officeDocument/2006/relationships/hyperlink" Target="Darul-Irfan-Interactive-Showcase-v5.html#screen=topics-en" TargetMode="External"/><Relationship Id="rId29" Type="http://schemas.openxmlformats.org/officeDocument/2006/relationships/slide" Target="slide3.xml"/><Relationship Id="rId1" Type="http://schemas.openxmlformats.org/officeDocument/2006/relationships/slideLayout" Target="../slideLayouts/slideLayout7.xml"/><Relationship Id="rId6" Type="http://schemas.openxmlformats.org/officeDocument/2006/relationships/hyperlink" Target="Darul-Irfan-Interactive-Showcase-v5.html#screen=noor-ayah-en" TargetMode="External"/><Relationship Id="rId11" Type="http://schemas.openxmlformats.org/officeDocument/2006/relationships/hyperlink" Target="Darul-Irfan-Interactive-Showcase-v5.html#screen=quran-reader-en" TargetMode="External"/><Relationship Id="rId24" Type="http://schemas.openxmlformats.org/officeDocument/2006/relationships/hyperlink" Target="Darul-Irfan-Interactive-Showcase-v5.html#screen=stage-latifa7" TargetMode="External"/><Relationship Id="rId5" Type="http://schemas.openxmlformats.org/officeDocument/2006/relationships/hyperlink" Target="Darul-Irfan-Interactive-Showcase-v5.html#screen=prayer-en" TargetMode="External"/><Relationship Id="rId15" Type="http://schemas.openxmlformats.org/officeDocument/2006/relationships/hyperlink" Target="Darul-Irfan-Interactive-Showcase-v5.html#screen=zikr-en" TargetMode="External"/><Relationship Id="rId23" Type="http://schemas.openxmlformats.org/officeDocument/2006/relationships/hyperlink" Target="Darul-Irfan-Interactive-Showcase-v5.html#screen=silsila-menu-en" TargetMode="External"/><Relationship Id="rId28" Type="http://schemas.openxmlformats.org/officeDocument/2006/relationships/slide" Target="slide1.xml"/><Relationship Id="rId10" Type="http://schemas.openxmlformats.org/officeDocument/2006/relationships/hyperlink" Target="Darul-Irfan-Interactive-Showcase-v5.html#screen=tafsir-asrar-en" TargetMode="External"/><Relationship Id="rId19" Type="http://schemas.openxmlformats.org/officeDocument/2006/relationships/hyperlink" Target="Darul-Irfan-Interactive-Showcase-v5.html#screen=media-en" TargetMode="External"/><Relationship Id="rId4" Type="http://schemas.openxmlformats.org/officeDocument/2006/relationships/hyperlink" Target="Darul-Irfan-Interactive-Showcase-v5.html#screen=today-light-en" TargetMode="External"/><Relationship Id="rId9" Type="http://schemas.openxmlformats.org/officeDocument/2006/relationships/hyperlink" Target="Darul-Irfan-Interactive-Showcase-v5.html#screen=quran-en" TargetMode="External"/><Relationship Id="rId14" Type="http://schemas.openxmlformats.org/officeDocument/2006/relationships/hyperlink" Target="Darul-Irfan-Interactive-Showcase-v5.html#screen=library-en" TargetMode="External"/><Relationship Id="rId22" Type="http://schemas.openxmlformats.org/officeDocument/2006/relationships/hyperlink" Target="Darul-Irfan-Interactive-Showcase-v5.html#screen=groups-en" TargetMode="External"/><Relationship Id="rId27" Type="http://schemas.openxmlformats.org/officeDocument/2006/relationships/hyperlink" Target="Darul-Irfan-Interactive-Showcase-v5.html#features"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Darul-Irfan-Interactive-Showcase-v5.html#screen=zikr-en" TargetMode="External"/><Relationship Id="rId3" Type="http://schemas.openxmlformats.org/officeDocument/2006/relationships/image" Target="../media/image5.png"/><Relationship Id="rId7" Type="http://schemas.openxmlformats.org/officeDocument/2006/relationships/hyperlink" Target="Darul-Irfan-Interactive-Showcase-v5.html#screen=library-en"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hyperlink" Target="Darul-Irfan-Interactive-Showcase-v5.html#screen=quran-ayah-en" TargetMode="External"/><Relationship Id="rId11" Type="http://schemas.openxmlformats.org/officeDocument/2006/relationships/slide" Target="slide4.xml"/><Relationship Id="rId5" Type="http://schemas.openxmlformats.org/officeDocument/2006/relationships/image" Target="../media/image7.png"/><Relationship Id="rId10" Type="http://schemas.openxmlformats.org/officeDocument/2006/relationships/hyperlink" Target="Darul-Irfan-Interactive-Showcase-v5.html#features" TargetMode="External"/><Relationship Id="rId4" Type="http://schemas.openxmlformats.org/officeDocument/2006/relationships/image" Target="../media/image6.png"/><Relationship Id="rId9" Type="http://schemas.openxmlformats.org/officeDocument/2006/relationships/slide" Target="slide2.xml"/></Relationships>
</file>

<file path=ppt/slides/_rels/slide4.xml.rels><?xml version="1.0" encoding="UTF-8" standalone="yes"?>
<Relationships xmlns="http://schemas.openxmlformats.org/package/2006/relationships"><Relationship Id="rId8" Type="http://schemas.openxmlformats.org/officeDocument/2006/relationships/hyperlink" Target="Darul-Irfan-Interactive-Showcase-v5.html#screen=today-light-en" TargetMode="External"/><Relationship Id="rId3" Type="http://schemas.openxmlformats.org/officeDocument/2006/relationships/image" Target="../media/image8.png"/><Relationship Id="rId7" Type="http://schemas.openxmlformats.org/officeDocument/2006/relationships/hyperlink" Target="Darul-Irfan-Interactive-Showcase-v5.html#screen=appearance-en" TargetMode="External"/><Relationship Id="rId12" Type="http://schemas.openxmlformats.org/officeDocument/2006/relationships/slide" Target="slide5.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Darul-Irfan-Interactive-Showcase-v5.html#screen=today-ur" TargetMode="External"/><Relationship Id="rId11" Type="http://schemas.openxmlformats.org/officeDocument/2006/relationships/slide" Target="slide3.xml"/><Relationship Id="rId5" Type="http://schemas.openxmlformats.org/officeDocument/2006/relationships/image" Target="../media/image10.png"/><Relationship Id="rId10" Type="http://schemas.openxmlformats.org/officeDocument/2006/relationships/hyperlink" Target="Darul-Irfan-Interactive-Showcase-v5.html#features" TargetMode="External"/><Relationship Id="rId4" Type="http://schemas.openxmlformats.org/officeDocument/2006/relationships/image" Target="../media/image9.png"/><Relationship Id="rId9" Type="http://schemas.openxmlformats.org/officeDocument/2006/relationships/slide" Target="slide2.xml"/></Relationships>
</file>

<file path=ppt/slides/_rels/slide5.xml.rels><?xml version="1.0" encoding="UTF-8" standalone="yes"?>
<Relationships xmlns="http://schemas.openxmlformats.org/package/2006/relationships"><Relationship Id="rId8" Type="http://schemas.openxmlformats.org/officeDocument/2006/relationships/hyperlink" Target="Darul-Irfan-Interactive-Showcase-v5.html#screen=personal-zikr-en" TargetMode="External"/><Relationship Id="rId3" Type="http://schemas.openxmlformats.org/officeDocument/2006/relationships/image" Target="../media/image11.png"/><Relationship Id="rId7" Type="http://schemas.openxmlformats.org/officeDocument/2006/relationships/hyperlink" Target="Darul-Irfan-Interactive-Showcase-v5.html#screen=stage-latifa7" TargetMode="External"/><Relationship Id="rId12" Type="http://schemas.openxmlformats.org/officeDocument/2006/relationships/slide" Target="slide6.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Darul-Irfan-Interactive-Showcase-v5.html#screen=noor-ayah-en" TargetMode="External"/><Relationship Id="rId11" Type="http://schemas.openxmlformats.org/officeDocument/2006/relationships/slide" Target="slide4.xml"/><Relationship Id="rId5" Type="http://schemas.openxmlformats.org/officeDocument/2006/relationships/image" Target="../media/image13.png"/><Relationship Id="rId10" Type="http://schemas.openxmlformats.org/officeDocument/2006/relationships/hyperlink" Target="Darul-Irfan-Interactive-Showcase-v5.html#features" TargetMode="External"/><Relationship Id="rId4" Type="http://schemas.openxmlformats.org/officeDocument/2006/relationships/image" Target="../media/image12.png"/><Relationship Id="rId9" Type="http://schemas.openxmlformats.org/officeDocument/2006/relationships/slide" Target="slide2.xml"/></Relationships>
</file>

<file path=ppt/slides/_rels/slide6.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5.png"/><Relationship Id="rId7" Type="http://schemas.openxmlformats.org/officeDocument/2006/relationships/hyperlink" Target="Darul-Irfan-Interactive-Showcase-v5.html#screen=markaz-analytics"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Darul-Irfan-Interactive-Showcase-v5.html#screen=admin-add-phone" TargetMode="External"/><Relationship Id="rId11" Type="http://schemas.openxmlformats.org/officeDocument/2006/relationships/slide" Target="slide7.xml"/><Relationship Id="rId5" Type="http://schemas.openxmlformats.org/officeDocument/2006/relationships/image" Target="../media/image15.png"/><Relationship Id="rId10" Type="http://schemas.openxmlformats.org/officeDocument/2006/relationships/slide" Target="slide5.xml"/><Relationship Id="rId4" Type="http://schemas.openxmlformats.org/officeDocument/2006/relationships/image" Target="../media/image14.png"/><Relationship Id="rId9" Type="http://schemas.openxmlformats.org/officeDocument/2006/relationships/hyperlink" Target="Darul-Irfan-Interactive-Showcase-v5.html#features"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Darul-Irfan-Interactive-Showcase-v5.html#features" TargetMode="External"/><Relationship Id="rId3" Type="http://schemas.openxmlformats.org/officeDocument/2006/relationships/image" Target="../media/image16.png"/><Relationship Id="rId7" Type="http://schemas.openxmlformats.org/officeDocument/2006/relationships/slide" Target="slide2.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hyperlink" Target="Darul-Irfan-Interactive-Showcase-v5.html#screen=stage-presentation" TargetMode="External"/><Relationship Id="rId5" Type="http://schemas.openxmlformats.org/officeDocument/2006/relationships/hyperlink" Target="Darul-Irfan-Interactive-Showcase-v5.html#screen=zikr-en" TargetMode="External"/><Relationship Id="rId10" Type="http://schemas.openxmlformats.org/officeDocument/2006/relationships/slide" Target="slide8.xml"/><Relationship Id="rId4" Type="http://schemas.openxmlformats.org/officeDocument/2006/relationships/image" Target="../media/image17.png"/><Relationship Id="rId9" Type="http://schemas.openxmlformats.org/officeDocument/2006/relationships/slide" Target="slide6.xml"/></Relationships>
</file>

<file path=ppt/slides/_rels/slide8.xml.rels><?xml version="1.0" encoding="UTF-8" standalone="yes"?>
<Relationships xmlns="http://schemas.openxmlformats.org/package/2006/relationships"><Relationship Id="rId8" Type="http://schemas.openxmlformats.org/officeDocument/2006/relationships/hyperlink" Target="Darul-Irfan-Interactive-Showcase-v5.html#screen=personal-zikr-en" TargetMode="External"/><Relationship Id="rId13" Type="http://schemas.openxmlformats.org/officeDocument/2006/relationships/slide" Target="slide9.xml"/><Relationship Id="rId3" Type="http://schemas.openxmlformats.org/officeDocument/2006/relationships/image" Target="../media/image18.png"/><Relationship Id="rId7" Type="http://schemas.openxmlformats.org/officeDocument/2006/relationships/hyperlink" Target="Darul-Irfan-Interactive-Showcase-v5.html#screen=prayer-en" TargetMode="External"/><Relationship Id="rId12" Type="http://schemas.openxmlformats.org/officeDocument/2006/relationships/slide" Target="slide7.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hyperlink" Target="Darul-Irfan-Interactive-Showcase-v5.html#screen=today-light-en" TargetMode="External"/><Relationship Id="rId11" Type="http://schemas.openxmlformats.org/officeDocument/2006/relationships/hyperlink" Target="Darul-Irfan-Interactive-Showcase-v5.html#features" TargetMode="External"/><Relationship Id="rId5" Type="http://schemas.openxmlformats.org/officeDocument/2006/relationships/image" Target="../media/image20.png"/><Relationship Id="rId10" Type="http://schemas.openxmlformats.org/officeDocument/2006/relationships/slide" Target="slide2.xml"/><Relationship Id="rId4" Type="http://schemas.openxmlformats.org/officeDocument/2006/relationships/image" Target="../media/image19.png"/><Relationship Id="rId9" Type="http://schemas.openxmlformats.org/officeDocument/2006/relationships/hyperlink" Target="Darul-Irfan-Interactive-Showcase-v5.html#screen=today-ur"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Darul-Irfan-Interactive-Showcase-v5.html#screen=nearby-en" TargetMode="External"/><Relationship Id="rId3" Type="http://schemas.openxmlformats.org/officeDocument/2006/relationships/image" Target="../media/image21.png"/><Relationship Id="rId7" Type="http://schemas.openxmlformats.org/officeDocument/2006/relationships/hyperlink" Target="Darul-Irfan-Interactive-Showcase-v5.html#screen=qibla-en" TargetMode="External"/><Relationship Id="rId12" Type="http://schemas.openxmlformats.org/officeDocument/2006/relationships/slide" Target="slide10.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Darul-Irfan-Interactive-Showcase-v5.html#screen=prayer-en" TargetMode="External"/><Relationship Id="rId11" Type="http://schemas.openxmlformats.org/officeDocument/2006/relationships/slide" Target="slide8.xml"/><Relationship Id="rId5" Type="http://schemas.openxmlformats.org/officeDocument/2006/relationships/image" Target="../media/image23.png"/><Relationship Id="rId10" Type="http://schemas.openxmlformats.org/officeDocument/2006/relationships/hyperlink" Target="Darul-Irfan-Interactive-Showcase-v5.html#features" TargetMode="External"/><Relationship Id="rId4" Type="http://schemas.openxmlformats.org/officeDocument/2006/relationships/image" Target="../media/image22.png"/><Relationship Id="rId9" Type="http://schemas.openxmlformats.org/officeDocument/2006/relationships/slide" Target="slide2.xml"/></Relationships>
</file>

<file path=ppt/slides/_rels/slide10.xml.rels><?xml version="1.0" encoding="UTF-8" standalone="yes"?>
<Relationships xmlns="http://schemas.openxmlformats.org/package/2006/relationships"><Relationship Id="rId8" Type="http://schemas.openxmlformats.org/officeDocument/2006/relationships/hyperlink" Target="Darul-Irfan-Interactive-Showcase-v5.html#features" TargetMode="External"/><Relationship Id="rId3" Type="http://schemas.openxmlformats.org/officeDocument/2006/relationships/image" Target="../media/image24.png"/><Relationship Id="rId7" Type="http://schemas.openxmlformats.org/officeDocument/2006/relationships/slide" Target="slide2.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hyperlink" Target="Darul-Irfan-Interactive-Showcase-v5.html#screen=noor-tafsir-en" TargetMode="External"/><Relationship Id="rId5" Type="http://schemas.openxmlformats.org/officeDocument/2006/relationships/hyperlink" Target="Darul-Irfan-Interactive-Showcase-v5.html#screen=noor-ayah-en" TargetMode="External"/><Relationship Id="rId10" Type="http://schemas.openxmlformats.org/officeDocument/2006/relationships/slide" Target="slide11.xml"/><Relationship Id="rId4" Type="http://schemas.openxmlformats.org/officeDocument/2006/relationships/image" Target="../media/image25.png"/><Relationship Id="rId9" Type="http://schemas.openxmlformats.org/officeDocument/2006/relationships/slide" Target="slide9.xml"/></Relationships>
</file>

<file path=ppt/slides/_rels/slide11.xml.rels><?xml version="1.0" encoding="UTF-8" standalone="yes"?>
<Relationships xmlns="http://schemas.openxmlformats.org/package/2006/relationships"><Relationship Id="rId8" Type="http://schemas.openxmlformats.org/officeDocument/2006/relationships/hyperlink" Target="Darul-Irfan-Interactive-Showcase-v5.html#screen=quran-ayah-ur" TargetMode="External"/><Relationship Id="rId3" Type="http://schemas.openxmlformats.org/officeDocument/2006/relationships/image" Target="../media/image18.png"/><Relationship Id="rId7" Type="http://schemas.openxmlformats.org/officeDocument/2006/relationships/hyperlink" Target="Darul-Irfan-Interactive-Showcase-v5.html#screen=parah-en" TargetMode="External"/><Relationship Id="rId12" Type="http://schemas.openxmlformats.org/officeDocument/2006/relationships/slide" Target="slide12.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hyperlink" Target="Darul-Irfan-Interactive-Showcase-v5.html#screen=quran-en" TargetMode="External"/><Relationship Id="rId11" Type="http://schemas.openxmlformats.org/officeDocument/2006/relationships/slide" Target="slide10.xml"/><Relationship Id="rId5" Type="http://schemas.openxmlformats.org/officeDocument/2006/relationships/image" Target="../media/image27.png"/><Relationship Id="rId10" Type="http://schemas.openxmlformats.org/officeDocument/2006/relationships/hyperlink" Target="Darul-Irfan-Interactive-Showcase-v5.html#features" TargetMode="External"/><Relationship Id="rId4" Type="http://schemas.openxmlformats.org/officeDocument/2006/relationships/image" Target="../media/image26.png"/><Relationship Id="rId9" Type="http://schemas.openxmlformats.org/officeDocument/2006/relationships/slide" Target="slide2.xml"/></Relationships>
</file>

<file path=ppt/slides/_rels/slide12.xml.rels><?xml version="1.0" encoding="UTF-8" standalone="yes"?>
<Relationships xmlns="http://schemas.openxmlformats.org/package/2006/relationships"><Relationship Id="rId8" Type="http://schemas.openxmlformats.org/officeDocument/2006/relationships/hyperlink" Target="Darul-Irfan-Interactive-Showcase-v5.html#screen=tafsir-akram-ur" TargetMode="External"/><Relationship Id="rId3" Type="http://schemas.openxmlformats.org/officeDocument/2006/relationships/image" Target="../media/image21.png"/><Relationship Id="rId7" Type="http://schemas.openxmlformats.org/officeDocument/2006/relationships/hyperlink" Target="Darul-Irfan-Interactive-Showcase-v5.html#screen=tafsir-asrar-en" TargetMode="External"/><Relationship Id="rId12" Type="http://schemas.openxmlformats.org/officeDocument/2006/relationships/slide" Target="slide13.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hyperlink" Target="Darul-Irfan-Interactive-Showcase-v5.html#screen=quran-ayah-en" TargetMode="External"/><Relationship Id="rId11" Type="http://schemas.openxmlformats.org/officeDocument/2006/relationships/slide" Target="slide11.xml"/><Relationship Id="rId5" Type="http://schemas.openxmlformats.org/officeDocument/2006/relationships/image" Target="../media/image29.png"/><Relationship Id="rId10" Type="http://schemas.openxmlformats.org/officeDocument/2006/relationships/hyperlink" Target="Darul-Irfan-Interactive-Showcase-v5.html#features" TargetMode="External"/><Relationship Id="rId4" Type="http://schemas.openxmlformats.org/officeDocument/2006/relationships/image" Target="../media/image28.png"/><Relationship Id="rId9" Type="http://schemas.openxmlformats.org/officeDocument/2006/relationships/slide" Target="slide2.xml"/></Relationships>
</file>

<file path=ppt/slides/_rels/slide13.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30.png"/><Relationship Id="rId7" Type="http://schemas.openxmlformats.org/officeDocument/2006/relationships/hyperlink" Target="Darul-Irfan-Interactive-Showcase-v5.html#screen=surah-bayans-en"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hyperlink" Target="Darul-Irfan-Interactive-Showcase-v5.html#screen=quran-ayah-en" TargetMode="External"/><Relationship Id="rId11" Type="http://schemas.openxmlformats.org/officeDocument/2006/relationships/slide" Target="slide14.xml"/><Relationship Id="rId5" Type="http://schemas.openxmlformats.org/officeDocument/2006/relationships/image" Target="../media/image32.png"/><Relationship Id="rId10" Type="http://schemas.openxmlformats.org/officeDocument/2006/relationships/slide" Target="slide12.xml"/><Relationship Id="rId4" Type="http://schemas.openxmlformats.org/officeDocument/2006/relationships/image" Target="../media/image31.png"/><Relationship Id="rId9" Type="http://schemas.openxmlformats.org/officeDocument/2006/relationships/hyperlink" Target="Darul-Irfan-Interactive-Showcase-v5.html#features" TargetMode="External"/></Relationships>
</file>

<file path=ppt/slides/_rels/slide14.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21.png"/><Relationship Id="rId7" Type="http://schemas.openxmlformats.org/officeDocument/2006/relationships/hyperlink" Target="Darul-Irfan-Interactive-Showcase-v5.html#screen=hifz-en"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hyperlink" Target="Darul-Irfan-Interactive-Showcase-v5.html#screen=hifz-options-en" TargetMode="External"/><Relationship Id="rId11" Type="http://schemas.openxmlformats.org/officeDocument/2006/relationships/slide" Target="slide15.xml"/><Relationship Id="rId5" Type="http://schemas.openxmlformats.org/officeDocument/2006/relationships/image" Target="../media/image34.png"/><Relationship Id="rId10" Type="http://schemas.openxmlformats.org/officeDocument/2006/relationships/slide" Target="slide13.xml"/><Relationship Id="rId4" Type="http://schemas.openxmlformats.org/officeDocument/2006/relationships/image" Target="../media/image33.png"/><Relationship Id="rId9" Type="http://schemas.openxmlformats.org/officeDocument/2006/relationships/hyperlink" Target="Darul-Irfan-Interactive-Showcase-v5.html#features" TargetMode="External"/></Relationships>
</file>

<file path=ppt/slides/_rels/slide15.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18.png"/><Relationship Id="rId7" Type="http://schemas.openxmlformats.org/officeDocument/2006/relationships/hyperlink" Target="Darul-Irfan-Interactive-Showcase-v5.html#screen=hadith-translation-ur"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hyperlink" Target="Darul-Irfan-Interactive-Showcase-v5.html#screen=hadith-en" TargetMode="External"/><Relationship Id="rId11" Type="http://schemas.openxmlformats.org/officeDocument/2006/relationships/slide" Target="slide16.xml"/><Relationship Id="rId5" Type="http://schemas.openxmlformats.org/officeDocument/2006/relationships/image" Target="../media/image36.png"/><Relationship Id="rId10" Type="http://schemas.openxmlformats.org/officeDocument/2006/relationships/slide" Target="slide14.xml"/><Relationship Id="rId4" Type="http://schemas.openxmlformats.org/officeDocument/2006/relationships/image" Target="../media/image35.png"/><Relationship Id="rId9" Type="http://schemas.openxmlformats.org/officeDocument/2006/relationships/hyperlink" Target="Darul-Irfan-Interactive-Showcase-v5.html#features"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Darul-Irfan-Interactive-Showcase-v5.html#screen=book-reader-ur" TargetMode="External"/><Relationship Id="rId3" Type="http://schemas.openxmlformats.org/officeDocument/2006/relationships/image" Target="../media/image37.png"/><Relationship Id="rId7" Type="http://schemas.openxmlformats.org/officeDocument/2006/relationships/hyperlink" Target="Darul-Irfan-Interactive-Showcase-v5.html#screen=library-ur" TargetMode="External"/><Relationship Id="rId12" Type="http://schemas.openxmlformats.org/officeDocument/2006/relationships/slide" Target="slide17.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hyperlink" Target="Darul-Irfan-Interactive-Showcase-v5.html#screen=library-en" TargetMode="External"/><Relationship Id="rId11" Type="http://schemas.openxmlformats.org/officeDocument/2006/relationships/slide" Target="slide15.xml"/><Relationship Id="rId5" Type="http://schemas.openxmlformats.org/officeDocument/2006/relationships/image" Target="../media/image39.png"/><Relationship Id="rId10" Type="http://schemas.openxmlformats.org/officeDocument/2006/relationships/hyperlink" Target="Darul-Irfan-Interactive-Showcase-v5.html#features" TargetMode="External"/><Relationship Id="rId4" Type="http://schemas.openxmlformats.org/officeDocument/2006/relationships/image" Target="../media/image38.png"/><Relationship Id="rId9" Type="http://schemas.openxmlformats.org/officeDocument/2006/relationships/slide" Target="slide2.xml"/></Relationships>
</file>

<file path=ppt/slides/_rels/slide17.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18.png"/><Relationship Id="rId7" Type="http://schemas.openxmlformats.org/officeDocument/2006/relationships/hyperlink" Target="Darul-Irfan-Interactive-Showcase-v5.html#screen=our-sheikh-entry-en"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hyperlink" Target="Darul-Irfan-Interactive-Showcase-v5.html#screen=zikr-en" TargetMode="External"/><Relationship Id="rId11" Type="http://schemas.openxmlformats.org/officeDocument/2006/relationships/slide" Target="slide18.xml"/><Relationship Id="rId5" Type="http://schemas.openxmlformats.org/officeDocument/2006/relationships/image" Target="../media/image41.png"/><Relationship Id="rId10" Type="http://schemas.openxmlformats.org/officeDocument/2006/relationships/slide" Target="slide16.xml"/><Relationship Id="rId4" Type="http://schemas.openxmlformats.org/officeDocument/2006/relationships/image" Target="../media/image40.png"/><Relationship Id="rId9" Type="http://schemas.openxmlformats.org/officeDocument/2006/relationships/hyperlink" Target="Darul-Irfan-Interactive-Showcase-v5.html#features"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Darul-Irfan-Interactive-Showcase-v5.html#screen=personal-zikr-en" TargetMode="External"/><Relationship Id="rId3" Type="http://schemas.openxmlformats.org/officeDocument/2006/relationships/image" Target="../media/image18.png"/><Relationship Id="rId7" Type="http://schemas.openxmlformats.org/officeDocument/2006/relationships/hyperlink" Target="Darul-Irfan-Interactive-Showcase-v5.html#screen=personal-reminders-en" TargetMode="External"/><Relationship Id="rId12" Type="http://schemas.openxmlformats.org/officeDocument/2006/relationships/slide" Target="slide19.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hyperlink" Target="Darul-Irfan-Interactive-Showcase-v5.html#screen=personal-plan-en" TargetMode="External"/><Relationship Id="rId11" Type="http://schemas.openxmlformats.org/officeDocument/2006/relationships/slide" Target="slide17.xml"/><Relationship Id="rId5" Type="http://schemas.openxmlformats.org/officeDocument/2006/relationships/image" Target="../media/image43.png"/><Relationship Id="rId10" Type="http://schemas.openxmlformats.org/officeDocument/2006/relationships/hyperlink" Target="Darul-Irfan-Interactive-Showcase-v5.html#features" TargetMode="External"/><Relationship Id="rId4" Type="http://schemas.openxmlformats.org/officeDocument/2006/relationships/image" Target="../media/image42.png"/><Relationship Id="rId9" Type="http://schemas.openxmlformats.org/officeDocument/2006/relationships/slide" Target="slide2.xml"/></Relationships>
</file>

<file path=ppt/slides/_rels/slide19.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image" Target="../media/image44.png"/><Relationship Id="rId7" Type="http://schemas.openxmlformats.org/officeDocument/2006/relationships/hyperlink" Target="Darul-Irfan-Interactive-Showcase-v5.html#features"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hyperlink" Target="Darul-Irfan-Interactive-Showcase-v5.html#screen=counter-en" TargetMode="External"/><Relationship Id="rId4" Type="http://schemas.openxmlformats.org/officeDocument/2006/relationships/image" Target="../media/image45.png"/><Relationship Id="rId9" Type="http://schemas.openxmlformats.org/officeDocument/2006/relationships/slide" Target="slide20.xml"/></Relationships>
</file>

<file path=ppt/slides/_rels/slide20.xml.rels><?xml version="1.0" encoding="UTF-8" standalone="yes"?>
<Relationships xmlns="http://schemas.openxmlformats.org/package/2006/relationships"><Relationship Id="rId8" Type="http://schemas.openxmlformats.org/officeDocument/2006/relationships/hyperlink" Target="Darul-Irfan-Interactive-Showcase-v5.html#screen=shajra-en" TargetMode="External"/><Relationship Id="rId3" Type="http://schemas.openxmlformats.org/officeDocument/2006/relationships/image" Target="../media/image21.png"/><Relationship Id="rId7" Type="http://schemas.openxmlformats.org/officeDocument/2006/relationships/hyperlink" Target="Darul-Irfan-Interactive-Showcase-v5.html#screen=method-diagram-en" TargetMode="External"/><Relationship Id="rId12" Type="http://schemas.openxmlformats.org/officeDocument/2006/relationships/slide" Target="slide21.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hyperlink" Target="Darul-Irfan-Interactive-Showcase-v5.html#screen=method-en" TargetMode="External"/><Relationship Id="rId11" Type="http://schemas.openxmlformats.org/officeDocument/2006/relationships/slide" Target="slide19.xml"/><Relationship Id="rId5" Type="http://schemas.openxmlformats.org/officeDocument/2006/relationships/image" Target="../media/image47.png"/><Relationship Id="rId10" Type="http://schemas.openxmlformats.org/officeDocument/2006/relationships/hyperlink" Target="Darul-Irfan-Interactive-Showcase-v5.html#features" TargetMode="External"/><Relationship Id="rId4" Type="http://schemas.openxmlformats.org/officeDocument/2006/relationships/image" Target="../media/image46.png"/><Relationship Id="rId9" Type="http://schemas.openxmlformats.org/officeDocument/2006/relationships/slide" Target="slide2.xml"/></Relationships>
</file>

<file path=ppt/slides/_rels/slide21.xml.rels><?xml version="1.0" encoding="UTF-8" standalone="yes"?>
<Relationships xmlns="http://schemas.openxmlformats.org/package/2006/relationships"><Relationship Id="rId8" Type="http://schemas.openxmlformats.org/officeDocument/2006/relationships/hyperlink" Target="Darul-Irfan-Interactive-Showcase-v5.html#screen=tasawwuf-en" TargetMode="External"/><Relationship Id="rId3" Type="http://schemas.openxmlformats.org/officeDocument/2006/relationships/image" Target="../media/image18.png"/><Relationship Id="rId7" Type="http://schemas.openxmlformats.org/officeDocument/2006/relationships/hyperlink" Target="Darul-Irfan-Interactive-Showcase-v5.html#screen=teachings-en" TargetMode="External"/><Relationship Id="rId12" Type="http://schemas.openxmlformats.org/officeDocument/2006/relationships/slide" Target="slide22.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hyperlink" Target="Darul-Irfan-Interactive-Showcase-v5.html#screen=silsila-en" TargetMode="External"/><Relationship Id="rId11" Type="http://schemas.openxmlformats.org/officeDocument/2006/relationships/slide" Target="slide20.xml"/><Relationship Id="rId5" Type="http://schemas.openxmlformats.org/officeDocument/2006/relationships/image" Target="../media/image49.png"/><Relationship Id="rId10" Type="http://schemas.openxmlformats.org/officeDocument/2006/relationships/hyperlink" Target="Darul-Irfan-Interactive-Showcase-v5.html#features" TargetMode="External"/><Relationship Id="rId4" Type="http://schemas.openxmlformats.org/officeDocument/2006/relationships/image" Target="../media/image48.png"/><Relationship Id="rId9" Type="http://schemas.openxmlformats.org/officeDocument/2006/relationships/slide" Target="slide2.xml"/></Relationships>
</file>

<file path=ppt/slides/_rels/slide22.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30.png"/><Relationship Id="rId7" Type="http://schemas.openxmlformats.org/officeDocument/2006/relationships/hyperlink" Target="Darul-Irfan-Interactive-Showcase-v5.html#screen=media-ur"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hyperlink" Target="Darul-Irfan-Interactive-Showcase-v5.html#screen=media-en" TargetMode="External"/><Relationship Id="rId11" Type="http://schemas.openxmlformats.org/officeDocument/2006/relationships/slide" Target="slide23.xml"/><Relationship Id="rId5" Type="http://schemas.openxmlformats.org/officeDocument/2006/relationships/image" Target="../media/image51.png"/><Relationship Id="rId10" Type="http://schemas.openxmlformats.org/officeDocument/2006/relationships/slide" Target="slide21.xml"/><Relationship Id="rId4" Type="http://schemas.openxmlformats.org/officeDocument/2006/relationships/image" Target="../media/image50.png"/><Relationship Id="rId9" Type="http://schemas.openxmlformats.org/officeDocument/2006/relationships/hyperlink" Target="Darul-Irfan-Interactive-Showcase-v5.html#features" TargetMode="External"/></Relationships>
</file>

<file path=ppt/slides/_rels/slide23.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18.png"/><Relationship Id="rId7" Type="http://schemas.openxmlformats.org/officeDocument/2006/relationships/hyperlink" Target="Darul-Irfan-Interactive-Showcase-v5.html#screen=topics-ur"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hyperlink" Target="Darul-Irfan-Interactive-Showcase-v5.html#screen=topics-en" TargetMode="External"/><Relationship Id="rId11" Type="http://schemas.openxmlformats.org/officeDocument/2006/relationships/slide" Target="slide24.xml"/><Relationship Id="rId5" Type="http://schemas.openxmlformats.org/officeDocument/2006/relationships/image" Target="../media/image53.png"/><Relationship Id="rId10" Type="http://schemas.openxmlformats.org/officeDocument/2006/relationships/slide" Target="slide22.xml"/><Relationship Id="rId4" Type="http://schemas.openxmlformats.org/officeDocument/2006/relationships/image" Target="../media/image52.png"/><Relationship Id="rId9" Type="http://schemas.openxmlformats.org/officeDocument/2006/relationships/hyperlink" Target="Darul-Irfan-Interactive-Showcase-v5.html#features"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Darul-Irfan-Interactive-Showcase-v5.html#screen=groups-en" TargetMode="External"/><Relationship Id="rId3" Type="http://schemas.openxmlformats.org/officeDocument/2006/relationships/image" Target="../media/image21.png"/><Relationship Id="rId7" Type="http://schemas.openxmlformats.org/officeDocument/2006/relationships/hyperlink" Target="Darul-Irfan-Interactive-Showcase-v5.html#screen=events-en" TargetMode="External"/><Relationship Id="rId12" Type="http://schemas.openxmlformats.org/officeDocument/2006/relationships/slide" Target="slide25.xm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hyperlink" Target="Darul-Irfan-Interactive-Showcase-v5.html#screen=updates-en" TargetMode="External"/><Relationship Id="rId11" Type="http://schemas.openxmlformats.org/officeDocument/2006/relationships/slide" Target="slide23.xml"/><Relationship Id="rId5" Type="http://schemas.openxmlformats.org/officeDocument/2006/relationships/image" Target="../media/image55.png"/><Relationship Id="rId10" Type="http://schemas.openxmlformats.org/officeDocument/2006/relationships/hyperlink" Target="Darul-Irfan-Interactive-Showcase-v5.html#features" TargetMode="External"/><Relationship Id="rId4" Type="http://schemas.openxmlformats.org/officeDocument/2006/relationships/image" Target="../media/image54.png"/><Relationship Id="rId9" Type="http://schemas.openxmlformats.org/officeDocument/2006/relationships/slide" Target="slide2.xml"/></Relationships>
</file>

<file path=ppt/slides/_rels/slide25.xml.rels><?xml version="1.0" encoding="UTF-8" standalone="yes"?>
<Relationships xmlns="http://schemas.openxmlformats.org/package/2006/relationships"><Relationship Id="rId8" Type="http://schemas.openxmlformats.org/officeDocument/2006/relationships/hyperlink" Target="Darul-Irfan-Interactive-Showcase-v5.html#screen=past-test" TargetMode="External"/><Relationship Id="rId3" Type="http://schemas.openxmlformats.org/officeDocument/2006/relationships/image" Target="../media/image56.png"/><Relationship Id="rId7" Type="http://schemas.openxmlformats.org/officeDocument/2006/relationships/hyperlink" Target="Darul-Irfan-Interactive-Showcase-v5.html#screen=stage-tasbihat" TargetMode="External"/><Relationship Id="rId12" Type="http://schemas.openxmlformats.org/officeDocument/2006/relationships/slide" Target="slide26.xm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hyperlink" Target="Darul-Irfan-Interactive-Showcase-v5.html#screen=live-card" TargetMode="External"/><Relationship Id="rId11" Type="http://schemas.openxmlformats.org/officeDocument/2006/relationships/slide" Target="slide24.xml"/><Relationship Id="rId5" Type="http://schemas.openxmlformats.org/officeDocument/2006/relationships/image" Target="../media/image58.png"/><Relationship Id="rId10" Type="http://schemas.openxmlformats.org/officeDocument/2006/relationships/hyperlink" Target="Darul-Irfan-Interactive-Showcase-v5.html#features" TargetMode="External"/><Relationship Id="rId4" Type="http://schemas.openxmlformats.org/officeDocument/2006/relationships/image" Target="../media/image57.png"/><Relationship Id="rId9" Type="http://schemas.openxmlformats.org/officeDocument/2006/relationships/slide" Target="slide2.xml"/></Relationships>
</file>

<file path=ppt/slides/_rels/slide26.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11.png"/><Relationship Id="rId7" Type="http://schemas.openxmlformats.org/officeDocument/2006/relationships/hyperlink" Target="Darul-Irfan-Interactive-Showcase-v5.html#screen=stage-controls"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hyperlink" Target="Darul-Irfan-Interactive-Showcase-v5.html#screen=stage-listening" TargetMode="External"/><Relationship Id="rId11" Type="http://schemas.openxmlformats.org/officeDocument/2006/relationships/slide" Target="slide27.xml"/><Relationship Id="rId5" Type="http://schemas.openxmlformats.org/officeDocument/2006/relationships/image" Target="../media/image60.png"/><Relationship Id="rId10" Type="http://schemas.openxmlformats.org/officeDocument/2006/relationships/slide" Target="slide25.xml"/><Relationship Id="rId4" Type="http://schemas.openxmlformats.org/officeDocument/2006/relationships/image" Target="../media/image59.png"/><Relationship Id="rId9" Type="http://schemas.openxmlformats.org/officeDocument/2006/relationships/hyperlink" Target="Darul-Irfan-Interactive-Showcase-v5.html#features"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Darul-Irfan-Interactive-Showcase-v5.html#screen=stage-muraqaba" TargetMode="External"/><Relationship Id="rId3" Type="http://schemas.openxmlformats.org/officeDocument/2006/relationships/image" Target="../media/image61.png"/><Relationship Id="rId7" Type="http://schemas.openxmlformats.org/officeDocument/2006/relationships/hyperlink" Target="Darul-Irfan-Interactive-Showcase-v5.html#screen=stage-latifa7" TargetMode="External"/><Relationship Id="rId12" Type="http://schemas.openxmlformats.org/officeDocument/2006/relationships/slide" Target="slide28.xm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hyperlink" Target="Darul-Irfan-Interactive-Showcase-v5.html#screen=stage-presentation" TargetMode="External"/><Relationship Id="rId11" Type="http://schemas.openxmlformats.org/officeDocument/2006/relationships/slide" Target="slide26.xml"/><Relationship Id="rId5" Type="http://schemas.openxmlformats.org/officeDocument/2006/relationships/image" Target="../media/image63.png"/><Relationship Id="rId10" Type="http://schemas.openxmlformats.org/officeDocument/2006/relationships/hyperlink" Target="Darul-Irfan-Interactive-Showcase-v5.html#features" TargetMode="External"/><Relationship Id="rId4" Type="http://schemas.openxmlformats.org/officeDocument/2006/relationships/image" Target="../media/image62.png"/><Relationship Id="rId9" Type="http://schemas.openxmlformats.org/officeDocument/2006/relationships/slide" Target="slide2.xml"/></Relationships>
</file>

<file path=ppt/slides/_rels/slide28.xml.rels><?xml version="1.0" encoding="UTF-8" standalone="yes"?>
<Relationships xmlns="http://schemas.openxmlformats.org/package/2006/relationships"><Relationship Id="rId8" Type="http://schemas.openxmlformats.org/officeDocument/2006/relationships/hyperlink" Target="Darul-Irfan-Interactive-Showcase-v5.html#screen=markaz-daily" TargetMode="External"/><Relationship Id="rId3" Type="http://schemas.openxmlformats.org/officeDocument/2006/relationships/image" Target="../media/image8.png"/><Relationship Id="rId7" Type="http://schemas.openxmlformats.org/officeDocument/2006/relationships/hyperlink" Target="Darul-Irfan-Interactive-Showcase-v5.html#screen=markaz-org" TargetMode="External"/><Relationship Id="rId12" Type="http://schemas.openxmlformats.org/officeDocument/2006/relationships/slide" Target="slide29.xml"/><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hyperlink" Target="Darul-Irfan-Interactive-Showcase-v5.html#screen=who-listening" TargetMode="External"/><Relationship Id="rId11" Type="http://schemas.openxmlformats.org/officeDocument/2006/relationships/slide" Target="slide27.xml"/><Relationship Id="rId5" Type="http://schemas.openxmlformats.org/officeDocument/2006/relationships/image" Target="../media/image65.png"/><Relationship Id="rId10" Type="http://schemas.openxmlformats.org/officeDocument/2006/relationships/hyperlink" Target="Darul-Irfan-Interactive-Showcase-v5.html#features" TargetMode="External"/><Relationship Id="rId4" Type="http://schemas.openxmlformats.org/officeDocument/2006/relationships/image" Target="../media/image64.png"/><Relationship Id="rId9" Type="http://schemas.openxmlformats.org/officeDocument/2006/relationships/slide" Target="slide2.xml"/></Relationships>
</file>

<file path=ppt/slides/_rels/slide29.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18.png"/><Relationship Id="rId7" Type="http://schemas.openxmlformats.org/officeDocument/2006/relationships/hyperlink" Target="Darul-Irfan-Interactive-Showcase-v5.html#screen=admin-tiles"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hyperlink" Target="Darul-Irfan-Interactive-Showcase-v5.html#screen=admin-dashboard" TargetMode="External"/><Relationship Id="rId11" Type="http://schemas.openxmlformats.org/officeDocument/2006/relationships/slide" Target="slide30.xml"/><Relationship Id="rId5" Type="http://schemas.openxmlformats.org/officeDocument/2006/relationships/image" Target="../media/image67.png"/><Relationship Id="rId10" Type="http://schemas.openxmlformats.org/officeDocument/2006/relationships/slide" Target="slide28.xml"/><Relationship Id="rId4" Type="http://schemas.openxmlformats.org/officeDocument/2006/relationships/image" Target="../media/image66.png"/><Relationship Id="rId9" Type="http://schemas.openxmlformats.org/officeDocument/2006/relationships/hyperlink" Target="Darul-Irfan-Interactive-Showcase-v5.html#features"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Darul-Irfan-Interactive-Showcase-v5.html#screen=admin-halqahs" TargetMode="External"/><Relationship Id="rId3" Type="http://schemas.openxmlformats.org/officeDocument/2006/relationships/image" Target="../media/image5.png"/><Relationship Id="rId7" Type="http://schemas.openxmlformats.org/officeDocument/2006/relationships/hyperlink" Target="Darul-Irfan-Interactive-Showcase-v5.html#screen=admin-halqah-menu" TargetMode="External"/><Relationship Id="rId12" Type="http://schemas.openxmlformats.org/officeDocument/2006/relationships/slide" Target="slide31.xml"/><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hyperlink" Target="Darul-Irfan-Interactive-Showcase-v5.html#screen=admin-dashboard" TargetMode="External"/><Relationship Id="rId11" Type="http://schemas.openxmlformats.org/officeDocument/2006/relationships/slide" Target="slide29.xml"/><Relationship Id="rId5" Type="http://schemas.openxmlformats.org/officeDocument/2006/relationships/image" Target="../media/image69.png"/><Relationship Id="rId10" Type="http://schemas.openxmlformats.org/officeDocument/2006/relationships/hyperlink" Target="Darul-Irfan-Interactive-Showcase-v5.html#features" TargetMode="External"/><Relationship Id="rId4" Type="http://schemas.openxmlformats.org/officeDocument/2006/relationships/image" Target="../media/image68.png"/><Relationship Id="rId9" Type="http://schemas.openxmlformats.org/officeDocument/2006/relationships/slide" Target="slide2.xml"/></Relationships>
</file>

<file path=ppt/slides/_rels/slide31.xml.rels><?xml version="1.0" encoding="UTF-8" standalone="yes"?>
<Relationships xmlns="http://schemas.openxmlformats.org/package/2006/relationships"><Relationship Id="rId8" Type="http://schemas.openxmlformats.org/officeDocument/2006/relationships/hyperlink" Target="Darul-Irfan-Interactive-Showcase-v5.html#screen=admin-person" TargetMode="External"/><Relationship Id="rId3" Type="http://schemas.openxmlformats.org/officeDocument/2006/relationships/image" Target="../media/image70.png"/><Relationship Id="rId7" Type="http://schemas.openxmlformats.org/officeDocument/2006/relationships/hyperlink" Target="Darul-Irfan-Interactive-Showcase-v5.html#screen=admin-role-menu" TargetMode="External"/><Relationship Id="rId12" Type="http://schemas.openxmlformats.org/officeDocument/2006/relationships/slide" Target="slide32.xml"/><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hyperlink" Target="Darul-Irfan-Interactive-Showcase-v5.html#screen=admin-everyone" TargetMode="External"/><Relationship Id="rId11" Type="http://schemas.openxmlformats.org/officeDocument/2006/relationships/slide" Target="slide30.xml"/><Relationship Id="rId5" Type="http://schemas.openxmlformats.org/officeDocument/2006/relationships/image" Target="../media/image72.png"/><Relationship Id="rId10" Type="http://schemas.openxmlformats.org/officeDocument/2006/relationships/hyperlink" Target="Darul-Irfan-Interactive-Showcase-v5.html#features" TargetMode="External"/><Relationship Id="rId4" Type="http://schemas.openxmlformats.org/officeDocument/2006/relationships/image" Target="../media/image71.png"/><Relationship Id="rId9" Type="http://schemas.openxmlformats.org/officeDocument/2006/relationships/slide" Target="slide2.xml"/></Relationships>
</file>

<file path=ppt/slides/_rels/slide32.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18.png"/><Relationship Id="rId7" Type="http://schemas.openxmlformats.org/officeDocument/2006/relationships/hyperlink" Target="Darul-Irfan-Interactive-Showcase-v5.html#screen=admin-pictures" TargetMode="External"/><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hyperlink" Target="Darul-Irfan-Interactive-Showcase-v5.html#screen=admin-picture-editor" TargetMode="External"/><Relationship Id="rId11" Type="http://schemas.openxmlformats.org/officeDocument/2006/relationships/slide" Target="slide33.xml"/><Relationship Id="rId5" Type="http://schemas.openxmlformats.org/officeDocument/2006/relationships/image" Target="../media/image74.png"/><Relationship Id="rId10" Type="http://schemas.openxmlformats.org/officeDocument/2006/relationships/slide" Target="slide31.xml"/><Relationship Id="rId4" Type="http://schemas.openxmlformats.org/officeDocument/2006/relationships/image" Target="../media/image73.png"/><Relationship Id="rId9" Type="http://schemas.openxmlformats.org/officeDocument/2006/relationships/hyperlink" Target="Darul-Irfan-Interactive-Showcase-v5.html#features"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Darul-Irfan-Interactive-Showcase-v5.html#screen=admin-add-phone" TargetMode="External"/><Relationship Id="rId13" Type="http://schemas.openxmlformats.org/officeDocument/2006/relationships/slide" Target="slide32.xml"/><Relationship Id="rId3" Type="http://schemas.openxmlformats.org/officeDocument/2006/relationships/image" Target="../media/image11.png"/><Relationship Id="rId7" Type="http://schemas.openxmlformats.org/officeDocument/2006/relationships/hyperlink" Target="Darul-Irfan-Interactive-Showcase-v5.html#screen=admin-member-menu" TargetMode="External"/><Relationship Id="rId12" Type="http://schemas.openxmlformats.org/officeDocument/2006/relationships/hyperlink" Target="Darul-Irfan-Interactive-Showcase-v5.html#features" TargetMode="External"/><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hyperlink" Target="Darul-Irfan-Interactive-Showcase-v5.html#screen=admin-add-people" TargetMode="External"/><Relationship Id="rId11" Type="http://schemas.openxmlformats.org/officeDocument/2006/relationships/slide" Target="slide2.xml"/><Relationship Id="rId5" Type="http://schemas.openxmlformats.org/officeDocument/2006/relationships/image" Target="../media/image76.png"/><Relationship Id="rId10" Type="http://schemas.openxmlformats.org/officeDocument/2006/relationships/hyperlink" Target="Darul-Irfan-Interactive-Showcase-v5.html#screen=admin-people" TargetMode="External"/><Relationship Id="rId4" Type="http://schemas.openxmlformats.org/officeDocument/2006/relationships/image" Target="../media/image75.png"/><Relationship Id="rId9" Type="http://schemas.openxmlformats.org/officeDocument/2006/relationships/hyperlink" Target="Darul-Irfan-Interactive-Showcase-v5.html#screen=admin-halqah-page" TargetMode="External"/><Relationship Id="rId14" Type="http://schemas.openxmlformats.org/officeDocument/2006/relationships/slide" Target="slide34.xml"/></Relationships>
</file>

<file path=ppt/slides/_rels/slide34.xml.rels><?xml version="1.0" encoding="UTF-8" standalone="yes"?>
<Relationships xmlns="http://schemas.openxmlformats.org/package/2006/relationships"><Relationship Id="rId8" Type="http://schemas.openxmlformats.org/officeDocument/2006/relationships/hyperlink" Target="Darul-Irfan-Interactive-Showcase-v5.html#screen=admin-zikr-time" TargetMode="External"/><Relationship Id="rId3" Type="http://schemas.openxmlformats.org/officeDocument/2006/relationships/image" Target="../media/image8.png"/><Relationship Id="rId7" Type="http://schemas.openxmlformats.org/officeDocument/2006/relationships/hyperlink" Target="Darul-Irfan-Interactive-Showcase-v5.html#screen=admin-meeting" TargetMode="External"/><Relationship Id="rId12" Type="http://schemas.openxmlformats.org/officeDocument/2006/relationships/slide" Target="slide35.xml"/><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hyperlink" Target="Darul-Irfan-Interactive-Showcase-v5.html#screen=admin-new-post" TargetMode="External"/><Relationship Id="rId11" Type="http://schemas.openxmlformats.org/officeDocument/2006/relationships/slide" Target="slide33.xml"/><Relationship Id="rId5" Type="http://schemas.openxmlformats.org/officeDocument/2006/relationships/image" Target="../media/image78.png"/><Relationship Id="rId10" Type="http://schemas.openxmlformats.org/officeDocument/2006/relationships/hyperlink" Target="Darul-Irfan-Interactive-Showcase-v5.html#features" TargetMode="External"/><Relationship Id="rId4" Type="http://schemas.openxmlformats.org/officeDocument/2006/relationships/image" Target="../media/image77.png"/><Relationship Id="rId9" Type="http://schemas.openxmlformats.org/officeDocument/2006/relationships/slide" Target="slide2.xml"/></Relationships>
</file>

<file path=ppt/slides/_rels/slide35.xml.rels><?xml version="1.0" encoding="UTF-8" standalone="yes"?>
<Relationships xmlns="http://schemas.openxmlformats.org/package/2006/relationships"><Relationship Id="rId8" Type="http://schemas.openxmlformats.org/officeDocument/2006/relationships/hyperlink" Target="Darul-Irfan-Interactive-Showcase-v5.html#screen=admin-golive-test" TargetMode="External"/><Relationship Id="rId3" Type="http://schemas.openxmlformats.org/officeDocument/2006/relationships/image" Target="../media/image11.png"/><Relationship Id="rId7" Type="http://schemas.openxmlformats.org/officeDocument/2006/relationships/hyperlink" Target="Darul-Irfan-Interactive-Showcase-v5.html#screen=admin-golive-youtube" TargetMode="External"/><Relationship Id="rId12" Type="http://schemas.openxmlformats.org/officeDocument/2006/relationships/slide" Target="slide36.xml"/><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hyperlink" Target="Darul-Irfan-Interactive-Showcase-v5.html#screen=admin-golive" TargetMode="External"/><Relationship Id="rId11" Type="http://schemas.openxmlformats.org/officeDocument/2006/relationships/slide" Target="slide34.xml"/><Relationship Id="rId5" Type="http://schemas.openxmlformats.org/officeDocument/2006/relationships/image" Target="../media/image80.png"/><Relationship Id="rId10" Type="http://schemas.openxmlformats.org/officeDocument/2006/relationships/hyperlink" Target="Darul-Irfan-Interactive-Showcase-v5.html#features" TargetMode="External"/><Relationship Id="rId4" Type="http://schemas.openxmlformats.org/officeDocument/2006/relationships/image" Target="../media/image79.png"/><Relationship Id="rId9" Type="http://schemas.openxmlformats.org/officeDocument/2006/relationships/slide" Target="slide2.xml"/></Relationships>
</file>

<file path=ppt/slides/_rels/slide36.xml.rels><?xml version="1.0" encoding="UTF-8" standalone="yes"?>
<Relationships xmlns="http://schemas.openxmlformats.org/package/2006/relationships"><Relationship Id="rId8" Type="http://schemas.openxmlformats.org/officeDocument/2006/relationships/hyperlink" Target="Darul-Irfan-Interactive-Showcase-v5.html#screen=stage-presentation" TargetMode="External"/><Relationship Id="rId3" Type="http://schemas.openxmlformats.org/officeDocument/2006/relationships/image" Target="../media/image11.png"/><Relationship Id="rId7" Type="http://schemas.openxmlformats.org/officeDocument/2006/relationships/hyperlink" Target="Darul-Irfan-Interactive-Showcase-v5.html#screen=stage-listening" TargetMode="External"/><Relationship Id="rId12" Type="http://schemas.openxmlformats.org/officeDocument/2006/relationships/slide" Target="slide37.xml"/><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hyperlink" Target="Darul-Irfan-Interactive-Showcase-v5.html#screen=stage-controls" TargetMode="External"/><Relationship Id="rId11" Type="http://schemas.openxmlformats.org/officeDocument/2006/relationships/slide" Target="slide35.xml"/><Relationship Id="rId5" Type="http://schemas.openxmlformats.org/officeDocument/2006/relationships/image" Target="../media/image60.png"/><Relationship Id="rId10" Type="http://schemas.openxmlformats.org/officeDocument/2006/relationships/hyperlink" Target="Darul-Irfan-Interactive-Showcase-v5.html#features" TargetMode="External"/><Relationship Id="rId4" Type="http://schemas.openxmlformats.org/officeDocument/2006/relationships/image" Target="../media/image59.png"/><Relationship Id="rId9" Type="http://schemas.openxmlformats.org/officeDocument/2006/relationships/slide" Target="slide2.xml"/></Relationships>
</file>

<file path=ppt/slides/_rels/slide37.xml.rels><?xml version="1.0" encoding="UTF-8" standalone="yes"?>
<Relationships xmlns="http://schemas.openxmlformats.org/package/2006/relationships"><Relationship Id="rId8" Type="http://schemas.openxmlformats.org/officeDocument/2006/relationships/hyperlink" Target="Darul-Irfan-Interactive-Showcase-v5.html#screen=stage-muraqaba" TargetMode="External"/><Relationship Id="rId3" Type="http://schemas.openxmlformats.org/officeDocument/2006/relationships/image" Target="../media/image70.png"/><Relationship Id="rId7" Type="http://schemas.openxmlformats.org/officeDocument/2006/relationships/hyperlink" Target="Darul-Irfan-Interactive-Showcase-v5.html#screen=stage-latifa7" TargetMode="External"/><Relationship Id="rId12" Type="http://schemas.openxmlformats.org/officeDocument/2006/relationships/slide" Target="slide38.xml"/><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hyperlink" Target="Darul-Irfan-Interactive-Showcase-v5.html#screen=stage-tasbihat" TargetMode="External"/><Relationship Id="rId11" Type="http://schemas.openxmlformats.org/officeDocument/2006/relationships/slide" Target="slide36.xml"/><Relationship Id="rId5" Type="http://schemas.openxmlformats.org/officeDocument/2006/relationships/image" Target="../media/image82.png"/><Relationship Id="rId10" Type="http://schemas.openxmlformats.org/officeDocument/2006/relationships/hyperlink" Target="Darul-Irfan-Interactive-Showcase-v5.html#features" TargetMode="External"/><Relationship Id="rId4" Type="http://schemas.openxmlformats.org/officeDocument/2006/relationships/image" Target="../media/image81.png"/><Relationship Id="rId9" Type="http://schemas.openxmlformats.org/officeDocument/2006/relationships/slide" Target="slide2.xml"/></Relationships>
</file>

<file path=ppt/slides/_rels/slide38.xml.rels><?xml version="1.0" encoding="UTF-8" standalone="yes"?>
<Relationships xmlns="http://schemas.openxmlformats.org/package/2006/relationships"><Relationship Id="rId8" Type="http://schemas.openxmlformats.org/officeDocument/2006/relationships/hyperlink" Target="Darul-Irfan-Interactive-Showcase-v5.html#screen=stage-chat-remove" TargetMode="External"/><Relationship Id="rId3" Type="http://schemas.openxmlformats.org/officeDocument/2006/relationships/image" Target="../media/image21.png"/><Relationship Id="rId7" Type="http://schemas.openxmlformats.org/officeDocument/2006/relationships/hyperlink" Target="Darul-Irfan-Interactive-Showcase-v5.html#screen=stage-chat" TargetMode="External"/><Relationship Id="rId12" Type="http://schemas.openxmlformats.org/officeDocument/2006/relationships/slide" Target="slide39.xml"/><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hyperlink" Target="Darul-Irfan-Interactive-Showcase-v5.html#screen=stage-add-muraqaba" TargetMode="External"/><Relationship Id="rId11" Type="http://schemas.openxmlformats.org/officeDocument/2006/relationships/slide" Target="slide37.xml"/><Relationship Id="rId5" Type="http://schemas.openxmlformats.org/officeDocument/2006/relationships/image" Target="../media/image84.png"/><Relationship Id="rId10" Type="http://schemas.openxmlformats.org/officeDocument/2006/relationships/hyperlink" Target="Darul-Irfan-Interactive-Showcase-v5.html#features" TargetMode="External"/><Relationship Id="rId4" Type="http://schemas.openxmlformats.org/officeDocument/2006/relationships/image" Target="../media/image83.png"/><Relationship Id="rId9" Type="http://schemas.openxmlformats.org/officeDocument/2006/relationships/slide" Target="slide2.xml"/></Relationships>
</file>

<file path=ppt/slides/_rels/slide39.xml.rels><?xml version="1.0" encoding="UTF-8" standalone="yes"?>
<Relationships xmlns="http://schemas.openxmlformats.org/package/2006/relationships"><Relationship Id="rId8" Type="http://schemas.openxmlformats.org/officeDocument/2006/relationships/hyperlink" Target="Darul-Irfan-Interactive-Showcase-v5.html#screen=end-session" TargetMode="External"/><Relationship Id="rId13" Type="http://schemas.openxmlformats.org/officeDocument/2006/relationships/slide" Target="slide40.xml"/><Relationship Id="rId3" Type="http://schemas.openxmlformats.org/officeDocument/2006/relationships/image" Target="../media/image11.png"/><Relationship Id="rId7" Type="http://schemas.openxmlformats.org/officeDocument/2006/relationships/hyperlink" Target="Darul-Irfan-Interactive-Showcase-v5.html#screen=who-listening" TargetMode="External"/><Relationship Id="rId12" Type="http://schemas.openxmlformats.org/officeDocument/2006/relationships/slide" Target="slide38.xml"/><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hyperlink" Target="Darul-Irfan-Interactive-Showcase-v5.html#screen=message-group" TargetMode="External"/><Relationship Id="rId11" Type="http://schemas.openxmlformats.org/officeDocument/2006/relationships/hyperlink" Target="Darul-Irfan-Interactive-Showcase-v5.html#features" TargetMode="External"/><Relationship Id="rId5" Type="http://schemas.openxmlformats.org/officeDocument/2006/relationships/image" Target="../media/image86.png"/><Relationship Id="rId10" Type="http://schemas.openxmlformats.org/officeDocument/2006/relationships/slide" Target="slide2.xml"/><Relationship Id="rId4" Type="http://schemas.openxmlformats.org/officeDocument/2006/relationships/image" Target="../media/image85.png"/><Relationship Id="rId9" Type="http://schemas.openxmlformats.org/officeDocument/2006/relationships/hyperlink" Target="Darul-Irfan-Interactive-Showcase-v5.html#screen=session-controls" TargetMode="External"/></Relationships>
</file>

<file path=ppt/slides/_rels/slide40.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70.png"/><Relationship Id="rId7" Type="http://schemas.openxmlformats.org/officeDocument/2006/relationships/hyperlink" Target="Darul-Irfan-Interactive-Showcase-v5.html#screen=admin-attendance" TargetMode="External"/><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hyperlink" Target="Darul-Irfan-Interactive-Showcase-v5.html#screen=past-test" TargetMode="External"/><Relationship Id="rId11" Type="http://schemas.openxmlformats.org/officeDocument/2006/relationships/slide" Target="slide41.xml"/><Relationship Id="rId5" Type="http://schemas.openxmlformats.org/officeDocument/2006/relationships/image" Target="../media/image88.png"/><Relationship Id="rId10" Type="http://schemas.openxmlformats.org/officeDocument/2006/relationships/slide" Target="slide39.xml"/><Relationship Id="rId4" Type="http://schemas.openxmlformats.org/officeDocument/2006/relationships/image" Target="../media/image87.png"/><Relationship Id="rId9" Type="http://schemas.openxmlformats.org/officeDocument/2006/relationships/hyperlink" Target="Darul-Irfan-Interactive-Showcase-v5.html#features" TargetMode="External"/></Relationships>
</file>

<file path=ppt/slides/_rels/slide41.xml.rels><?xml version="1.0" encoding="UTF-8" standalone="yes"?>
<Relationships xmlns="http://schemas.openxmlformats.org/package/2006/relationships"><Relationship Id="rId8" Type="http://schemas.openxmlformats.org/officeDocument/2006/relationships/hyperlink" Target="Darul-Irfan-Interactive-Showcase-v5.html#screen=stage-waiting" TargetMode="External"/><Relationship Id="rId3" Type="http://schemas.openxmlformats.org/officeDocument/2006/relationships/image" Target="../media/image11.png"/><Relationship Id="rId7" Type="http://schemas.openxmlformats.org/officeDocument/2006/relationships/hyperlink" Target="Darul-Irfan-Interactive-Showcase-v5.html#screen=live-card" TargetMode="External"/><Relationship Id="rId12" Type="http://schemas.openxmlformats.org/officeDocument/2006/relationships/slide" Target="slide42.xml"/><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hyperlink" Target="Darul-Irfan-Interactive-Showcase-v5.html#screen=admin-golive-test" TargetMode="External"/><Relationship Id="rId11" Type="http://schemas.openxmlformats.org/officeDocument/2006/relationships/slide" Target="slide40.xml"/><Relationship Id="rId5" Type="http://schemas.openxmlformats.org/officeDocument/2006/relationships/image" Target="../media/image90.png"/><Relationship Id="rId10" Type="http://schemas.openxmlformats.org/officeDocument/2006/relationships/hyperlink" Target="Darul-Irfan-Interactive-Showcase-v5.html#features" TargetMode="External"/><Relationship Id="rId4" Type="http://schemas.openxmlformats.org/officeDocument/2006/relationships/image" Target="../media/image89.png"/><Relationship Id="rId9" Type="http://schemas.openxmlformats.org/officeDocument/2006/relationships/slide" Target="slide2.xml"/></Relationships>
</file>

<file path=ppt/slides/_rels/slide42.xml.rels><?xml version="1.0" encoding="UTF-8" standalone="yes"?>
<Relationships xmlns="http://schemas.openxmlformats.org/package/2006/relationships"><Relationship Id="rId8" Type="http://schemas.openxmlformats.org/officeDocument/2006/relationships/hyperlink" Target="Darul-Irfan-Interactive-Showcase-v5.html#screen=end-session" TargetMode="External"/><Relationship Id="rId3" Type="http://schemas.openxmlformats.org/officeDocument/2006/relationships/image" Target="../media/image18.png"/><Relationship Id="rId7" Type="http://schemas.openxmlformats.org/officeDocument/2006/relationships/hyperlink" Target="Darul-Irfan-Interactive-Showcase-v5.html#screen=past-test" TargetMode="External"/><Relationship Id="rId12" Type="http://schemas.openxmlformats.org/officeDocument/2006/relationships/slide" Target="slide43.xml"/><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hyperlink" Target="Darul-Irfan-Interactive-Showcase-v5.html#screen=stage-latifa1" TargetMode="External"/><Relationship Id="rId11" Type="http://schemas.openxmlformats.org/officeDocument/2006/relationships/slide" Target="slide41.xml"/><Relationship Id="rId5" Type="http://schemas.openxmlformats.org/officeDocument/2006/relationships/image" Target="../media/image86.png"/><Relationship Id="rId10" Type="http://schemas.openxmlformats.org/officeDocument/2006/relationships/hyperlink" Target="Darul-Irfan-Interactive-Showcase-v5.html#features" TargetMode="External"/><Relationship Id="rId4" Type="http://schemas.openxmlformats.org/officeDocument/2006/relationships/image" Target="../media/image91.png"/><Relationship Id="rId9" Type="http://schemas.openxmlformats.org/officeDocument/2006/relationships/slide" Target="slide2.xml"/></Relationships>
</file>

<file path=ppt/slides/_rels/slide43.xml.rels><?xml version="1.0" encoding="UTF-8" standalone="yes"?>
<Relationships xmlns="http://schemas.openxmlformats.org/package/2006/relationships"><Relationship Id="rId8" Type="http://schemas.openxmlformats.org/officeDocument/2006/relationships/slide" Target="slide42.xml"/><Relationship Id="rId3" Type="http://schemas.openxmlformats.org/officeDocument/2006/relationships/image" Target="../media/image24.png"/><Relationship Id="rId7" Type="http://schemas.openxmlformats.org/officeDocument/2006/relationships/hyperlink" Target="Darul-Irfan-Interactive-Showcase-v5.html#features" TargetMode="External"/><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hyperlink" Target="Darul-Irfan-Interactive-Showcase-v5.html#screen=stage-presentation" TargetMode="External"/><Relationship Id="rId4" Type="http://schemas.openxmlformats.org/officeDocument/2006/relationships/image" Target="../media/image17.png"/><Relationship Id="rId9" Type="http://schemas.openxmlformats.org/officeDocument/2006/relationships/slide" Target="slide44.xml"/></Relationships>
</file>

<file path=ppt/slides/_rels/slide44.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5.png"/><Relationship Id="rId7" Type="http://schemas.openxmlformats.org/officeDocument/2006/relationships/hyperlink" Target="Darul-Irfan-Interactive-Showcase-v5.html#screen=markaz-announce" TargetMode="External"/><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hyperlink" Target="Darul-Irfan-Interactive-Showcase-v5.html#screen=markaz-org" TargetMode="External"/><Relationship Id="rId11" Type="http://schemas.openxmlformats.org/officeDocument/2006/relationships/slide" Target="slide45.xml"/><Relationship Id="rId5" Type="http://schemas.openxmlformats.org/officeDocument/2006/relationships/image" Target="../media/image93.png"/><Relationship Id="rId10" Type="http://schemas.openxmlformats.org/officeDocument/2006/relationships/slide" Target="slide43.xml"/><Relationship Id="rId4" Type="http://schemas.openxmlformats.org/officeDocument/2006/relationships/image" Target="../media/image92.png"/><Relationship Id="rId9" Type="http://schemas.openxmlformats.org/officeDocument/2006/relationships/hyperlink" Target="Darul-Irfan-Interactive-Showcase-v5.html#features" TargetMode="External"/></Relationships>
</file>

<file path=ppt/slides/_rels/slide45.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11.png"/><Relationship Id="rId7" Type="http://schemas.openxmlformats.org/officeDocument/2006/relationships/hyperlink" Target="Darul-Irfan-Interactive-Showcase-v5.html#screen=markaz-analytics-2" TargetMode="External"/><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hyperlink" Target="Darul-Irfan-Interactive-Showcase-v5.html#screen=markaz-analytics" TargetMode="External"/><Relationship Id="rId11" Type="http://schemas.openxmlformats.org/officeDocument/2006/relationships/slide" Target="slide46.xml"/><Relationship Id="rId5" Type="http://schemas.openxmlformats.org/officeDocument/2006/relationships/image" Target="../media/image94.png"/><Relationship Id="rId10" Type="http://schemas.openxmlformats.org/officeDocument/2006/relationships/slide" Target="slide44.xml"/><Relationship Id="rId4" Type="http://schemas.openxmlformats.org/officeDocument/2006/relationships/image" Target="../media/image14.png"/><Relationship Id="rId9" Type="http://schemas.openxmlformats.org/officeDocument/2006/relationships/hyperlink" Target="Darul-Irfan-Interactive-Showcase-v5.html#features" TargetMode="External"/></Relationships>
</file>

<file path=ppt/slides/_rels/slide46.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70.png"/><Relationship Id="rId7" Type="http://schemas.openxmlformats.org/officeDocument/2006/relationships/hyperlink" Target="Darul-Irfan-Interactive-Showcase-v5.html#screen=markaz-monthly" TargetMode="External"/><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hyperlink" Target="Darul-Irfan-Interactive-Showcase-v5.html#screen=markaz-daily" TargetMode="External"/><Relationship Id="rId11" Type="http://schemas.openxmlformats.org/officeDocument/2006/relationships/slide" Target="slide47.xml"/><Relationship Id="rId5" Type="http://schemas.openxmlformats.org/officeDocument/2006/relationships/image" Target="../media/image96.png"/><Relationship Id="rId10" Type="http://schemas.openxmlformats.org/officeDocument/2006/relationships/slide" Target="slide45.xml"/><Relationship Id="rId4" Type="http://schemas.openxmlformats.org/officeDocument/2006/relationships/image" Target="../media/image95.png"/><Relationship Id="rId9" Type="http://schemas.openxmlformats.org/officeDocument/2006/relationships/hyperlink" Target="Darul-Irfan-Interactive-Showcase-v5.html#features" TargetMode="External"/></Relationships>
</file>

<file path=ppt/slides/_rels/slide47.xml.rels><?xml version="1.0" encoding="UTF-8" standalone="yes"?>
<Relationships xmlns="http://schemas.openxmlformats.org/package/2006/relationships"><Relationship Id="rId8" Type="http://schemas.openxmlformats.org/officeDocument/2006/relationships/slide" Target="slide46.xml"/><Relationship Id="rId3" Type="http://schemas.openxmlformats.org/officeDocument/2006/relationships/image" Target="../media/image97.png"/><Relationship Id="rId7" Type="http://schemas.openxmlformats.org/officeDocument/2006/relationships/hyperlink" Target="Darul-Irfan-Interactive-Showcase-v5.html#features" TargetMode="External"/><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hyperlink" Target="Darul-Irfan-Interactive-Showcase-v5.html#screen=markaz-signin" TargetMode="External"/><Relationship Id="rId4" Type="http://schemas.openxmlformats.org/officeDocument/2006/relationships/image" Target="../media/image98.png"/><Relationship Id="rId9" Type="http://schemas.openxmlformats.org/officeDocument/2006/relationships/slide" Target="slide48.xml"/></Relationships>
</file>

<file path=ppt/slides/_rels/slide48.xml.rels><?xml version="1.0" encoding="UTF-8" standalone="yes"?>
<Relationships xmlns="http://schemas.openxmlformats.org/package/2006/relationships"><Relationship Id="rId8" Type="http://schemas.openxmlformats.org/officeDocument/2006/relationships/hyperlink" Target="Darul-Irfan-Interactive-Showcase-v5.html#features" TargetMode="External"/><Relationship Id="rId3" Type="http://schemas.openxmlformats.org/officeDocument/2006/relationships/image" Target="../media/image99.png"/><Relationship Id="rId7" Type="http://schemas.openxmlformats.org/officeDocument/2006/relationships/slide" Target="slide2.xml"/><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hyperlink" Target="Darul-Irfan-Interactive-Showcase-v5.html#screen=today-ur" TargetMode="External"/><Relationship Id="rId5" Type="http://schemas.openxmlformats.org/officeDocument/2006/relationships/hyperlink" Target="Darul-Irfan-Interactive-Showcase-v5.html#screen=appearance-en" TargetMode="External"/><Relationship Id="rId10" Type="http://schemas.openxmlformats.org/officeDocument/2006/relationships/slide" Target="slide49.xml"/><Relationship Id="rId4" Type="http://schemas.openxmlformats.org/officeDocument/2006/relationships/image" Target="../media/image100.png"/><Relationship Id="rId9" Type="http://schemas.openxmlformats.org/officeDocument/2006/relationships/slide" Target="slide47.xml"/></Relationships>
</file>

<file path=ppt/slides/_rels/slide49.xml.rels><?xml version="1.0" encoding="UTF-8" standalone="yes"?>
<Relationships xmlns="http://schemas.openxmlformats.org/package/2006/relationships"><Relationship Id="rId8" Type="http://schemas.openxmlformats.org/officeDocument/2006/relationships/hyperlink" Target="Darul-Irfan-Interactive-Showcase-v5.html#screen=groups-en" TargetMode="External"/><Relationship Id="rId3" Type="http://schemas.openxmlformats.org/officeDocument/2006/relationships/image" Target="../media/image101.png"/><Relationship Id="rId7" Type="http://schemas.openxmlformats.org/officeDocument/2006/relationships/hyperlink" Target="Darul-Irfan-Interactive-Showcase-v5.html#screen=media-en" TargetMode="External"/><Relationship Id="rId12" Type="http://schemas.openxmlformats.org/officeDocument/2006/relationships/slide" Target="slide50.xml"/><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hyperlink" Target="Darul-Irfan-Interactive-Showcase-v5.html#screen=zikr-en" TargetMode="External"/><Relationship Id="rId11" Type="http://schemas.openxmlformats.org/officeDocument/2006/relationships/slide" Target="slide48.xml"/><Relationship Id="rId5" Type="http://schemas.openxmlformats.org/officeDocument/2006/relationships/hyperlink" Target="Darul-Irfan-Interactive-Showcase-v5.html#screen=quran-en" TargetMode="External"/><Relationship Id="rId10" Type="http://schemas.openxmlformats.org/officeDocument/2006/relationships/slide" Target="slide2.xml"/><Relationship Id="rId4" Type="http://schemas.openxmlformats.org/officeDocument/2006/relationships/hyperlink" Target="Darul-Irfan-Interactive-Showcase-v5.html#screen=today-light-en" TargetMode="External"/><Relationship Id="rId9" Type="http://schemas.openxmlformats.org/officeDocument/2006/relationships/hyperlink" Target="Darul-Irfan-Interactive-Showcase-v5.html#features" TargetMode="External"/></Relationships>
</file>

<file path=ppt/slides/_rels/slide50.xml.rels><?xml version="1.0" encoding="UTF-8" standalone="yes"?>
<Relationships xmlns="http://schemas.openxmlformats.org/package/2006/relationships"><Relationship Id="rId8" Type="http://schemas.openxmlformats.org/officeDocument/2006/relationships/slide" Target="slide49.xml"/><Relationship Id="rId3" Type="http://schemas.openxmlformats.org/officeDocument/2006/relationships/image" Target="../media/image102.png"/><Relationship Id="rId7" Type="http://schemas.openxmlformats.org/officeDocument/2006/relationships/hyperlink" Target="Darul-Irfan-Interactive-Showcase-v5.html#features" TargetMode="External"/><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hyperlink" Target="Darul-Irfan-Interactive-Showcase-v5.html#screen=noor-ayah-en" TargetMode="External"/><Relationship Id="rId4" Type="http://schemas.openxmlformats.org/officeDocument/2006/relationships/hyperlink" Target="Darul-Irfan-Interactive-Showcase-v5.html#screen=today-light-en" TargetMode="External"/><Relationship Id="rId9" Type="http://schemas.openxmlformats.org/officeDocument/2006/relationships/slide" Target="slide51.xml"/></Relationships>
</file>

<file path=ppt/slides/_rels/slide51.xml.rels><?xml version="1.0" encoding="UTF-8" standalone="yes"?>
<Relationships xmlns="http://schemas.openxmlformats.org/package/2006/relationships"><Relationship Id="rId8" Type="http://schemas.openxmlformats.org/officeDocument/2006/relationships/slide" Target="slide50.xml"/><Relationship Id="rId3" Type="http://schemas.openxmlformats.org/officeDocument/2006/relationships/image" Target="../media/image102.png"/><Relationship Id="rId7" Type="http://schemas.openxmlformats.org/officeDocument/2006/relationships/hyperlink" Target="Darul-Irfan-Interactive-Showcase-v5.html#features" TargetMode="External"/><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hyperlink" Target="Darul-Irfan-Interactive-Showcase-v5.html#screen=tools-en" TargetMode="External"/><Relationship Id="rId4" Type="http://schemas.openxmlformats.org/officeDocument/2006/relationships/hyperlink" Target="Darul-Irfan-Interactive-Showcase-v5.html#screen=prayer-en" TargetMode="External"/><Relationship Id="rId9" Type="http://schemas.openxmlformats.org/officeDocument/2006/relationships/slide" Target="slide52.xml"/></Relationships>
</file>

<file path=ppt/slides/_rels/slide52.xml.rels><?xml version="1.0" encoding="UTF-8" standalone="yes"?>
<Relationships xmlns="http://schemas.openxmlformats.org/package/2006/relationships"><Relationship Id="rId8" Type="http://schemas.openxmlformats.org/officeDocument/2006/relationships/slide" Target="slide51.xml"/><Relationship Id="rId3" Type="http://schemas.openxmlformats.org/officeDocument/2006/relationships/image" Target="../media/image102.png"/><Relationship Id="rId7" Type="http://schemas.openxmlformats.org/officeDocument/2006/relationships/hyperlink" Target="Darul-Irfan-Interactive-Showcase-v5.html#features" TargetMode="External"/><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hyperlink" Target="Darul-Irfan-Interactive-Showcase-v5.html#screen=search-en" TargetMode="External"/><Relationship Id="rId4" Type="http://schemas.openxmlformats.org/officeDocument/2006/relationships/hyperlink" Target="Darul-Irfan-Interactive-Showcase-v5.html#screen=myday-en" TargetMode="External"/><Relationship Id="rId9" Type="http://schemas.openxmlformats.org/officeDocument/2006/relationships/slide" Target="slide53.xml"/></Relationships>
</file>

<file path=ppt/slides/_rels/slide53.xml.rels><?xml version="1.0" encoding="UTF-8" standalone="yes"?>
<Relationships xmlns="http://schemas.openxmlformats.org/package/2006/relationships"><Relationship Id="rId8" Type="http://schemas.openxmlformats.org/officeDocument/2006/relationships/slide" Target="slide52.xml"/><Relationship Id="rId3" Type="http://schemas.openxmlformats.org/officeDocument/2006/relationships/image" Target="../media/image102.png"/><Relationship Id="rId7" Type="http://schemas.openxmlformats.org/officeDocument/2006/relationships/hyperlink" Target="Darul-Irfan-Interactive-Showcase-v5.html#features" TargetMode="External"/><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hyperlink" Target="Darul-Irfan-Interactive-Showcase-v5.html#screen=tafsir-asrar-en" TargetMode="External"/><Relationship Id="rId4" Type="http://schemas.openxmlformats.org/officeDocument/2006/relationships/hyperlink" Target="Darul-Irfan-Interactive-Showcase-v5.html#screen=quran-en" TargetMode="External"/><Relationship Id="rId9" Type="http://schemas.openxmlformats.org/officeDocument/2006/relationships/slide" Target="slide54.xml"/></Relationships>
</file>

<file path=ppt/slides/_rels/slide54.xml.rels><?xml version="1.0" encoding="UTF-8" standalone="yes"?>
<Relationships xmlns="http://schemas.openxmlformats.org/package/2006/relationships"><Relationship Id="rId8" Type="http://schemas.openxmlformats.org/officeDocument/2006/relationships/slide" Target="slide53.xml"/><Relationship Id="rId3" Type="http://schemas.openxmlformats.org/officeDocument/2006/relationships/image" Target="../media/image102.png"/><Relationship Id="rId7" Type="http://schemas.openxmlformats.org/officeDocument/2006/relationships/hyperlink" Target="Darul-Irfan-Interactive-Showcase-v5.html#features" TargetMode="External"/><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hyperlink" Target="Darul-Irfan-Interactive-Showcase-v5.html#screen=hifz-en" TargetMode="External"/><Relationship Id="rId4" Type="http://schemas.openxmlformats.org/officeDocument/2006/relationships/hyperlink" Target="Darul-Irfan-Interactive-Showcase-v5.html#screen=quran-reader-en" TargetMode="External"/><Relationship Id="rId9" Type="http://schemas.openxmlformats.org/officeDocument/2006/relationships/slide" Target="slide55.xml"/></Relationships>
</file>

<file path=ppt/slides/_rels/slide55.xml.rels><?xml version="1.0" encoding="UTF-8" standalone="yes"?>
<Relationships xmlns="http://schemas.openxmlformats.org/package/2006/relationships"><Relationship Id="rId8" Type="http://schemas.openxmlformats.org/officeDocument/2006/relationships/slide" Target="slide54.xml"/><Relationship Id="rId3" Type="http://schemas.openxmlformats.org/officeDocument/2006/relationships/image" Target="../media/image102.png"/><Relationship Id="rId7" Type="http://schemas.openxmlformats.org/officeDocument/2006/relationships/hyperlink" Target="Darul-Irfan-Interactive-Showcase-v5.html#features" TargetMode="External"/><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hyperlink" Target="Darul-Irfan-Interactive-Showcase-v5.html#screen=library-en" TargetMode="External"/><Relationship Id="rId4" Type="http://schemas.openxmlformats.org/officeDocument/2006/relationships/hyperlink" Target="Darul-Irfan-Interactive-Showcase-v5.html#screen=hadith-en" TargetMode="External"/><Relationship Id="rId9" Type="http://schemas.openxmlformats.org/officeDocument/2006/relationships/slide" Target="slide56.xml"/></Relationships>
</file>

<file path=ppt/slides/_rels/slide56.xml.rels><?xml version="1.0" encoding="UTF-8" standalone="yes"?>
<Relationships xmlns="http://schemas.openxmlformats.org/package/2006/relationships"><Relationship Id="rId8" Type="http://schemas.openxmlformats.org/officeDocument/2006/relationships/slide" Target="slide55.xml"/><Relationship Id="rId3" Type="http://schemas.openxmlformats.org/officeDocument/2006/relationships/image" Target="../media/image102.png"/><Relationship Id="rId7" Type="http://schemas.openxmlformats.org/officeDocument/2006/relationships/hyperlink" Target="Darul-Irfan-Interactive-Showcase-v5.html#features" TargetMode="External"/><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hyperlink" Target="Darul-Irfan-Interactive-Showcase-v5.html#screen=groups-en" TargetMode="External"/><Relationship Id="rId4" Type="http://schemas.openxmlformats.org/officeDocument/2006/relationships/hyperlink" Target="Darul-Irfan-Interactive-Showcase-v5.html#screen=zikr-en" TargetMode="External"/><Relationship Id="rId9" Type="http://schemas.openxmlformats.org/officeDocument/2006/relationships/slide" Target="slide57.xml"/></Relationships>
</file>

<file path=ppt/slides/_rels/slide57.xml.rels><?xml version="1.0" encoding="UTF-8" standalone="yes"?>
<Relationships xmlns="http://schemas.openxmlformats.org/package/2006/relationships"><Relationship Id="rId8" Type="http://schemas.openxmlformats.org/officeDocument/2006/relationships/slide" Target="slide56.xml"/><Relationship Id="rId3" Type="http://schemas.openxmlformats.org/officeDocument/2006/relationships/image" Target="../media/image102.png"/><Relationship Id="rId7" Type="http://schemas.openxmlformats.org/officeDocument/2006/relationships/hyperlink" Target="Darul-Irfan-Interactive-Showcase-v5.html#features" TargetMode="External"/><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hyperlink" Target="Darul-Irfan-Interactive-Showcase-v5.html#screen=tasbih-en" TargetMode="External"/><Relationship Id="rId4" Type="http://schemas.openxmlformats.org/officeDocument/2006/relationships/hyperlink" Target="Darul-Irfan-Interactive-Showcase-v5.html#screen=personal-zikr-en" TargetMode="External"/><Relationship Id="rId9" Type="http://schemas.openxmlformats.org/officeDocument/2006/relationships/slide" Target="slide58.xml"/></Relationships>
</file>

<file path=ppt/slides/_rels/slide58.xml.rels><?xml version="1.0" encoding="UTF-8" standalone="yes"?>
<Relationships xmlns="http://schemas.openxmlformats.org/package/2006/relationships"><Relationship Id="rId8" Type="http://schemas.openxmlformats.org/officeDocument/2006/relationships/slide" Target="slide57.xml"/><Relationship Id="rId3" Type="http://schemas.openxmlformats.org/officeDocument/2006/relationships/image" Target="../media/image102.png"/><Relationship Id="rId7" Type="http://schemas.openxmlformats.org/officeDocument/2006/relationships/hyperlink" Target="Darul-Irfan-Interactive-Showcase-v5.html#features" TargetMode="External"/><Relationship Id="rId2" Type="http://schemas.openxmlformats.org/officeDocument/2006/relationships/notesSlide" Target="../notesSlides/notesSlide58.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hyperlink" Target="Darul-Irfan-Interactive-Showcase-v5.html#screen=silsila-menu-en" TargetMode="External"/><Relationship Id="rId4" Type="http://schemas.openxmlformats.org/officeDocument/2006/relationships/hyperlink" Target="Darul-Irfan-Interactive-Showcase-v5.html#screen=method-en" TargetMode="External"/><Relationship Id="rId9" Type="http://schemas.openxmlformats.org/officeDocument/2006/relationships/slide" Target="slide59.xml"/></Relationships>
</file>

<file path=ppt/slides/_rels/slide59.xml.rels><?xml version="1.0" encoding="UTF-8" standalone="yes"?>
<Relationships xmlns="http://schemas.openxmlformats.org/package/2006/relationships"><Relationship Id="rId8" Type="http://schemas.openxmlformats.org/officeDocument/2006/relationships/slide" Target="slide58.xml"/><Relationship Id="rId3" Type="http://schemas.openxmlformats.org/officeDocument/2006/relationships/image" Target="../media/image102.png"/><Relationship Id="rId7" Type="http://schemas.openxmlformats.org/officeDocument/2006/relationships/hyperlink" Target="Darul-Irfan-Interactive-Showcase-v5.html#features" TargetMode="External"/><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hyperlink" Target="Darul-Irfan-Interactive-Showcase-v5.html#screen=topics-en" TargetMode="External"/><Relationship Id="rId4" Type="http://schemas.openxmlformats.org/officeDocument/2006/relationships/hyperlink" Target="Darul-Irfan-Interactive-Showcase-v5.html#screen=media-en" TargetMode="External"/><Relationship Id="rId9" Type="http://schemas.openxmlformats.org/officeDocument/2006/relationships/slide" Target="slide60.xml"/></Relationships>
</file>

<file path=ppt/slides/_rels/slide60.xml.rels><?xml version="1.0" encoding="UTF-8" standalone="yes"?>
<Relationships xmlns="http://schemas.openxmlformats.org/package/2006/relationships"><Relationship Id="rId8" Type="http://schemas.openxmlformats.org/officeDocument/2006/relationships/slide" Target="slide59.xml"/><Relationship Id="rId3" Type="http://schemas.openxmlformats.org/officeDocument/2006/relationships/image" Target="../media/image102.png"/><Relationship Id="rId7" Type="http://schemas.openxmlformats.org/officeDocument/2006/relationships/hyperlink" Target="Darul-Irfan-Interactive-Showcase-v5.html#features" TargetMode="External"/><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hyperlink" Target="Darul-Irfan-Interactive-Showcase-v5.html#screen=admin-dashboard" TargetMode="External"/><Relationship Id="rId4" Type="http://schemas.openxmlformats.org/officeDocument/2006/relationships/hyperlink" Target="Darul-Irfan-Interactive-Showcase-v5.html#screen=updates-en" TargetMode="External"/><Relationship Id="rId9" Type="http://schemas.openxmlformats.org/officeDocument/2006/relationships/slide" Target="slide61.xml"/></Relationships>
</file>

<file path=ppt/slides/_rels/slide61.xml.rels><?xml version="1.0" encoding="UTF-8" standalone="yes"?>
<Relationships xmlns="http://schemas.openxmlformats.org/package/2006/relationships"><Relationship Id="rId8" Type="http://schemas.openxmlformats.org/officeDocument/2006/relationships/slide" Target="slide60.xml"/><Relationship Id="rId3" Type="http://schemas.openxmlformats.org/officeDocument/2006/relationships/image" Target="../media/image102.png"/><Relationship Id="rId7" Type="http://schemas.openxmlformats.org/officeDocument/2006/relationships/hyperlink" Target="Darul-Irfan-Interactive-Showcase-v5.html#features" TargetMode="External"/><Relationship Id="rId2" Type="http://schemas.openxmlformats.org/officeDocument/2006/relationships/notesSlide" Target="../notesSlides/notesSlide61.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hyperlink" Target="Darul-Irfan-Interactive-Showcase-v5.html#screen=location-en" TargetMode="External"/><Relationship Id="rId4" Type="http://schemas.openxmlformats.org/officeDocument/2006/relationships/hyperlink" Target="Darul-Irfan-Interactive-Showcase-v5.html#screen=appearance-en" TargetMode="External"/><Relationship Id="rId9" Type="http://schemas.openxmlformats.org/officeDocument/2006/relationships/slide" Target="slide62.xml"/></Relationships>
</file>

<file path=ppt/slides/_rels/slide62.xml.rels><?xml version="1.0" encoding="UTF-8" standalone="yes"?>
<Relationships xmlns="http://schemas.openxmlformats.org/package/2006/relationships"><Relationship Id="rId8" Type="http://schemas.openxmlformats.org/officeDocument/2006/relationships/slide" Target="slide63.xml"/><Relationship Id="rId3" Type="http://schemas.openxmlformats.org/officeDocument/2006/relationships/image" Target="../media/image102.png"/><Relationship Id="rId7" Type="http://schemas.openxmlformats.org/officeDocument/2006/relationships/slide" Target="slide61.xml"/><Relationship Id="rId2" Type="http://schemas.openxmlformats.org/officeDocument/2006/relationships/notesSlide" Target="../notesSlides/notesSlide62.xml"/><Relationship Id="rId1" Type="http://schemas.openxmlformats.org/officeDocument/2006/relationships/slideLayout" Target="../slideLayouts/slideLayout7.xml"/><Relationship Id="rId6" Type="http://schemas.openxmlformats.org/officeDocument/2006/relationships/hyperlink" Target="Darul-Irfan-Interactive-Showcase-v5.html#features" TargetMode="External"/><Relationship Id="rId5" Type="http://schemas.openxmlformats.org/officeDocument/2006/relationships/slide" Target="slide2.xml"/><Relationship Id="rId4" Type="http://schemas.openxmlformats.org/officeDocument/2006/relationships/hyperlink" Target="Darul-Irfan-Interactive-Showcase-v5.html#screen=notifications-en" TargetMode="External"/></Relationships>
</file>

<file path=ppt/slides/_rels/slide63.xml.rels><?xml version="1.0" encoding="UTF-8" standalone="yes"?>
<Relationships xmlns="http://schemas.openxmlformats.org/package/2006/relationships"><Relationship Id="rId8" Type="http://schemas.openxmlformats.org/officeDocument/2006/relationships/slide" Target="slide64.xml"/><Relationship Id="rId3" Type="http://schemas.openxmlformats.org/officeDocument/2006/relationships/image" Target="../media/image102.png"/><Relationship Id="rId7" Type="http://schemas.openxmlformats.org/officeDocument/2006/relationships/slide" Target="slide62.xml"/><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hyperlink" Target="Darul-Irfan-Interactive-Showcase-v5.html#features" TargetMode="External"/><Relationship Id="rId5" Type="http://schemas.openxmlformats.org/officeDocument/2006/relationships/slide" Target="slide2.xml"/><Relationship Id="rId4" Type="http://schemas.openxmlformats.org/officeDocument/2006/relationships/hyperlink" Target="Darul-Irfan-Interactive-Showcase-v5.html#screen=stage-latifa7" TargetMode="External"/></Relationships>
</file>

<file path=ppt/slides/_rels/slide64.xml.rels><?xml version="1.0" encoding="UTF-8" standalone="yes"?>
<Relationships xmlns="http://schemas.openxmlformats.org/package/2006/relationships"><Relationship Id="rId8" Type="http://schemas.openxmlformats.org/officeDocument/2006/relationships/slide" Target="slide65.xml"/><Relationship Id="rId3" Type="http://schemas.openxmlformats.org/officeDocument/2006/relationships/image" Target="../media/image102.png"/><Relationship Id="rId7" Type="http://schemas.openxmlformats.org/officeDocument/2006/relationships/slide" Target="slide63.xml"/><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hyperlink" Target="Darul-Irfan-Interactive-Showcase-v5.html#features" TargetMode="External"/><Relationship Id="rId5" Type="http://schemas.openxmlformats.org/officeDocument/2006/relationships/slide" Target="slide2.xml"/><Relationship Id="rId4" Type="http://schemas.openxmlformats.org/officeDocument/2006/relationships/hyperlink" Target="Darul-Irfan-Interactive-Showcase-v5.html#screen=stage-controls" TargetMode="External"/></Relationships>
</file>

<file path=ppt/slides/_rels/slide65.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image" Target="../media/image102.png"/><Relationship Id="rId7" Type="http://schemas.openxmlformats.org/officeDocument/2006/relationships/slide" Target="slide64.xml"/><Relationship Id="rId2" Type="http://schemas.openxmlformats.org/officeDocument/2006/relationships/notesSlide" Target="../notesSlides/notesSlide65.xml"/><Relationship Id="rId1" Type="http://schemas.openxmlformats.org/officeDocument/2006/relationships/slideLayout" Target="../slideLayouts/slideLayout7.xml"/><Relationship Id="rId6" Type="http://schemas.openxmlformats.org/officeDocument/2006/relationships/hyperlink" Target="Darul-Irfan-Interactive-Showcase-v5.html#features" TargetMode="External"/><Relationship Id="rId5" Type="http://schemas.openxmlformats.org/officeDocument/2006/relationships/slide" Target="slide2.xml"/><Relationship Id="rId4" Type="http://schemas.openxmlformats.org/officeDocument/2006/relationships/hyperlink" Target="Darul-Irfan-Interactive-Showcase-v5.html#screen=markaz-analytics"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intro">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A8274324-BBE1-324D-6A7B-4AEE9F223D95}"/>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7C061FFB-E290-8D4E-37E3-67749B84544D}"/>
              </a:ext>
            </a:extLst>
          </p:cNvPr>
          <p:cNvSpPr txBox="1"/>
          <p:nvPr/>
        </p:nvSpPr>
        <p:spPr>
          <a:xfrm>
            <a:off x="965200" y="3492500"/>
            <a:ext cx="9118600" cy="1354138"/>
          </a:xfrm>
          <a:prstGeom prst="rect">
            <a:avLst/>
          </a:prstGeom>
          <a:noFill/>
        </p:spPr>
        <p:txBody>
          <a:bodyPr vert="horz" wrap="none" lIns="0" tIns="0" rIns="0" bIns="0" rtlCol="0">
            <a:noAutofit/>
          </a:bodyPr>
          <a:lstStyle/>
          <a:p>
            <a:pPr>
              <a:lnSpc>
                <a:spcPts val="9064"/>
              </a:lnSpc>
            </a:pPr>
            <a:r>
              <a:rPr lang="en-US" sz="8800">
                <a:solidFill>
                  <a:srgbClr val="F4D88D"/>
                </a:solidFill>
                <a:latin typeface="Segoe UI Semibold" panose="020B0702040204020203" pitchFamily="34" charset="0"/>
              </a:rPr>
              <a:t>Darul Irfan</a:t>
            </a:r>
          </a:p>
        </p:txBody>
      </p:sp>
      <p:sp>
        <p:nvSpPr>
          <p:cNvPr id="5" name="Urdu: دارالعرفان">
            <a:extLst>
              <a:ext uri="{FF2B5EF4-FFF2-40B4-BE49-F238E27FC236}">
                <a16:creationId xmlns:a16="http://schemas.microsoft.com/office/drawing/2014/main" id="{D65CAC8C-80F4-8741-DED8-FA2B8AB1FB37}"/>
              </a:ext>
            </a:extLst>
          </p:cNvPr>
          <p:cNvSpPr txBox="1"/>
          <p:nvPr/>
        </p:nvSpPr>
        <p:spPr>
          <a:xfrm>
            <a:off x="965201" y="4757738"/>
            <a:ext cx="2438463" cy="1277541"/>
          </a:xfrm>
          <a:prstGeom prst="rect">
            <a:avLst/>
          </a:prstGeom>
          <a:noFill/>
        </p:spPr>
        <p:txBody>
          <a:bodyPr vert="horz" wrap="none" lIns="0" tIns="0" rIns="0" bIns="0" rtlCol="0">
            <a:noAutofit/>
          </a:bodyPr>
          <a:lstStyle/>
          <a:p>
            <a:pPr algn="r" rtl="1">
              <a:lnSpc>
                <a:spcPts val="8460"/>
              </a:lnSpc>
            </a:pPr>
            <a:r>
              <a:rPr lang="ar-AE" sz="4700">
                <a:solidFill>
                  <a:srgbClr val="F4D88D"/>
                </a:solidFill>
                <a:latin typeface="Noto Nastaliq Urdu" panose="020B0502040504020204" pitchFamily="34" charset="-78"/>
                <a:cs typeface="Noto Nastaliq Urdu" panose="020B0502040504020204" pitchFamily="34" charset="-78"/>
              </a:rPr>
              <a:t>دارالعرفان</a:t>
            </a:r>
            <a:endParaRPr lang="en-US" sz="4700">
              <a:solidFill>
                <a:srgbClr val="F4D88D"/>
              </a:solidFill>
              <a:latin typeface="Noto Nastaliq Urdu" panose="020B0502040504020204" pitchFamily="34" charset="-78"/>
              <a:cs typeface="Noto Nastaliq Urdu" panose="020B0502040504020204" pitchFamily="34" charset="-78"/>
            </a:endParaRPr>
          </a:p>
        </p:txBody>
      </p:sp>
      <p:sp>
        <p:nvSpPr>
          <p:cNvPr id="6" name="Text: Quran, Zikr and the Silsila&#10;in daily life">
            <a:extLst>
              <a:ext uri="{FF2B5EF4-FFF2-40B4-BE49-F238E27FC236}">
                <a16:creationId xmlns:a16="http://schemas.microsoft.com/office/drawing/2014/main" id="{5B2F109D-D3AD-7860-DEC8-6493821EC355}"/>
              </a:ext>
            </a:extLst>
          </p:cNvPr>
          <p:cNvSpPr txBox="1"/>
          <p:nvPr/>
        </p:nvSpPr>
        <p:spPr>
          <a:xfrm>
            <a:off x="965200" y="6200378"/>
            <a:ext cx="9118600" cy="1308497"/>
          </a:xfrm>
          <a:prstGeom prst="rect">
            <a:avLst/>
          </a:prstGeom>
          <a:noFill/>
        </p:spPr>
        <p:txBody>
          <a:bodyPr vert="horz" wrap="none" lIns="0" tIns="0" rIns="0" bIns="0" rtlCol="0">
            <a:noAutofit/>
          </a:bodyPr>
          <a:lstStyle/>
          <a:p>
            <a:pPr>
              <a:lnSpc>
                <a:spcPts val="4352"/>
              </a:lnSpc>
            </a:pPr>
            <a:r>
              <a:rPr lang="en-US" sz="3400">
                <a:solidFill>
                  <a:srgbClr val="FBF5E6"/>
                </a:solidFill>
                <a:latin typeface="Segoe UI" panose="020B0502040204020203" pitchFamily="34" charset="0"/>
              </a:rPr>
              <a:t>Quran, Zikr and the Silsila
in daily life</a:t>
            </a:r>
          </a:p>
        </p:txBody>
      </p:sp>
      <p:sp>
        <p:nvSpPr>
          <p:cNvPr id="7" name="Urdu: قرآن، ذکر اور سلسلے کی رہنمائی&#10;روزمرہ زندگی کے ساتھ">
            <a:extLst>
              <a:ext uri="{FF2B5EF4-FFF2-40B4-BE49-F238E27FC236}">
                <a16:creationId xmlns:a16="http://schemas.microsoft.com/office/drawing/2014/main" id="{3683845B-D4BD-CDB4-CB4D-D18682B9FD60}"/>
              </a:ext>
            </a:extLst>
          </p:cNvPr>
          <p:cNvSpPr txBox="1"/>
          <p:nvPr/>
        </p:nvSpPr>
        <p:spPr>
          <a:xfrm>
            <a:off x="965201" y="7546975"/>
            <a:ext cx="3417951" cy="1457722"/>
          </a:xfrm>
          <a:prstGeom prst="rect">
            <a:avLst/>
          </a:prstGeom>
          <a:noFill/>
        </p:spPr>
        <p:txBody>
          <a:bodyPr vert="horz" wrap="none" lIns="0" tIns="0" rIns="0" bIns="0" rtlCol="0">
            <a:noAutofit/>
          </a:bodyPr>
          <a:lstStyle/>
          <a:p>
            <a:pPr algn="r" rtl="1">
              <a:lnSpc>
                <a:spcPts val="4940"/>
              </a:lnSpc>
            </a:pPr>
            <a:r>
              <a:rPr lang="ar-AE" sz="2600">
                <a:solidFill>
                  <a:srgbClr val="FBF5E6"/>
                </a:solidFill>
                <a:latin typeface="Noto Nastaliq Urdu" panose="020B0502040504020204" pitchFamily="34" charset="-78"/>
                <a:cs typeface="Noto Nastaliq Urdu" panose="020B0502040504020204" pitchFamily="34" charset="-78"/>
              </a:rPr>
              <a:t>قرآن، ذکر اور سلسلے کی رہنمائی
روزمرہ زندگی کے ساتھ</a:t>
            </a:r>
            <a:endParaRPr lang="en-US" sz="2600">
              <a:solidFill>
                <a:srgbClr val="FBF5E6"/>
              </a:solidFill>
              <a:latin typeface="Noto Nastaliq Urdu" panose="020B0502040504020204" pitchFamily="34" charset="-78"/>
              <a:cs typeface="Noto Nastaliq Urdu" panose="020B0502040504020204" pitchFamily="34" charset="-78"/>
            </a:endParaRPr>
          </a:p>
        </p:txBody>
      </p:sp>
      <p:sp>
        <p:nvSpPr>
          <p:cNvPr id="8" name="Text: Explore the app  →">
            <a:extLst>
              <a:ext uri="{FF2B5EF4-FFF2-40B4-BE49-F238E27FC236}">
                <a16:creationId xmlns:a16="http://schemas.microsoft.com/office/drawing/2014/main" id="{EE9FED04-66F0-E679-808F-D34FC8884E08}"/>
              </a:ext>
            </a:extLst>
          </p:cNvPr>
          <p:cNvSpPr txBox="1"/>
          <p:nvPr/>
        </p:nvSpPr>
        <p:spPr>
          <a:xfrm>
            <a:off x="1333500" y="9245997"/>
            <a:ext cx="2269927" cy="546100"/>
          </a:xfrm>
          <a:prstGeom prst="rect">
            <a:avLst/>
          </a:prstGeom>
          <a:noFill/>
        </p:spPr>
        <p:txBody>
          <a:bodyPr vert="horz" wrap="none" lIns="0" tIns="0" rIns="0" bIns="0" rtlCol="0">
            <a:noAutofit/>
          </a:bodyPr>
          <a:lstStyle/>
          <a:p>
            <a:pPr algn="ctr">
              <a:lnSpc>
                <a:spcPts val="2400"/>
              </a:lnSpc>
            </a:pPr>
            <a:r>
              <a:rPr lang="en-US" sz="2000">
                <a:solidFill>
                  <a:srgbClr val="163C2F"/>
                </a:solidFill>
                <a:latin typeface="Segoe UI Semibold" panose="020B0702040204020203" pitchFamily="34" charset="0"/>
              </a:rPr>
              <a:t>Explore the app  →</a:t>
            </a:r>
          </a:p>
        </p:txBody>
      </p:sp>
      <p:sp>
        <p:nvSpPr>
          <p:cNvPr id="9" name="Text: ENGLISH &amp; URDU   ·   iOS &amp; ANDROID">
            <a:extLst>
              <a:ext uri="{FF2B5EF4-FFF2-40B4-BE49-F238E27FC236}">
                <a16:creationId xmlns:a16="http://schemas.microsoft.com/office/drawing/2014/main" id="{895E41D8-0776-3361-3F29-1F1A9092BD58}"/>
              </a:ext>
            </a:extLst>
          </p:cNvPr>
          <p:cNvSpPr txBox="1"/>
          <p:nvPr/>
        </p:nvSpPr>
        <p:spPr>
          <a:xfrm>
            <a:off x="965200" y="10109597"/>
            <a:ext cx="9118600" cy="419100"/>
          </a:xfrm>
          <a:prstGeom prst="rect">
            <a:avLst/>
          </a:prstGeom>
          <a:noFill/>
        </p:spPr>
        <p:txBody>
          <a:bodyPr vert="horz" wrap="none" lIns="0" tIns="0" rIns="0" bIns="0" rtlCol="0">
            <a:noAutofit/>
          </a:bodyPr>
          <a:lstStyle/>
          <a:p>
            <a:pPr>
              <a:lnSpc>
                <a:spcPts val="1560"/>
              </a:lnSpc>
            </a:pPr>
            <a:r>
              <a:rPr lang="en-US" sz="1300">
                <a:solidFill>
                  <a:srgbClr val="B2C6B8"/>
                </a:solidFill>
                <a:latin typeface="Segoe UI" panose="020B0502040204020203" pitchFamily="34" charset="0"/>
              </a:rPr>
              <a:t>ENGLISH &amp; URDU   ·   iOS &amp; ANDROID</a:t>
            </a:r>
          </a:p>
        </p:txBody>
      </p:sp>
      <p:sp>
        <p:nvSpPr>
          <p:cNvPr id="10" name="Text: Quran  ·  Worship  ·  Community">
            <a:extLst>
              <a:ext uri="{FF2B5EF4-FFF2-40B4-BE49-F238E27FC236}">
                <a16:creationId xmlns:a16="http://schemas.microsoft.com/office/drawing/2014/main" id="{17D6152E-6CC2-F69A-5103-CD7A909ABED1}"/>
              </a:ext>
            </a:extLst>
          </p:cNvPr>
          <p:cNvSpPr txBox="1"/>
          <p:nvPr/>
        </p:nvSpPr>
        <p:spPr>
          <a:xfrm>
            <a:off x="11201400" y="10312400"/>
            <a:ext cx="3095228" cy="469900"/>
          </a:xfrm>
          <a:prstGeom prst="rect">
            <a:avLst/>
          </a:prstGeom>
          <a:noFill/>
        </p:spPr>
        <p:txBody>
          <a:bodyPr vert="horz" wrap="none" lIns="0" tIns="0" rIns="0" bIns="0" rtlCol="0">
            <a:noAutofit/>
          </a:bodyPr>
          <a:lstStyle/>
          <a:p>
            <a:pPr>
              <a:lnSpc>
                <a:spcPts val="1920"/>
              </a:lnSpc>
            </a:pPr>
            <a:r>
              <a:rPr lang="en-US" sz="1600">
                <a:solidFill>
                  <a:srgbClr val="CBBF93"/>
                </a:solidFill>
                <a:latin typeface="Segoe UI" panose="020B0502040204020203" pitchFamily="34" charset="0"/>
              </a:rPr>
              <a:t>Quran  ·  Worship  ·  Community</a:t>
            </a:r>
          </a:p>
        </p:txBody>
      </p:sp>
      <p:sp>
        <p:nvSpPr>
          <p:cNvPr id="11" name="Text: SILSILA NAQSHBANDIA OWAISIAH">
            <a:extLst>
              <a:ext uri="{FF2B5EF4-FFF2-40B4-BE49-F238E27FC236}">
                <a16:creationId xmlns:a16="http://schemas.microsoft.com/office/drawing/2014/main" id="{0E4C878F-78D3-921C-1371-386300C456CE}"/>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B2C4B4"/>
                </a:solidFill>
                <a:latin typeface="Segoe UI" panose="020B0502040204020203" pitchFamily="34" charset="0"/>
              </a:rPr>
              <a:t>SILSILA NAQSHBANDIA OWAISIAH</a:t>
            </a:r>
          </a:p>
        </p:txBody>
      </p:sp>
      <p:sp>
        <p:nvSpPr>
          <p:cNvPr id="12" name="Text: App map">
            <a:extLst>
              <a:ext uri="{FF2B5EF4-FFF2-40B4-BE49-F238E27FC236}">
                <a16:creationId xmlns:a16="http://schemas.microsoft.com/office/drawing/2014/main" id="{5B196401-44F2-AA06-CD53-52576BF9926C}"/>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App map</a:t>
            </a:r>
          </a:p>
        </p:txBody>
      </p:sp>
      <p:sp>
        <p:nvSpPr>
          <p:cNvPr id="13" name="Text: All features">
            <a:extLst>
              <a:ext uri="{FF2B5EF4-FFF2-40B4-BE49-F238E27FC236}">
                <a16:creationId xmlns:a16="http://schemas.microsoft.com/office/drawing/2014/main" id="{F8E94185-C6CB-FE99-A4F9-BDCC925D27B1}"/>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All features</a:t>
            </a:r>
          </a:p>
        </p:txBody>
      </p:sp>
      <p:sp>
        <p:nvSpPr>
          <p:cNvPr id="14" name="Text: 01 / 65">
            <a:extLst>
              <a:ext uri="{FF2B5EF4-FFF2-40B4-BE49-F238E27FC236}">
                <a16:creationId xmlns:a16="http://schemas.microsoft.com/office/drawing/2014/main" id="{14D6E339-86FA-1A4A-E4CD-C32F86F9CE38}"/>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B2C4B4"/>
                </a:solidFill>
                <a:latin typeface="Segoe UI" panose="020B0502040204020203" pitchFamily="34" charset="0"/>
              </a:rPr>
              <a:t>01 / 65</a:t>
            </a:r>
          </a:p>
        </p:txBody>
      </p:sp>
      <p:sp>
        <p:nvSpPr>
          <p:cNvPr id="15" name="Text: ‹">
            <a:extLst>
              <a:ext uri="{FF2B5EF4-FFF2-40B4-BE49-F238E27FC236}">
                <a16:creationId xmlns:a16="http://schemas.microsoft.com/office/drawing/2014/main" id="{C0B94B7B-F04B-DBA5-7C35-2E04602B960D}"/>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sp>
        <p:nvSpPr>
          <p:cNvPr id="16" name="Text: ›">
            <a:extLst>
              <a:ext uri="{FF2B5EF4-FFF2-40B4-BE49-F238E27FC236}">
                <a16:creationId xmlns:a16="http://schemas.microsoft.com/office/drawing/2014/main" id="{B720CBBC-02D5-6786-493A-1E858005DF22}"/>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pic>
        <p:nvPicPr>
          <p:cNvPr id="18" name="Fresh Android screenshot: today-light-en" descr="today-light-en">
            <a:extLst>
              <a:ext uri="{FF2B5EF4-FFF2-40B4-BE49-F238E27FC236}">
                <a16:creationId xmlns:a16="http://schemas.microsoft.com/office/drawing/2014/main" id="{8F90F293-BE32-0054-35E2-EF8EF74737FF}"/>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731500" y="952500"/>
            <a:ext cx="5080000" cy="10018713"/>
          </a:xfrm>
          <a:prstGeom prst="rect">
            <a:avLst/>
          </a:prstGeom>
        </p:spPr>
      </p:pic>
      <p:pic>
        <p:nvPicPr>
          <p:cNvPr id="20" name="Fresh Android screenshot: quran-ayah-ur" descr="quran-ayah-ur">
            <a:extLst>
              <a:ext uri="{FF2B5EF4-FFF2-40B4-BE49-F238E27FC236}">
                <a16:creationId xmlns:a16="http://schemas.microsoft.com/office/drawing/2014/main" id="{29C0D2B1-EAD3-9B01-78C6-4DC5B0BE9440}"/>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5113000" y="2413000"/>
            <a:ext cx="4508500" cy="8748713"/>
          </a:xfrm>
          <a:prstGeom prst="rect">
            <a:avLst/>
          </a:prstGeom>
        </p:spPr>
      </p:pic>
      <p:sp>
        <p:nvSpPr>
          <p:cNvPr id="21" name="Navigate: architecture">
            <a:hlinkClick r:id="rId6" action="ppaction://hlinksldjump"/>
            <a:extLst>
              <a:ext uri="{FF2B5EF4-FFF2-40B4-BE49-F238E27FC236}">
                <a16:creationId xmlns:a16="http://schemas.microsoft.com/office/drawing/2014/main" id="{C1C6A81C-F5EE-0A10-80E4-33130A89994D}"/>
              </a:ext>
            </a:extLst>
          </p:cNvPr>
          <p:cNvSpPr/>
          <p:nvPr/>
        </p:nvSpPr>
        <p:spPr>
          <a:xfrm>
            <a:off x="965200" y="9055497"/>
            <a:ext cx="2904927" cy="7239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Explore: screen=today-light-en">
            <a:hlinkClick r:id="rId7"/>
            <a:extLst>
              <a:ext uri="{FF2B5EF4-FFF2-40B4-BE49-F238E27FC236}">
                <a16:creationId xmlns:a16="http://schemas.microsoft.com/office/drawing/2014/main" id="{59130861-AEE1-AA31-8272-25C22DF301C4}"/>
              </a:ext>
            </a:extLst>
          </p:cNvPr>
          <p:cNvSpPr/>
          <p:nvPr/>
        </p:nvSpPr>
        <p:spPr>
          <a:xfrm>
            <a:off x="11239500" y="1333500"/>
            <a:ext cx="4064000" cy="887571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Explore: screen=quran-ayah-ur">
            <a:hlinkClick r:id="rId8"/>
            <a:extLst>
              <a:ext uri="{FF2B5EF4-FFF2-40B4-BE49-F238E27FC236}">
                <a16:creationId xmlns:a16="http://schemas.microsoft.com/office/drawing/2014/main" id="{7746D4EC-B877-12D6-086E-78865E0F0C24}"/>
              </a:ext>
            </a:extLst>
          </p:cNvPr>
          <p:cNvSpPr/>
          <p:nvPr/>
        </p:nvSpPr>
        <p:spPr>
          <a:xfrm>
            <a:off x="15621000" y="2794000"/>
            <a:ext cx="3492500" cy="760571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Navigate: architecture">
            <a:hlinkClick r:id="rId6" action="ppaction://hlinksldjump"/>
            <a:extLst>
              <a:ext uri="{FF2B5EF4-FFF2-40B4-BE49-F238E27FC236}">
                <a16:creationId xmlns:a16="http://schemas.microsoft.com/office/drawing/2014/main" id="{314D9B9C-DF5C-588E-079A-E433980A2C54}"/>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Explore: features">
            <a:hlinkClick r:id="rId9"/>
            <a:extLst>
              <a:ext uri="{FF2B5EF4-FFF2-40B4-BE49-F238E27FC236}">
                <a16:creationId xmlns:a16="http://schemas.microsoft.com/office/drawing/2014/main" id="{B6985173-084D-DEEC-90F8-EB6DEF2E2FD2}"/>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Navigate: tree-16">
            <a:hlinkClick r:id="rId10" action="ppaction://hlinksldjump"/>
            <a:extLst>
              <a:ext uri="{FF2B5EF4-FFF2-40B4-BE49-F238E27FC236}">
                <a16:creationId xmlns:a16="http://schemas.microsoft.com/office/drawing/2014/main" id="{8B6EE053-6CDE-35DB-B6F5-92B58BA6D5FE}"/>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Navigate: architecture">
            <a:hlinkClick r:id="rId6" action="ppaction://hlinksldjump"/>
            <a:extLst>
              <a:ext uri="{FF2B5EF4-FFF2-40B4-BE49-F238E27FC236}">
                <a16:creationId xmlns:a16="http://schemas.microsoft.com/office/drawing/2014/main" id="{6EC96667-3C94-A1C6-58C1-31D6C0178DB2}"/>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5573553"/>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650"/>
                                        <p:tgtEl>
                                          <p:spTgt spid="18"/>
                                        </p:tgtEl>
                                      </p:cBhvr>
                                    </p:animEffect>
                                  </p:childTnLst>
                                </p:cTn>
                              </p:par>
                              <p:par>
                                <p:cTn id="8" presetID="10" presetClass="entr" presetSubtype="0" fill="hold" nodeType="withEffect">
                                  <p:stCondLst>
                                    <p:cond delay="10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6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architecture">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2756A276-2F39-123C-A71C-17D98A4CDE9D}"/>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cxnSp>
        <p:nvCxnSpPr>
          <p:cNvPr id="4" name="Editable architecture connector">
            <a:extLst>
              <a:ext uri="{FF2B5EF4-FFF2-40B4-BE49-F238E27FC236}">
                <a16:creationId xmlns:a16="http://schemas.microsoft.com/office/drawing/2014/main" id="{A37582A0-B500-2531-F072-BDAFA45BE671}"/>
              </a:ext>
            </a:extLst>
          </p:cNvPr>
          <p:cNvCxnSpPr/>
          <p:nvPr/>
        </p:nvCxnSpPr>
        <p:spPr>
          <a:xfrm>
            <a:off x="2730500" y="3860800"/>
            <a:ext cx="152400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 name="Editable architecture connector">
            <a:extLst>
              <a:ext uri="{FF2B5EF4-FFF2-40B4-BE49-F238E27FC236}">
                <a16:creationId xmlns:a16="http://schemas.microsoft.com/office/drawing/2014/main" id="{3C44793A-278A-767A-EC44-3C263B16FE2D}"/>
              </a:ext>
            </a:extLst>
          </p:cNvPr>
          <p:cNvCxnSpPr/>
          <p:nvPr/>
        </p:nvCxnSpPr>
        <p:spPr>
          <a:xfrm>
            <a:off x="10160000" y="3314700"/>
            <a:ext cx="0" cy="5461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 name="Editable architecture connector">
            <a:extLst>
              <a:ext uri="{FF2B5EF4-FFF2-40B4-BE49-F238E27FC236}">
                <a16:creationId xmlns:a16="http://schemas.microsoft.com/office/drawing/2014/main" id="{1951B7AA-2566-9A6D-504C-187F689924C6}"/>
              </a:ext>
            </a:extLst>
          </p:cNvPr>
          <p:cNvCxnSpPr/>
          <p:nvPr/>
        </p:nvCxnSpPr>
        <p:spPr>
          <a:xfrm>
            <a:off x="2730500" y="3860800"/>
            <a:ext cx="0" cy="4445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 name="Editable architecture connector">
            <a:extLst>
              <a:ext uri="{FF2B5EF4-FFF2-40B4-BE49-F238E27FC236}">
                <a16:creationId xmlns:a16="http://schemas.microsoft.com/office/drawing/2014/main" id="{6E888A37-17A9-B175-0730-73A897776DFB}"/>
              </a:ext>
            </a:extLst>
          </p:cNvPr>
          <p:cNvCxnSpPr/>
          <p:nvPr/>
        </p:nvCxnSpPr>
        <p:spPr>
          <a:xfrm>
            <a:off x="6540500" y="3860800"/>
            <a:ext cx="0" cy="4445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 name="Editable architecture connector">
            <a:extLst>
              <a:ext uri="{FF2B5EF4-FFF2-40B4-BE49-F238E27FC236}">
                <a16:creationId xmlns:a16="http://schemas.microsoft.com/office/drawing/2014/main" id="{EAF056E0-7F07-6368-30C2-C5D03F3D2E49}"/>
              </a:ext>
            </a:extLst>
          </p:cNvPr>
          <p:cNvCxnSpPr/>
          <p:nvPr/>
        </p:nvCxnSpPr>
        <p:spPr>
          <a:xfrm>
            <a:off x="10350500" y="3860800"/>
            <a:ext cx="0" cy="4445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 name="Editable architecture connector">
            <a:extLst>
              <a:ext uri="{FF2B5EF4-FFF2-40B4-BE49-F238E27FC236}">
                <a16:creationId xmlns:a16="http://schemas.microsoft.com/office/drawing/2014/main" id="{0BF1DD36-FFD8-ED23-71A6-DE052ADE8577}"/>
              </a:ext>
            </a:extLst>
          </p:cNvPr>
          <p:cNvCxnSpPr/>
          <p:nvPr/>
        </p:nvCxnSpPr>
        <p:spPr>
          <a:xfrm>
            <a:off x="14160500" y="3860800"/>
            <a:ext cx="0" cy="4445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0" name="Editable architecture connector">
            <a:extLst>
              <a:ext uri="{FF2B5EF4-FFF2-40B4-BE49-F238E27FC236}">
                <a16:creationId xmlns:a16="http://schemas.microsoft.com/office/drawing/2014/main" id="{D4686E44-48D7-20A7-99D5-B182111EAF58}"/>
              </a:ext>
            </a:extLst>
          </p:cNvPr>
          <p:cNvCxnSpPr/>
          <p:nvPr/>
        </p:nvCxnSpPr>
        <p:spPr>
          <a:xfrm>
            <a:off x="17970500" y="3860800"/>
            <a:ext cx="0" cy="4445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1" name="Text: DARUL IRFAN">
            <a:extLst>
              <a:ext uri="{FF2B5EF4-FFF2-40B4-BE49-F238E27FC236}">
                <a16:creationId xmlns:a16="http://schemas.microsoft.com/office/drawing/2014/main" id="{A3CA5A1F-0C49-A252-FEE5-B10DF6FB797D}"/>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12" name="Text: THE APP AT A GLANCE">
            <a:extLst>
              <a:ext uri="{FF2B5EF4-FFF2-40B4-BE49-F238E27FC236}">
                <a16:creationId xmlns:a16="http://schemas.microsoft.com/office/drawing/2014/main" id="{3FD74B3F-2FF2-0A93-EDD8-46646982014E}"/>
              </a:ext>
            </a:extLst>
          </p:cNvPr>
          <p:cNvSpPr txBox="1"/>
          <p:nvPr/>
        </p:nvSpPr>
        <p:spPr>
          <a:xfrm>
            <a:off x="3070820" y="527050"/>
            <a:ext cx="2682478"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THE APP AT A GLANCE</a:t>
            </a:r>
          </a:p>
        </p:txBody>
      </p:sp>
      <p:sp>
        <p:nvSpPr>
          <p:cNvPr id="13" name="Text: One app. Five places to begin">
            <a:extLst>
              <a:ext uri="{FF2B5EF4-FFF2-40B4-BE49-F238E27FC236}">
                <a16:creationId xmlns:a16="http://schemas.microsoft.com/office/drawing/2014/main" id="{111DFBAD-947F-C333-69EA-6651459B034B}"/>
              </a:ext>
            </a:extLst>
          </p:cNvPr>
          <p:cNvSpPr txBox="1"/>
          <p:nvPr/>
        </p:nvSpPr>
        <p:spPr>
          <a:xfrm>
            <a:off x="965200" y="1270000"/>
            <a:ext cx="9054021" cy="1079500"/>
          </a:xfrm>
          <a:prstGeom prst="rect">
            <a:avLst/>
          </a:prstGeom>
          <a:noFill/>
        </p:spPr>
        <p:txBody>
          <a:bodyPr vert="horz" wrap="none" lIns="0" tIns="0" rIns="0" bIns="0" rtlCol="0">
            <a:noAutofit/>
          </a:bodyPr>
          <a:lstStyle/>
          <a:p>
            <a:pPr>
              <a:lnSpc>
                <a:spcPts val="6240"/>
              </a:lnSpc>
            </a:pPr>
            <a:r>
              <a:rPr lang="en-US" sz="5200">
                <a:solidFill>
                  <a:srgbClr val="153D31"/>
                </a:solidFill>
                <a:latin typeface="Segoe UI Semibold" panose="020B0702040204020203" pitchFamily="34" charset="0"/>
              </a:rPr>
              <a:t>One app. Five places to begin</a:t>
            </a:r>
          </a:p>
        </p:txBody>
      </p:sp>
      <p:sp>
        <p:nvSpPr>
          <p:cNvPr id="14" name="Urdu: ایک ایپ، پانچ اہم حصے">
            <a:extLst>
              <a:ext uri="{FF2B5EF4-FFF2-40B4-BE49-F238E27FC236}">
                <a16:creationId xmlns:a16="http://schemas.microsoft.com/office/drawing/2014/main" id="{368321AD-E772-7536-E733-26B0CDCDFA01}"/>
              </a:ext>
            </a:extLst>
          </p:cNvPr>
          <p:cNvSpPr txBox="1"/>
          <p:nvPr/>
        </p:nvSpPr>
        <p:spPr>
          <a:xfrm>
            <a:off x="965200" y="2209800"/>
            <a:ext cx="3154426" cy="829270"/>
          </a:xfrm>
          <a:prstGeom prst="rect">
            <a:avLst/>
          </a:prstGeom>
          <a:noFill/>
        </p:spPr>
        <p:txBody>
          <a:bodyPr vert="horz" wrap="none" lIns="0" tIns="0" rIns="0" bIns="0" rtlCol="0">
            <a:noAutofit/>
          </a:bodyPr>
          <a:lstStyle/>
          <a:p>
            <a:pPr algn="r" rtl="1">
              <a:lnSpc>
                <a:spcPts val="4930"/>
              </a:lnSpc>
            </a:pPr>
            <a:r>
              <a:rPr lang="ar-AE" sz="2900">
                <a:solidFill>
                  <a:srgbClr val="8B6D28"/>
                </a:solidFill>
                <a:latin typeface="Noto Nastaliq Urdu" panose="020B0502040504020204" pitchFamily="34" charset="-78"/>
                <a:cs typeface="Noto Nastaliq Urdu" panose="020B0502040504020204" pitchFamily="34" charset="-78"/>
              </a:rPr>
              <a:t>ایک ایپ، پانچ اہم حصے</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15" name="Text: Darul Irfan">
            <a:extLst>
              <a:ext uri="{FF2B5EF4-FFF2-40B4-BE49-F238E27FC236}">
                <a16:creationId xmlns:a16="http://schemas.microsoft.com/office/drawing/2014/main" id="{444984EB-ED50-A935-A90F-384A17649773}"/>
              </a:ext>
            </a:extLst>
          </p:cNvPr>
          <p:cNvSpPr txBox="1"/>
          <p:nvPr/>
        </p:nvSpPr>
        <p:spPr>
          <a:xfrm>
            <a:off x="8636000" y="2540000"/>
            <a:ext cx="3149600" cy="647700"/>
          </a:xfrm>
          <a:prstGeom prst="rect">
            <a:avLst/>
          </a:prstGeom>
          <a:noFill/>
        </p:spPr>
        <p:txBody>
          <a:bodyPr vert="horz" wrap="none" lIns="0" tIns="0" rIns="0" bIns="0" rtlCol="0">
            <a:noAutofit/>
          </a:bodyPr>
          <a:lstStyle/>
          <a:p>
            <a:pPr algn="ctr">
              <a:lnSpc>
                <a:spcPts val="3120"/>
              </a:lnSpc>
            </a:pPr>
            <a:r>
              <a:rPr lang="en-US" sz="2600">
                <a:solidFill>
                  <a:srgbClr val="153D31"/>
                </a:solidFill>
                <a:latin typeface="Segoe UI Semibold" panose="020B0702040204020203" pitchFamily="34" charset="0"/>
              </a:rPr>
              <a:t>Darul Irfan</a:t>
            </a:r>
          </a:p>
        </p:txBody>
      </p:sp>
      <p:sp>
        <p:nvSpPr>
          <p:cNvPr id="16" name="Urdu: دارالعرفان">
            <a:extLst>
              <a:ext uri="{FF2B5EF4-FFF2-40B4-BE49-F238E27FC236}">
                <a16:creationId xmlns:a16="http://schemas.microsoft.com/office/drawing/2014/main" id="{6815BE67-25D4-3A58-8F21-11D9D76E4966}"/>
              </a:ext>
            </a:extLst>
          </p:cNvPr>
          <p:cNvSpPr txBox="1"/>
          <p:nvPr/>
        </p:nvSpPr>
        <p:spPr>
          <a:xfrm>
            <a:off x="8636000" y="3048000"/>
            <a:ext cx="3149600" cy="611981"/>
          </a:xfrm>
          <a:prstGeom prst="rect">
            <a:avLst/>
          </a:prstGeom>
          <a:noFill/>
        </p:spPr>
        <p:txBody>
          <a:bodyPr vert="horz" wrap="none" lIns="0" tIns="0" rIns="0" bIns="0" rtlCol="0">
            <a:noAutofit/>
          </a:bodyPr>
          <a:lstStyle/>
          <a:p>
            <a:pPr algn="ctr" rtl="1">
              <a:lnSpc>
                <a:spcPts val="3220"/>
              </a:lnSpc>
            </a:pPr>
            <a:r>
              <a:rPr lang="ar-AE" sz="2300">
                <a:solidFill>
                  <a:srgbClr val="153D31"/>
                </a:solidFill>
                <a:latin typeface="Noto Nastaliq Urdu" panose="020B0502040504020204" pitchFamily="34" charset="-78"/>
                <a:cs typeface="Noto Nastaliq Urdu" panose="020B0502040504020204" pitchFamily="34" charset="-78"/>
              </a:rPr>
              <a:t>دارالعرفان</a:t>
            </a:r>
            <a:endParaRPr lang="en-US" sz="2300">
              <a:solidFill>
                <a:srgbClr val="153D31"/>
              </a:solidFill>
              <a:latin typeface="Noto Nastaliq Urdu" panose="020B0502040504020204" pitchFamily="34" charset="-78"/>
              <a:cs typeface="Noto Nastaliq Urdu" panose="020B0502040504020204" pitchFamily="34" charset="-78"/>
            </a:endParaRPr>
          </a:p>
        </p:txBody>
      </p:sp>
      <p:sp>
        <p:nvSpPr>
          <p:cNvPr id="17" name="Text: Today">
            <a:extLst>
              <a:ext uri="{FF2B5EF4-FFF2-40B4-BE49-F238E27FC236}">
                <a16:creationId xmlns:a16="http://schemas.microsoft.com/office/drawing/2014/main" id="{703BAC19-ADB8-E989-F1D2-5E930270BFD2}"/>
              </a:ext>
            </a:extLst>
          </p:cNvPr>
          <p:cNvSpPr txBox="1"/>
          <p:nvPr/>
        </p:nvSpPr>
        <p:spPr>
          <a:xfrm>
            <a:off x="889000" y="4356100"/>
            <a:ext cx="3086100" cy="685800"/>
          </a:xfrm>
          <a:prstGeom prst="rect">
            <a:avLst/>
          </a:prstGeom>
          <a:noFill/>
        </p:spPr>
        <p:txBody>
          <a:bodyPr vert="horz" wrap="none" lIns="0" tIns="0" rIns="0" bIns="0" rtlCol="0">
            <a:noAutofit/>
          </a:bodyPr>
          <a:lstStyle/>
          <a:p>
            <a:pPr>
              <a:lnSpc>
                <a:spcPts val="3480"/>
              </a:lnSpc>
            </a:pPr>
            <a:r>
              <a:rPr lang="en-US" sz="2900">
                <a:solidFill>
                  <a:srgbClr val="123F30"/>
                </a:solidFill>
                <a:latin typeface="Segoe UI Semibold" panose="020B0702040204020203" pitchFamily="34" charset="0"/>
              </a:rPr>
              <a:t>Today</a:t>
            </a:r>
          </a:p>
        </p:txBody>
      </p:sp>
      <p:sp>
        <p:nvSpPr>
          <p:cNvPr id="18" name="Urdu: آج">
            <a:extLst>
              <a:ext uri="{FF2B5EF4-FFF2-40B4-BE49-F238E27FC236}">
                <a16:creationId xmlns:a16="http://schemas.microsoft.com/office/drawing/2014/main" id="{3B682F14-412A-91E7-854D-6297FCCA4628}"/>
              </a:ext>
            </a:extLst>
          </p:cNvPr>
          <p:cNvSpPr txBox="1"/>
          <p:nvPr/>
        </p:nvSpPr>
        <p:spPr>
          <a:xfrm>
            <a:off x="889001" y="4902200"/>
            <a:ext cx="439801" cy="685006"/>
          </a:xfrm>
          <a:prstGeom prst="rect">
            <a:avLst/>
          </a:prstGeom>
          <a:noFill/>
        </p:spPr>
        <p:txBody>
          <a:bodyPr vert="horz" wrap="none" lIns="0" tIns="0" rIns="0" bIns="0" rtlCol="0">
            <a:noAutofit/>
          </a:bodyPr>
          <a:lstStyle/>
          <a:p>
            <a:pPr algn="r" rtl="1">
              <a:lnSpc>
                <a:spcPts val="3795"/>
              </a:lnSpc>
            </a:pPr>
            <a:r>
              <a:rPr lang="ar-AE" sz="2300">
                <a:solidFill>
                  <a:srgbClr val="123F30"/>
                </a:solidFill>
                <a:latin typeface="Noto Nastaliq Urdu" panose="020B0502040504020204" pitchFamily="34" charset="-78"/>
                <a:cs typeface="Noto Nastaliq Urdu" panose="020B0502040504020204" pitchFamily="34" charset="-78"/>
              </a:rPr>
              <a:t>آج</a:t>
            </a:r>
            <a:endParaRPr lang="en-US" sz="2300">
              <a:solidFill>
                <a:srgbClr val="123F30"/>
              </a:solidFill>
              <a:latin typeface="Noto Nastaliq Urdu" panose="020B0502040504020204" pitchFamily="34" charset="-78"/>
              <a:cs typeface="Noto Nastaliq Urdu" panose="020B0502040504020204" pitchFamily="34" charset="-78"/>
            </a:endParaRPr>
          </a:p>
        </p:txBody>
      </p:sp>
      <p:sp>
        <p:nvSpPr>
          <p:cNvPr id="19" name="Text: ↗">
            <a:extLst>
              <a:ext uri="{FF2B5EF4-FFF2-40B4-BE49-F238E27FC236}">
                <a16:creationId xmlns:a16="http://schemas.microsoft.com/office/drawing/2014/main" id="{BCFD29DD-7B51-F0FF-7BE0-F1D50913132A}"/>
              </a:ext>
            </a:extLst>
          </p:cNvPr>
          <p:cNvSpPr txBox="1"/>
          <p:nvPr/>
        </p:nvSpPr>
        <p:spPr>
          <a:xfrm>
            <a:off x="4005858" y="4572000"/>
            <a:ext cx="358775"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20" name="Text: Today">
            <a:extLst>
              <a:ext uri="{FF2B5EF4-FFF2-40B4-BE49-F238E27FC236}">
                <a16:creationId xmlns:a16="http://schemas.microsoft.com/office/drawing/2014/main" id="{80C1355A-FD58-5ECF-E2DC-31FD0FD9A2FF}"/>
              </a:ext>
            </a:extLst>
          </p:cNvPr>
          <p:cNvSpPr txBox="1"/>
          <p:nvPr/>
        </p:nvSpPr>
        <p:spPr>
          <a:xfrm>
            <a:off x="1041400" y="5625306"/>
            <a:ext cx="3073400" cy="455613"/>
          </a:xfrm>
          <a:prstGeom prst="rect">
            <a:avLst/>
          </a:prstGeom>
          <a:noFill/>
        </p:spPr>
        <p:txBody>
          <a:bodyPr vert="horz" wrap="none" lIns="0" tIns="0" rIns="0" bIns="0" rtlCol="0">
            <a:noAutofit/>
          </a:bodyPr>
          <a:lstStyle/>
          <a:p>
            <a:pPr>
              <a:lnSpc>
                <a:spcPts val="1989"/>
              </a:lnSpc>
            </a:pPr>
            <a:r>
              <a:rPr lang="en-US" sz="1700">
                <a:solidFill>
                  <a:srgbClr val="395847"/>
                </a:solidFill>
                <a:latin typeface="Segoe UI" panose="020B0502040204020203" pitchFamily="34" charset="0"/>
              </a:rPr>
              <a:t>Today</a:t>
            </a:r>
          </a:p>
        </p:txBody>
      </p:sp>
      <p:sp>
        <p:nvSpPr>
          <p:cNvPr id="21" name="Urdu: آج">
            <a:extLst>
              <a:ext uri="{FF2B5EF4-FFF2-40B4-BE49-F238E27FC236}">
                <a16:creationId xmlns:a16="http://schemas.microsoft.com/office/drawing/2014/main" id="{727B6A41-9680-05FF-9027-9762FBFDD2F0}"/>
              </a:ext>
            </a:extLst>
          </p:cNvPr>
          <p:cNvSpPr txBox="1"/>
          <p:nvPr/>
        </p:nvSpPr>
        <p:spPr>
          <a:xfrm>
            <a:off x="1041401" y="5941219"/>
            <a:ext cx="306451" cy="527050"/>
          </a:xfrm>
          <a:prstGeom prst="rect">
            <a:avLst/>
          </a:prstGeom>
          <a:noFill/>
        </p:spPr>
        <p:txBody>
          <a:bodyPr vert="horz" wrap="none" lIns="0" tIns="0" rIns="0" bIns="0" rtlCol="0">
            <a:noAutofit/>
          </a:bodyPr>
          <a:lstStyle/>
          <a:p>
            <a:pPr algn="r" rtl="1">
              <a:lnSpc>
                <a:spcPts val="2550"/>
              </a:lnSpc>
            </a:pPr>
            <a:r>
              <a:rPr lang="ar-AE" sz="1500">
                <a:solidFill>
                  <a:srgbClr val="395847"/>
                </a:solidFill>
                <a:latin typeface="Noto Nastaliq Urdu" panose="020B0502040504020204" pitchFamily="34" charset="-78"/>
                <a:cs typeface="Noto Nastaliq Urdu" panose="020B0502040504020204" pitchFamily="34" charset="-78"/>
              </a:rPr>
              <a:t>آج</a:t>
            </a:r>
            <a:endParaRPr lang="en-US" sz="1500">
              <a:solidFill>
                <a:srgbClr val="395847"/>
              </a:solidFill>
              <a:latin typeface="Noto Nastaliq Urdu" panose="020B0502040504020204" pitchFamily="34" charset="-78"/>
              <a:cs typeface="Noto Nastaliq Urdu" panose="020B0502040504020204" pitchFamily="34" charset="-78"/>
            </a:endParaRPr>
          </a:p>
        </p:txBody>
      </p:sp>
      <p:sp>
        <p:nvSpPr>
          <p:cNvPr id="22" name="Text: ↗">
            <a:extLst>
              <a:ext uri="{FF2B5EF4-FFF2-40B4-BE49-F238E27FC236}">
                <a16:creationId xmlns:a16="http://schemas.microsoft.com/office/drawing/2014/main" id="{6DF2BD2B-F57B-98FB-762F-7A1CC5EEA2F2}"/>
              </a:ext>
            </a:extLst>
          </p:cNvPr>
          <p:cNvSpPr txBox="1"/>
          <p:nvPr/>
        </p:nvSpPr>
        <p:spPr>
          <a:xfrm>
            <a:off x="4070945" y="5688806"/>
            <a:ext cx="268351" cy="482600"/>
          </a:xfrm>
          <a:prstGeom prst="rect">
            <a:avLst/>
          </a:prstGeom>
          <a:noFill/>
        </p:spPr>
        <p:txBody>
          <a:bodyPr vert="horz" wrap="none" lIns="0" tIns="0" rIns="0" bIns="0" rtlCol="0">
            <a:noAutofit/>
          </a:bodyPr>
          <a:lstStyle/>
          <a:p>
            <a:pPr>
              <a:lnSpc>
                <a:spcPts val="2040"/>
              </a:lnSpc>
            </a:pPr>
            <a:r>
              <a:rPr lang="en-US" sz="1700">
                <a:solidFill>
                  <a:srgbClr val="AD8C3E"/>
                </a:solidFill>
                <a:latin typeface="Segoe UI" panose="020B0502040204020203" pitchFamily="34" charset="0"/>
              </a:rPr>
              <a:t>↗</a:t>
            </a:r>
          </a:p>
        </p:txBody>
      </p:sp>
      <p:sp>
        <p:nvSpPr>
          <p:cNvPr id="23" name="Text: Prayer times">
            <a:extLst>
              <a:ext uri="{FF2B5EF4-FFF2-40B4-BE49-F238E27FC236}">
                <a16:creationId xmlns:a16="http://schemas.microsoft.com/office/drawing/2014/main" id="{240C53CE-2780-1A04-06DA-2880D1BED8EB}"/>
              </a:ext>
            </a:extLst>
          </p:cNvPr>
          <p:cNvSpPr txBox="1"/>
          <p:nvPr/>
        </p:nvSpPr>
        <p:spPr>
          <a:xfrm>
            <a:off x="1041400" y="6290469"/>
            <a:ext cx="3073400" cy="455613"/>
          </a:xfrm>
          <a:prstGeom prst="rect">
            <a:avLst/>
          </a:prstGeom>
          <a:noFill/>
        </p:spPr>
        <p:txBody>
          <a:bodyPr vert="horz" wrap="none" lIns="0" tIns="0" rIns="0" bIns="0" rtlCol="0">
            <a:noAutofit/>
          </a:bodyPr>
          <a:lstStyle/>
          <a:p>
            <a:pPr>
              <a:lnSpc>
                <a:spcPts val="1989"/>
              </a:lnSpc>
            </a:pPr>
            <a:r>
              <a:rPr lang="en-US" sz="1700">
                <a:solidFill>
                  <a:srgbClr val="395847"/>
                </a:solidFill>
                <a:latin typeface="Segoe UI" panose="020B0502040204020203" pitchFamily="34" charset="0"/>
              </a:rPr>
              <a:t>Prayer times</a:t>
            </a:r>
          </a:p>
        </p:txBody>
      </p:sp>
      <p:sp>
        <p:nvSpPr>
          <p:cNvPr id="24" name="Urdu: نماز کے اوقات">
            <a:extLst>
              <a:ext uri="{FF2B5EF4-FFF2-40B4-BE49-F238E27FC236}">
                <a16:creationId xmlns:a16="http://schemas.microsoft.com/office/drawing/2014/main" id="{99F06CC7-DC3C-F9D5-3DA0-E9303DE6303F}"/>
              </a:ext>
            </a:extLst>
          </p:cNvPr>
          <p:cNvSpPr txBox="1"/>
          <p:nvPr/>
        </p:nvSpPr>
        <p:spPr>
          <a:xfrm>
            <a:off x="1041401" y="6606381"/>
            <a:ext cx="1098613" cy="527050"/>
          </a:xfrm>
          <a:prstGeom prst="rect">
            <a:avLst/>
          </a:prstGeom>
          <a:noFill/>
        </p:spPr>
        <p:txBody>
          <a:bodyPr vert="horz" wrap="none" lIns="0" tIns="0" rIns="0" bIns="0" rtlCol="0">
            <a:noAutofit/>
          </a:bodyPr>
          <a:lstStyle/>
          <a:p>
            <a:pPr algn="r" rtl="1">
              <a:lnSpc>
                <a:spcPts val="2550"/>
              </a:lnSpc>
            </a:pPr>
            <a:r>
              <a:rPr lang="ar-AE" sz="1500">
                <a:solidFill>
                  <a:srgbClr val="395847"/>
                </a:solidFill>
                <a:latin typeface="Noto Nastaliq Urdu" panose="020B0502040504020204" pitchFamily="34" charset="-78"/>
                <a:cs typeface="Noto Nastaliq Urdu" panose="020B0502040504020204" pitchFamily="34" charset="-78"/>
              </a:rPr>
              <a:t>نماز کے اوقات</a:t>
            </a:r>
            <a:endParaRPr lang="en-US" sz="1500">
              <a:solidFill>
                <a:srgbClr val="395847"/>
              </a:solidFill>
              <a:latin typeface="Noto Nastaliq Urdu" panose="020B0502040504020204" pitchFamily="34" charset="-78"/>
              <a:cs typeface="Noto Nastaliq Urdu" panose="020B0502040504020204" pitchFamily="34" charset="-78"/>
            </a:endParaRPr>
          </a:p>
        </p:txBody>
      </p:sp>
      <p:sp>
        <p:nvSpPr>
          <p:cNvPr id="25" name="Text: ↗">
            <a:extLst>
              <a:ext uri="{FF2B5EF4-FFF2-40B4-BE49-F238E27FC236}">
                <a16:creationId xmlns:a16="http://schemas.microsoft.com/office/drawing/2014/main" id="{C8A5C6EA-7DC2-9E8D-B8B3-75C2D8C486C9}"/>
              </a:ext>
            </a:extLst>
          </p:cNvPr>
          <p:cNvSpPr txBox="1"/>
          <p:nvPr/>
        </p:nvSpPr>
        <p:spPr>
          <a:xfrm>
            <a:off x="4070945" y="6353969"/>
            <a:ext cx="268351" cy="482600"/>
          </a:xfrm>
          <a:prstGeom prst="rect">
            <a:avLst/>
          </a:prstGeom>
          <a:noFill/>
        </p:spPr>
        <p:txBody>
          <a:bodyPr vert="horz" wrap="none" lIns="0" tIns="0" rIns="0" bIns="0" rtlCol="0">
            <a:noAutofit/>
          </a:bodyPr>
          <a:lstStyle/>
          <a:p>
            <a:pPr>
              <a:lnSpc>
                <a:spcPts val="2040"/>
              </a:lnSpc>
            </a:pPr>
            <a:r>
              <a:rPr lang="en-US" sz="1700">
                <a:solidFill>
                  <a:srgbClr val="AD8C3E"/>
                </a:solidFill>
                <a:latin typeface="Segoe UI" panose="020B0502040204020203" pitchFamily="34" charset="0"/>
              </a:rPr>
              <a:t>↗</a:t>
            </a:r>
          </a:p>
        </p:txBody>
      </p:sp>
      <p:sp>
        <p:nvSpPr>
          <p:cNvPr id="26" name="Text: Today’s Light">
            <a:extLst>
              <a:ext uri="{FF2B5EF4-FFF2-40B4-BE49-F238E27FC236}">
                <a16:creationId xmlns:a16="http://schemas.microsoft.com/office/drawing/2014/main" id="{A56FA791-7332-2D12-AF31-CD316C23120F}"/>
              </a:ext>
            </a:extLst>
          </p:cNvPr>
          <p:cNvSpPr txBox="1"/>
          <p:nvPr/>
        </p:nvSpPr>
        <p:spPr>
          <a:xfrm>
            <a:off x="1041400" y="6955631"/>
            <a:ext cx="3073400" cy="455613"/>
          </a:xfrm>
          <a:prstGeom prst="rect">
            <a:avLst/>
          </a:prstGeom>
          <a:noFill/>
        </p:spPr>
        <p:txBody>
          <a:bodyPr vert="horz" wrap="none" lIns="0" tIns="0" rIns="0" bIns="0" rtlCol="0">
            <a:noAutofit/>
          </a:bodyPr>
          <a:lstStyle/>
          <a:p>
            <a:pPr>
              <a:lnSpc>
                <a:spcPts val="1989"/>
              </a:lnSpc>
            </a:pPr>
            <a:r>
              <a:rPr lang="en-US" sz="1700">
                <a:solidFill>
                  <a:srgbClr val="395847"/>
                </a:solidFill>
                <a:latin typeface="Segoe UI" panose="020B0502040204020203" pitchFamily="34" charset="0"/>
              </a:rPr>
              <a:t>Today’s Light</a:t>
            </a:r>
          </a:p>
        </p:txBody>
      </p:sp>
      <p:sp>
        <p:nvSpPr>
          <p:cNvPr id="27" name="Urdu: آج کی روشنی">
            <a:extLst>
              <a:ext uri="{FF2B5EF4-FFF2-40B4-BE49-F238E27FC236}">
                <a16:creationId xmlns:a16="http://schemas.microsoft.com/office/drawing/2014/main" id="{73A0B3FA-FE58-50EF-8D2F-2F2343069BB4}"/>
              </a:ext>
            </a:extLst>
          </p:cNvPr>
          <p:cNvSpPr txBox="1"/>
          <p:nvPr/>
        </p:nvSpPr>
        <p:spPr>
          <a:xfrm>
            <a:off x="1041400" y="7271544"/>
            <a:ext cx="930338" cy="527050"/>
          </a:xfrm>
          <a:prstGeom prst="rect">
            <a:avLst/>
          </a:prstGeom>
          <a:noFill/>
        </p:spPr>
        <p:txBody>
          <a:bodyPr vert="horz" wrap="none" lIns="0" tIns="0" rIns="0" bIns="0" rtlCol="0">
            <a:noAutofit/>
          </a:bodyPr>
          <a:lstStyle/>
          <a:p>
            <a:pPr algn="r" rtl="1">
              <a:lnSpc>
                <a:spcPts val="2550"/>
              </a:lnSpc>
            </a:pPr>
            <a:r>
              <a:rPr lang="ar-AE" sz="1500">
                <a:solidFill>
                  <a:srgbClr val="395847"/>
                </a:solidFill>
                <a:latin typeface="Noto Nastaliq Urdu" panose="020B0502040504020204" pitchFamily="34" charset="-78"/>
                <a:cs typeface="Noto Nastaliq Urdu" panose="020B0502040504020204" pitchFamily="34" charset="-78"/>
              </a:rPr>
              <a:t>آج کی روشنی</a:t>
            </a:r>
            <a:endParaRPr lang="en-US" sz="1500">
              <a:solidFill>
                <a:srgbClr val="395847"/>
              </a:solidFill>
              <a:latin typeface="Noto Nastaliq Urdu" panose="020B0502040504020204" pitchFamily="34" charset="-78"/>
              <a:cs typeface="Noto Nastaliq Urdu" panose="020B0502040504020204" pitchFamily="34" charset="-78"/>
            </a:endParaRPr>
          </a:p>
        </p:txBody>
      </p:sp>
      <p:sp>
        <p:nvSpPr>
          <p:cNvPr id="28" name="Text: ↗">
            <a:extLst>
              <a:ext uri="{FF2B5EF4-FFF2-40B4-BE49-F238E27FC236}">
                <a16:creationId xmlns:a16="http://schemas.microsoft.com/office/drawing/2014/main" id="{7208187F-A1E3-ED1F-DCC2-3825423EC51A}"/>
              </a:ext>
            </a:extLst>
          </p:cNvPr>
          <p:cNvSpPr txBox="1"/>
          <p:nvPr/>
        </p:nvSpPr>
        <p:spPr>
          <a:xfrm>
            <a:off x="4070944" y="7019131"/>
            <a:ext cx="268288" cy="482600"/>
          </a:xfrm>
          <a:prstGeom prst="rect">
            <a:avLst/>
          </a:prstGeom>
          <a:noFill/>
        </p:spPr>
        <p:txBody>
          <a:bodyPr vert="horz" wrap="none" lIns="0" tIns="0" rIns="0" bIns="0" rtlCol="0">
            <a:noAutofit/>
          </a:bodyPr>
          <a:lstStyle/>
          <a:p>
            <a:pPr>
              <a:lnSpc>
                <a:spcPts val="2040"/>
              </a:lnSpc>
            </a:pPr>
            <a:r>
              <a:rPr lang="en-US" sz="1700">
                <a:solidFill>
                  <a:srgbClr val="AD8C3E"/>
                </a:solidFill>
                <a:latin typeface="Segoe UI" panose="020B0502040204020203" pitchFamily="34" charset="0"/>
              </a:rPr>
              <a:t>↗</a:t>
            </a:r>
          </a:p>
        </p:txBody>
      </p:sp>
      <p:sp>
        <p:nvSpPr>
          <p:cNvPr id="29" name="Text: Everyday tools">
            <a:extLst>
              <a:ext uri="{FF2B5EF4-FFF2-40B4-BE49-F238E27FC236}">
                <a16:creationId xmlns:a16="http://schemas.microsoft.com/office/drawing/2014/main" id="{6F41460A-6FEC-DDD5-B23D-AA3CCC66C4A7}"/>
              </a:ext>
            </a:extLst>
          </p:cNvPr>
          <p:cNvSpPr txBox="1"/>
          <p:nvPr/>
        </p:nvSpPr>
        <p:spPr>
          <a:xfrm>
            <a:off x="1041400" y="7620794"/>
            <a:ext cx="3073400" cy="455613"/>
          </a:xfrm>
          <a:prstGeom prst="rect">
            <a:avLst/>
          </a:prstGeom>
          <a:noFill/>
        </p:spPr>
        <p:txBody>
          <a:bodyPr vert="horz" wrap="none" lIns="0" tIns="0" rIns="0" bIns="0" rtlCol="0">
            <a:noAutofit/>
          </a:bodyPr>
          <a:lstStyle/>
          <a:p>
            <a:pPr>
              <a:lnSpc>
                <a:spcPts val="1989"/>
              </a:lnSpc>
            </a:pPr>
            <a:r>
              <a:rPr lang="en-US" sz="1700">
                <a:solidFill>
                  <a:srgbClr val="395847"/>
                </a:solidFill>
                <a:latin typeface="Segoe UI" panose="020B0502040204020203" pitchFamily="34" charset="0"/>
              </a:rPr>
              <a:t>Everyday tools</a:t>
            </a:r>
          </a:p>
        </p:txBody>
      </p:sp>
      <p:sp>
        <p:nvSpPr>
          <p:cNvPr id="30" name="Urdu: روزمرہ کی سہولتیں">
            <a:extLst>
              <a:ext uri="{FF2B5EF4-FFF2-40B4-BE49-F238E27FC236}">
                <a16:creationId xmlns:a16="http://schemas.microsoft.com/office/drawing/2014/main" id="{C7F6ECD8-8646-B13A-280B-511FA4B46DF6}"/>
              </a:ext>
            </a:extLst>
          </p:cNvPr>
          <p:cNvSpPr txBox="1"/>
          <p:nvPr/>
        </p:nvSpPr>
        <p:spPr>
          <a:xfrm>
            <a:off x="1041401" y="7936706"/>
            <a:ext cx="1201801" cy="527050"/>
          </a:xfrm>
          <a:prstGeom prst="rect">
            <a:avLst/>
          </a:prstGeom>
          <a:noFill/>
        </p:spPr>
        <p:txBody>
          <a:bodyPr vert="horz" wrap="none" lIns="0" tIns="0" rIns="0" bIns="0" rtlCol="0">
            <a:noAutofit/>
          </a:bodyPr>
          <a:lstStyle/>
          <a:p>
            <a:pPr algn="r" rtl="1">
              <a:lnSpc>
                <a:spcPts val="2550"/>
              </a:lnSpc>
            </a:pPr>
            <a:r>
              <a:rPr lang="ar-AE" sz="1500">
                <a:solidFill>
                  <a:srgbClr val="395847"/>
                </a:solidFill>
                <a:latin typeface="Noto Nastaliq Urdu" panose="020B0502040504020204" pitchFamily="34" charset="-78"/>
                <a:cs typeface="Noto Nastaliq Urdu" panose="020B0502040504020204" pitchFamily="34" charset="-78"/>
              </a:rPr>
              <a:t>روزمرہ کی سہولتیں</a:t>
            </a:r>
            <a:endParaRPr lang="en-US" sz="1500">
              <a:solidFill>
                <a:srgbClr val="395847"/>
              </a:solidFill>
              <a:latin typeface="Noto Nastaliq Urdu" panose="020B0502040504020204" pitchFamily="34" charset="-78"/>
              <a:cs typeface="Noto Nastaliq Urdu" panose="020B0502040504020204" pitchFamily="34" charset="-78"/>
            </a:endParaRPr>
          </a:p>
        </p:txBody>
      </p:sp>
      <p:sp>
        <p:nvSpPr>
          <p:cNvPr id="31" name="Text: ↗">
            <a:extLst>
              <a:ext uri="{FF2B5EF4-FFF2-40B4-BE49-F238E27FC236}">
                <a16:creationId xmlns:a16="http://schemas.microsoft.com/office/drawing/2014/main" id="{3142C95F-482A-0476-63C1-E5B5F9FBFB38}"/>
              </a:ext>
            </a:extLst>
          </p:cNvPr>
          <p:cNvSpPr txBox="1"/>
          <p:nvPr/>
        </p:nvSpPr>
        <p:spPr>
          <a:xfrm>
            <a:off x="4070945" y="7684294"/>
            <a:ext cx="268351" cy="482600"/>
          </a:xfrm>
          <a:prstGeom prst="rect">
            <a:avLst/>
          </a:prstGeom>
          <a:noFill/>
        </p:spPr>
        <p:txBody>
          <a:bodyPr vert="horz" wrap="none" lIns="0" tIns="0" rIns="0" bIns="0" rtlCol="0">
            <a:noAutofit/>
          </a:bodyPr>
          <a:lstStyle/>
          <a:p>
            <a:pPr>
              <a:lnSpc>
                <a:spcPts val="2040"/>
              </a:lnSpc>
            </a:pPr>
            <a:r>
              <a:rPr lang="en-US" sz="1700">
                <a:solidFill>
                  <a:srgbClr val="AD8C3E"/>
                </a:solidFill>
                <a:latin typeface="Segoe UI" panose="020B0502040204020203" pitchFamily="34" charset="0"/>
              </a:rPr>
              <a:t>↗</a:t>
            </a:r>
          </a:p>
        </p:txBody>
      </p:sp>
      <p:sp>
        <p:nvSpPr>
          <p:cNvPr id="32" name="Text: My Day">
            <a:extLst>
              <a:ext uri="{FF2B5EF4-FFF2-40B4-BE49-F238E27FC236}">
                <a16:creationId xmlns:a16="http://schemas.microsoft.com/office/drawing/2014/main" id="{1E0DA7FF-1E52-E3EA-D256-D8517F389FD3}"/>
              </a:ext>
            </a:extLst>
          </p:cNvPr>
          <p:cNvSpPr txBox="1"/>
          <p:nvPr/>
        </p:nvSpPr>
        <p:spPr>
          <a:xfrm>
            <a:off x="1041400" y="8285956"/>
            <a:ext cx="3073400" cy="455613"/>
          </a:xfrm>
          <a:prstGeom prst="rect">
            <a:avLst/>
          </a:prstGeom>
          <a:noFill/>
        </p:spPr>
        <p:txBody>
          <a:bodyPr vert="horz" wrap="none" lIns="0" tIns="0" rIns="0" bIns="0" rtlCol="0">
            <a:noAutofit/>
          </a:bodyPr>
          <a:lstStyle/>
          <a:p>
            <a:pPr>
              <a:lnSpc>
                <a:spcPts val="1989"/>
              </a:lnSpc>
            </a:pPr>
            <a:r>
              <a:rPr lang="en-US" sz="1700">
                <a:solidFill>
                  <a:srgbClr val="395847"/>
                </a:solidFill>
                <a:latin typeface="Segoe UI" panose="020B0502040204020203" pitchFamily="34" charset="0"/>
              </a:rPr>
              <a:t>My Day</a:t>
            </a:r>
          </a:p>
        </p:txBody>
      </p:sp>
      <p:sp>
        <p:nvSpPr>
          <p:cNvPr id="33" name="Urdu: میرا دن">
            <a:extLst>
              <a:ext uri="{FF2B5EF4-FFF2-40B4-BE49-F238E27FC236}">
                <a16:creationId xmlns:a16="http://schemas.microsoft.com/office/drawing/2014/main" id="{B92A9A66-D9D9-BD85-EA8E-19BA63536242}"/>
              </a:ext>
            </a:extLst>
          </p:cNvPr>
          <p:cNvSpPr txBox="1"/>
          <p:nvPr/>
        </p:nvSpPr>
        <p:spPr>
          <a:xfrm>
            <a:off x="1041401" y="8601869"/>
            <a:ext cx="579501" cy="527050"/>
          </a:xfrm>
          <a:prstGeom prst="rect">
            <a:avLst/>
          </a:prstGeom>
          <a:noFill/>
        </p:spPr>
        <p:txBody>
          <a:bodyPr vert="horz" wrap="none" lIns="0" tIns="0" rIns="0" bIns="0" rtlCol="0">
            <a:noAutofit/>
          </a:bodyPr>
          <a:lstStyle/>
          <a:p>
            <a:pPr algn="r" rtl="1">
              <a:lnSpc>
                <a:spcPts val="2550"/>
              </a:lnSpc>
            </a:pPr>
            <a:r>
              <a:rPr lang="ar-AE" sz="1500">
                <a:solidFill>
                  <a:srgbClr val="395847"/>
                </a:solidFill>
                <a:latin typeface="Noto Nastaliq Urdu" panose="020B0502040504020204" pitchFamily="34" charset="-78"/>
                <a:cs typeface="Noto Nastaliq Urdu" panose="020B0502040504020204" pitchFamily="34" charset="-78"/>
              </a:rPr>
              <a:t>میرا دن</a:t>
            </a:r>
            <a:endParaRPr lang="en-US" sz="1500">
              <a:solidFill>
                <a:srgbClr val="395847"/>
              </a:solidFill>
              <a:latin typeface="Noto Nastaliq Urdu" panose="020B0502040504020204" pitchFamily="34" charset="-78"/>
              <a:cs typeface="Noto Nastaliq Urdu" panose="020B0502040504020204" pitchFamily="34" charset="-78"/>
            </a:endParaRPr>
          </a:p>
        </p:txBody>
      </p:sp>
      <p:sp>
        <p:nvSpPr>
          <p:cNvPr id="34" name="Text: ↗">
            <a:extLst>
              <a:ext uri="{FF2B5EF4-FFF2-40B4-BE49-F238E27FC236}">
                <a16:creationId xmlns:a16="http://schemas.microsoft.com/office/drawing/2014/main" id="{CD8E08E1-18C1-5F22-84CB-49BC8A72D5E2}"/>
              </a:ext>
            </a:extLst>
          </p:cNvPr>
          <p:cNvSpPr txBox="1"/>
          <p:nvPr/>
        </p:nvSpPr>
        <p:spPr>
          <a:xfrm>
            <a:off x="4070945" y="8349456"/>
            <a:ext cx="268351" cy="482600"/>
          </a:xfrm>
          <a:prstGeom prst="rect">
            <a:avLst/>
          </a:prstGeom>
          <a:noFill/>
        </p:spPr>
        <p:txBody>
          <a:bodyPr vert="horz" wrap="none" lIns="0" tIns="0" rIns="0" bIns="0" rtlCol="0">
            <a:noAutofit/>
          </a:bodyPr>
          <a:lstStyle/>
          <a:p>
            <a:pPr>
              <a:lnSpc>
                <a:spcPts val="2040"/>
              </a:lnSpc>
            </a:pPr>
            <a:r>
              <a:rPr lang="en-US" sz="1700">
                <a:solidFill>
                  <a:srgbClr val="AD8C3E"/>
                </a:solidFill>
                <a:latin typeface="Segoe UI" panose="020B0502040204020203" pitchFamily="34" charset="0"/>
              </a:rPr>
              <a:t>↗</a:t>
            </a:r>
          </a:p>
        </p:txBody>
      </p:sp>
      <p:sp>
        <p:nvSpPr>
          <p:cNvPr id="35" name="Text: Read">
            <a:extLst>
              <a:ext uri="{FF2B5EF4-FFF2-40B4-BE49-F238E27FC236}">
                <a16:creationId xmlns:a16="http://schemas.microsoft.com/office/drawing/2014/main" id="{F565EA4C-42ED-93DC-9436-D5C1224E9834}"/>
              </a:ext>
            </a:extLst>
          </p:cNvPr>
          <p:cNvSpPr txBox="1"/>
          <p:nvPr/>
        </p:nvSpPr>
        <p:spPr>
          <a:xfrm>
            <a:off x="4699000" y="4356100"/>
            <a:ext cx="3086100" cy="685800"/>
          </a:xfrm>
          <a:prstGeom prst="rect">
            <a:avLst/>
          </a:prstGeom>
          <a:noFill/>
        </p:spPr>
        <p:txBody>
          <a:bodyPr vert="horz" wrap="none" lIns="0" tIns="0" rIns="0" bIns="0" rtlCol="0">
            <a:noAutofit/>
          </a:bodyPr>
          <a:lstStyle/>
          <a:p>
            <a:pPr>
              <a:lnSpc>
                <a:spcPts val="3480"/>
              </a:lnSpc>
            </a:pPr>
            <a:r>
              <a:rPr lang="en-US" sz="2900">
                <a:solidFill>
                  <a:srgbClr val="123F30"/>
                </a:solidFill>
                <a:latin typeface="Segoe UI Semibold" panose="020B0702040204020203" pitchFamily="34" charset="0"/>
              </a:rPr>
              <a:t>Read</a:t>
            </a:r>
          </a:p>
        </p:txBody>
      </p:sp>
      <p:sp>
        <p:nvSpPr>
          <p:cNvPr id="36" name="Urdu: مطالعہ">
            <a:extLst>
              <a:ext uri="{FF2B5EF4-FFF2-40B4-BE49-F238E27FC236}">
                <a16:creationId xmlns:a16="http://schemas.microsoft.com/office/drawing/2014/main" id="{F93A12E3-446B-A87F-1DDB-B742EEF05EE6}"/>
              </a:ext>
            </a:extLst>
          </p:cNvPr>
          <p:cNvSpPr txBox="1"/>
          <p:nvPr/>
        </p:nvSpPr>
        <p:spPr>
          <a:xfrm>
            <a:off x="4699001" y="4902200"/>
            <a:ext cx="712851" cy="685006"/>
          </a:xfrm>
          <a:prstGeom prst="rect">
            <a:avLst/>
          </a:prstGeom>
          <a:noFill/>
        </p:spPr>
        <p:txBody>
          <a:bodyPr vert="horz" wrap="none" lIns="0" tIns="0" rIns="0" bIns="0" rtlCol="0">
            <a:noAutofit/>
          </a:bodyPr>
          <a:lstStyle/>
          <a:p>
            <a:pPr algn="r" rtl="1">
              <a:lnSpc>
                <a:spcPts val="3795"/>
              </a:lnSpc>
            </a:pPr>
            <a:r>
              <a:rPr lang="ar-AE" sz="2300">
                <a:solidFill>
                  <a:srgbClr val="123F30"/>
                </a:solidFill>
                <a:latin typeface="Noto Nastaliq Urdu" panose="020B0502040504020204" pitchFamily="34" charset="-78"/>
                <a:cs typeface="Noto Nastaliq Urdu" panose="020B0502040504020204" pitchFamily="34" charset="-78"/>
              </a:rPr>
              <a:t>مطالعہ</a:t>
            </a:r>
            <a:endParaRPr lang="en-US" sz="2300">
              <a:solidFill>
                <a:srgbClr val="123F30"/>
              </a:solidFill>
              <a:latin typeface="Noto Nastaliq Urdu" panose="020B0502040504020204" pitchFamily="34" charset="-78"/>
              <a:cs typeface="Noto Nastaliq Urdu" panose="020B0502040504020204" pitchFamily="34" charset="-78"/>
            </a:endParaRPr>
          </a:p>
        </p:txBody>
      </p:sp>
      <p:sp>
        <p:nvSpPr>
          <p:cNvPr id="37" name="Text: ↗">
            <a:extLst>
              <a:ext uri="{FF2B5EF4-FFF2-40B4-BE49-F238E27FC236}">
                <a16:creationId xmlns:a16="http://schemas.microsoft.com/office/drawing/2014/main" id="{912C6886-B29C-F5F8-1333-3CF786490035}"/>
              </a:ext>
            </a:extLst>
          </p:cNvPr>
          <p:cNvSpPr txBox="1"/>
          <p:nvPr/>
        </p:nvSpPr>
        <p:spPr>
          <a:xfrm>
            <a:off x="7815858" y="4572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38" name="Text: Quran">
            <a:extLst>
              <a:ext uri="{FF2B5EF4-FFF2-40B4-BE49-F238E27FC236}">
                <a16:creationId xmlns:a16="http://schemas.microsoft.com/office/drawing/2014/main" id="{F28DC848-B340-B11F-B95E-F030A4A0CF3F}"/>
              </a:ext>
            </a:extLst>
          </p:cNvPr>
          <p:cNvSpPr txBox="1"/>
          <p:nvPr/>
        </p:nvSpPr>
        <p:spPr>
          <a:xfrm>
            <a:off x="4851400" y="5625306"/>
            <a:ext cx="3073400" cy="455613"/>
          </a:xfrm>
          <a:prstGeom prst="rect">
            <a:avLst/>
          </a:prstGeom>
          <a:noFill/>
        </p:spPr>
        <p:txBody>
          <a:bodyPr vert="horz" wrap="none" lIns="0" tIns="0" rIns="0" bIns="0" rtlCol="0">
            <a:noAutofit/>
          </a:bodyPr>
          <a:lstStyle/>
          <a:p>
            <a:pPr>
              <a:lnSpc>
                <a:spcPts val="1989"/>
              </a:lnSpc>
            </a:pPr>
            <a:r>
              <a:rPr lang="en-US" sz="1700">
                <a:solidFill>
                  <a:srgbClr val="395847"/>
                </a:solidFill>
                <a:latin typeface="Segoe UI" panose="020B0502040204020203" pitchFamily="34" charset="0"/>
              </a:rPr>
              <a:t>Quran</a:t>
            </a:r>
          </a:p>
        </p:txBody>
      </p:sp>
      <p:sp>
        <p:nvSpPr>
          <p:cNvPr id="39" name="Urdu: قرآن">
            <a:extLst>
              <a:ext uri="{FF2B5EF4-FFF2-40B4-BE49-F238E27FC236}">
                <a16:creationId xmlns:a16="http://schemas.microsoft.com/office/drawing/2014/main" id="{6FD003A5-83E6-A1DD-5617-CF41F6D8DDCF}"/>
              </a:ext>
            </a:extLst>
          </p:cNvPr>
          <p:cNvSpPr txBox="1"/>
          <p:nvPr/>
        </p:nvSpPr>
        <p:spPr>
          <a:xfrm>
            <a:off x="4851400" y="5941219"/>
            <a:ext cx="417576" cy="527050"/>
          </a:xfrm>
          <a:prstGeom prst="rect">
            <a:avLst/>
          </a:prstGeom>
          <a:noFill/>
        </p:spPr>
        <p:txBody>
          <a:bodyPr vert="horz" wrap="none" lIns="0" tIns="0" rIns="0" bIns="0" rtlCol="0">
            <a:noAutofit/>
          </a:bodyPr>
          <a:lstStyle/>
          <a:p>
            <a:pPr algn="r" rtl="1">
              <a:lnSpc>
                <a:spcPts val="2550"/>
              </a:lnSpc>
            </a:pPr>
            <a:r>
              <a:rPr lang="ar-AE" sz="1500">
                <a:solidFill>
                  <a:srgbClr val="395847"/>
                </a:solidFill>
                <a:latin typeface="Noto Nastaliq Urdu" panose="020B0502040504020204" pitchFamily="34" charset="-78"/>
                <a:cs typeface="Noto Nastaliq Urdu" panose="020B0502040504020204" pitchFamily="34" charset="-78"/>
              </a:rPr>
              <a:t>قرآن</a:t>
            </a:r>
            <a:endParaRPr lang="en-US" sz="1500">
              <a:solidFill>
                <a:srgbClr val="395847"/>
              </a:solidFill>
              <a:latin typeface="Noto Nastaliq Urdu" panose="020B0502040504020204" pitchFamily="34" charset="-78"/>
              <a:cs typeface="Noto Nastaliq Urdu" panose="020B0502040504020204" pitchFamily="34" charset="-78"/>
            </a:endParaRPr>
          </a:p>
        </p:txBody>
      </p:sp>
      <p:sp>
        <p:nvSpPr>
          <p:cNvPr id="40" name="Text: ↗">
            <a:extLst>
              <a:ext uri="{FF2B5EF4-FFF2-40B4-BE49-F238E27FC236}">
                <a16:creationId xmlns:a16="http://schemas.microsoft.com/office/drawing/2014/main" id="{8CF203AE-DA7F-21E1-F4F2-BC5A55E7769C}"/>
              </a:ext>
            </a:extLst>
          </p:cNvPr>
          <p:cNvSpPr txBox="1"/>
          <p:nvPr/>
        </p:nvSpPr>
        <p:spPr>
          <a:xfrm>
            <a:off x="7880945" y="5688806"/>
            <a:ext cx="268351" cy="482600"/>
          </a:xfrm>
          <a:prstGeom prst="rect">
            <a:avLst/>
          </a:prstGeom>
          <a:noFill/>
        </p:spPr>
        <p:txBody>
          <a:bodyPr vert="horz" wrap="none" lIns="0" tIns="0" rIns="0" bIns="0" rtlCol="0">
            <a:noAutofit/>
          </a:bodyPr>
          <a:lstStyle/>
          <a:p>
            <a:pPr>
              <a:lnSpc>
                <a:spcPts val="2040"/>
              </a:lnSpc>
            </a:pPr>
            <a:r>
              <a:rPr lang="en-US" sz="1700">
                <a:solidFill>
                  <a:srgbClr val="AD8C3E"/>
                </a:solidFill>
                <a:latin typeface="Segoe UI" panose="020B0502040204020203" pitchFamily="34" charset="0"/>
              </a:rPr>
              <a:t>↗</a:t>
            </a:r>
          </a:p>
        </p:txBody>
      </p:sp>
      <p:sp>
        <p:nvSpPr>
          <p:cNvPr id="41" name="Text: Translation &amp; tafsir">
            <a:extLst>
              <a:ext uri="{FF2B5EF4-FFF2-40B4-BE49-F238E27FC236}">
                <a16:creationId xmlns:a16="http://schemas.microsoft.com/office/drawing/2014/main" id="{748E33A4-9B9E-0C63-AE96-9E380C98841D}"/>
              </a:ext>
            </a:extLst>
          </p:cNvPr>
          <p:cNvSpPr txBox="1"/>
          <p:nvPr/>
        </p:nvSpPr>
        <p:spPr>
          <a:xfrm>
            <a:off x="4851400" y="6290469"/>
            <a:ext cx="3073400" cy="455613"/>
          </a:xfrm>
          <a:prstGeom prst="rect">
            <a:avLst/>
          </a:prstGeom>
          <a:noFill/>
        </p:spPr>
        <p:txBody>
          <a:bodyPr vert="horz" wrap="none" lIns="0" tIns="0" rIns="0" bIns="0" rtlCol="0">
            <a:noAutofit/>
          </a:bodyPr>
          <a:lstStyle/>
          <a:p>
            <a:pPr>
              <a:lnSpc>
                <a:spcPts val="1989"/>
              </a:lnSpc>
            </a:pPr>
            <a:r>
              <a:rPr lang="en-US" sz="1700">
                <a:solidFill>
                  <a:srgbClr val="395847"/>
                </a:solidFill>
                <a:latin typeface="Segoe UI" panose="020B0502040204020203" pitchFamily="34" charset="0"/>
              </a:rPr>
              <a:t>Translation &amp; tafsir</a:t>
            </a:r>
          </a:p>
        </p:txBody>
      </p:sp>
      <p:sp>
        <p:nvSpPr>
          <p:cNvPr id="42" name="Urdu: ترجمہ اور تفسیر">
            <a:extLst>
              <a:ext uri="{FF2B5EF4-FFF2-40B4-BE49-F238E27FC236}">
                <a16:creationId xmlns:a16="http://schemas.microsoft.com/office/drawing/2014/main" id="{F9CAC69E-BF36-2840-61F0-510FBCE49FA2}"/>
              </a:ext>
            </a:extLst>
          </p:cNvPr>
          <p:cNvSpPr txBox="1"/>
          <p:nvPr/>
        </p:nvSpPr>
        <p:spPr>
          <a:xfrm>
            <a:off x="4851401" y="6606381"/>
            <a:ext cx="973201" cy="527050"/>
          </a:xfrm>
          <a:prstGeom prst="rect">
            <a:avLst/>
          </a:prstGeom>
          <a:noFill/>
        </p:spPr>
        <p:txBody>
          <a:bodyPr vert="horz" wrap="none" lIns="0" tIns="0" rIns="0" bIns="0" rtlCol="0">
            <a:noAutofit/>
          </a:bodyPr>
          <a:lstStyle/>
          <a:p>
            <a:pPr algn="r" rtl="1">
              <a:lnSpc>
                <a:spcPts val="2550"/>
              </a:lnSpc>
            </a:pPr>
            <a:r>
              <a:rPr lang="ar-AE" sz="1500">
                <a:solidFill>
                  <a:srgbClr val="395847"/>
                </a:solidFill>
                <a:latin typeface="Noto Nastaliq Urdu" panose="020B0502040504020204" pitchFamily="34" charset="-78"/>
                <a:cs typeface="Noto Nastaliq Urdu" panose="020B0502040504020204" pitchFamily="34" charset="-78"/>
              </a:rPr>
              <a:t>ترجمہ اور تفسیر</a:t>
            </a:r>
            <a:endParaRPr lang="en-US" sz="1500">
              <a:solidFill>
                <a:srgbClr val="395847"/>
              </a:solidFill>
              <a:latin typeface="Noto Nastaliq Urdu" panose="020B0502040504020204" pitchFamily="34" charset="-78"/>
              <a:cs typeface="Noto Nastaliq Urdu" panose="020B0502040504020204" pitchFamily="34" charset="-78"/>
            </a:endParaRPr>
          </a:p>
        </p:txBody>
      </p:sp>
      <p:sp>
        <p:nvSpPr>
          <p:cNvPr id="43" name="Text: ↗">
            <a:extLst>
              <a:ext uri="{FF2B5EF4-FFF2-40B4-BE49-F238E27FC236}">
                <a16:creationId xmlns:a16="http://schemas.microsoft.com/office/drawing/2014/main" id="{9399E020-CFD1-ADD3-9551-6D6E5A40BD4A}"/>
              </a:ext>
            </a:extLst>
          </p:cNvPr>
          <p:cNvSpPr txBox="1"/>
          <p:nvPr/>
        </p:nvSpPr>
        <p:spPr>
          <a:xfrm>
            <a:off x="7880945" y="6353969"/>
            <a:ext cx="268351" cy="482600"/>
          </a:xfrm>
          <a:prstGeom prst="rect">
            <a:avLst/>
          </a:prstGeom>
          <a:noFill/>
        </p:spPr>
        <p:txBody>
          <a:bodyPr vert="horz" wrap="none" lIns="0" tIns="0" rIns="0" bIns="0" rtlCol="0">
            <a:noAutofit/>
          </a:bodyPr>
          <a:lstStyle/>
          <a:p>
            <a:pPr>
              <a:lnSpc>
                <a:spcPts val="2040"/>
              </a:lnSpc>
            </a:pPr>
            <a:r>
              <a:rPr lang="en-US" sz="1700">
                <a:solidFill>
                  <a:srgbClr val="AD8C3E"/>
                </a:solidFill>
                <a:latin typeface="Segoe UI" panose="020B0502040204020203" pitchFamily="34" charset="0"/>
              </a:rPr>
              <a:t>↗</a:t>
            </a:r>
          </a:p>
        </p:txBody>
      </p:sp>
      <p:sp>
        <p:nvSpPr>
          <p:cNvPr id="44" name="Text: Recitation &amp; audio bayan">
            <a:extLst>
              <a:ext uri="{FF2B5EF4-FFF2-40B4-BE49-F238E27FC236}">
                <a16:creationId xmlns:a16="http://schemas.microsoft.com/office/drawing/2014/main" id="{7471D926-B7EB-2335-3276-D1897543E8AD}"/>
              </a:ext>
            </a:extLst>
          </p:cNvPr>
          <p:cNvSpPr txBox="1"/>
          <p:nvPr/>
        </p:nvSpPr>
        <p:spPr>
          <a:xfrm>
            <a:off x="4851400" y="6955631"/>
            <a:ext cx="3073400" cy="455613"/>
          </a:xfrm>
          <a:prstGeom prst="rect">
            <a:avLst/>
          </a:prstGeom>
          <a:noFill/>
        </p:spPr>
        <p:txBody>
          <a:bodyPr vert="horz" wrap="none" lIns="0" tIns="0" rIns="0" bIns="0" rtlCol="0">
            <a:noAutofit/>
          </a:bodyPr>
          <a:lstStyle/>
          <a:p>
            <a:pPr>
              <a:lnSpc>
                <a:spcPts val="1989"/>
              </a:lnSpc>
            </a:pPr>
            <a:r>
              <a:rPr lang="en-US" sz="1700">
                <a:solidFill>
                  <a:srgbClr val="395847"/>
                </a:solidFill>
                <a:latin typeface="Segoe UI" panose="020B0502040204020203" pitchFamily="34" charset="0"/>
              </a:rPr>
              <a:t>Recitation &amp; audio bayan</a:t>
            </a:r>
          </a:p>
        </p:txBody>
      </p:sp>
      <p:sp>
        <p:nvSpPr>
          <p:cNvPr id="45" name="Urdu: تلاوت اور آڈیو بیان">
            <a:extLst>
              <a:ext uri="{FF2B5EF4-FFF2-40B4-BE49-F238E27FC236}">
                <a16:creationId xmlns:a16="http://schemas.microsoft.com/office/drawing/2014/main" id="{8E85241F-4598-7BB8-2CB1-9947CF18C8EB}"/>
              </a:ext>
            </a:extLst>
          </p:cNvPr>
          <p:cNvSpPr txBox="1"/>
          <p:nvPr/>
        </p:nvSpPr>
        <p:spPr>
          <a:xfrm>
            <a:off x="4851401" y="7271544"/>
            <a:ext cx="1354201" cy="527050"/>
          </a:xfrm>
          <a:prstGeom prst="rect">
            <a:avLst/>
          </a:prstGeom>
          <a:noFill/>
        </p:spPr>
        <p:txBody>
          <a:bodyPr vert="horz" wrap="none" lIns="0" tIns="0" rIns="0" bIns="0" rtlCol="0">
            <a:noAutofit/>
          </a:bodyPr>
          <a:lstStyle/>
          <a:p>
            <a:pPr algn="r" rtl="1">
              <a:lnSpc>
                <a:spcPts val="2550"/>
              </a:lnSpc>
            </a:pPr>
            <a:r>
              <a:rPr lang="ar-AE" sz="1500">
                <a:solidFill>
                  <a:srgbClr val="395847"/>
                </a:solidFill>
                <a:latin typeface="Noto Nastaliq Urdu" panose="020B0502040504020204" pitchFamily="34" charset="-78"/>
                <a:cs typeface="Noto Nastaliq Urdu" panose="020B0502040504020204" pitchFamily="34" charset="-78"/>
              </a:rPr>
              <a:t>تلاوت اور آڈیو بیان</a:t>
            </a:r>
            <a:endParaRPr lang="en-US" sz="1500">
              <a:solidFill>
                <a:srgbClr val="395847"/>
              </a:solidFill>
              <a:latin typeface="Noto Nastaliq Urdu" panose="020B0502040504020204" pitchFamily="34" charset="-78"/>
              <a:cs typeface="Noto Nastaliq Urdu" panose="020B0502040504020204" pitchFamily="34" charset="-78"/>
            </a:endParaRPr>
          </a:p>
        </p:txBody>
      </p:sp>
      <p:sp>
        <p:nvSpPr>
          <p:cNvPr id="46" name="Text: ↗">
            <a:extLst>
              <a:ext uri="{FF2B5EF4-FFF2-40B4-BE49-F238E27FC236}">
                <a16:creationId xmlns:a16="http://schemas.microsoft.com/office/drawing/2014/main" id="{EF4C51CC-E36C-D36F-7D65-FBCC9FD84A94}"/>
              </a:ext>
            </a:extLst>
          </p:cNvPr>
          <p:cNvSpPr txBox="1"/>
          <p:nvPr/>
        </p:nvSpPr>
        <p:spPr>
          <a:xfrm>
            <a:off x="7880945" y="7019131"/>
            <a:ext cx="268351" cy="482600"/>
          </a:xfrm>
          <a:prstGeom prst="rect">
            <a:avLst/>
          </a:prstGeom>
          <a:noFill/>
        </p:spPr>
        <p:txBody>
          <a:bodyPr vert="horz" wrap="none" lIns="0" tIns="0" rIns="0" bIns="0" rtlCol="0">
            <a:noAutofit/>
          </a:bodyPr>
          <a:lstStyle/>
          <a:p>
            <a:pPr>
              <a:lnSpc>
                <a:spcPts val="2040"/>
              </a:lnSpc>
            </a:pPr>
            <a:r>
              <a:rPr lang="en-US" sz="1700">
                <a:solidFill>
                  <a:srgbClr val="AD8C3E"/>
                </a:solidFill>
                <a:latin typeface="Segoe UI" panose="020B0502040204020203" pitchFamily="34" charset="0"/>
              </a:rPr>
              <a:t>↗</a:t>
            </a:r>
          </a:p>
        </p:txBody>
      </p:sp>
      <p:sp>
        <p:nvSpPr>
          <p:cNvPr id="47" name="Text: Memorisation">
            <a:extLst>
              <a:ext uri="{FF2B5EF4-FFF2-40B4-BE49-F238E27FC236}">
                <a16:creationId xmlns:a16="http://schemas.microsoft.com/office/drawing/2014/main" id="{AC2E6070-1F8B-AF98-4592-DD91FC7C62B7}"/>
              </a:ext>
            </a:extLst>
          </p:cNvPr>
          <p:cNvSpPr txBox="1"/>
          <p:nvPr/>
        </p:nvSpPr>
        <p:spPr>
          <a:xfrm>
            <a:off x="4851400" y="7620794"/>
            <a:ext cx="3073400" cy="455613"/>
          </a:xfrm>
          <a:prstGeom prst="rect">
            <a:avLst/>
          </a:prstGeom>
          <a:noFill/>
        </p:spPr>
        <p:txBody>
          <a:bodyPr vert="horz" wrap="none" lIns="0" tIns="0" rIns="0" bIns="0" rtlCol="0">
            <a:noAutofit/>
          </a:bodyPr>
          <a:lstStyle/>
          <a:p>
            <a:pPr>
              <a:lnSpc>
                <a:spcPts val="1989"/>
              </a:lnSpc>
            </a:pPr>
            <a:r>
              <a:rPr lang="en-US" sz="1700">
                <a:solidFill>
                  <a:srgbClr val="395847"/>
                </a:solidFill>
                <a:latin typeface="Segoe UI" panose="020B0502040204020203" pitchFamily="34" charset="0"/>
              </a:rPr>
              <a:t>Memorisation</a:t>
            </a:r>
          </a:p>
        </p:txBody>
      </p:sp>
      <p:sp>
        <p:nvSpPr>
          <p:cNvPr id="48" name="Urdu: حفظ کی مشق">
            <a:extLst>
              <a:ext uri="{FF2B5EF4-FFF2-40B4-BE49-F238E27FC236}">
                <a16:creationId xmlns:a16="http://schemas.microsoft.com/office/drawing/2014/main" id="{0932198C-DAB5-7534-FFD9-C8BAF0013F1D}"/>
              </a:ext>
            </a:extLst>
          </p:cNvPr>
          <p:cNvSpPr txBox="1"/>
          <p:nvPr/>
        </p:nvSpPr>
        <p:spPr>
          <a:xfrm>
            <a:off x="4851401" y="7936706"/>
            <a:ext cx="877951" cy="527050"/>
          </a:xfrm>
          <a:prstGeom prst="rect">
            <a:avLst/>
          </a:prstGeom>
          <a:noFill/>
        </p:spPr>
        <p:txBody>
          <a:bodyPr vert="horz" wrap="none" lIns="0" tIns="0" rIns="0" bIns="0" rtlCol="0">
            <a:noAutofit/>
          </a:bodyPr>
          <a:lstStyle/>
          <a:p>
            <a:pPr algn="r" rtl="1">
              <a:lnSpc>
                <a:spcPts val="2550"/>
              </a:lnSpc>
            </a:pPr>
            <a:r>
              <a:rPr lang="ar-AE" sz="1500">
                <a:solidFill>
                  <a:srgbClr val="395847"/>
                </a:solidFill>
                <a:latin typeface="Noto Nastaliq Urdu" panose="020B0502040504020204" pitchFamily="34" charset="-78"/>
                <a:cs typeface="Noto Nastaliq Urdu" panose="020B0502040504020204" pitchFamily="34" charset="-78"/>
              </a:rPr>
              <a:t>حفظ کی مشق</a:t>
            </a:r>
            <a:endParaRPr lang="en-US" sz="1500">
              <a:solidFill>
                <a:srgbClr val="395847"/>
              </a:solidFill>
              <a:latin typeface="Noto Nastaliq Urdu" panose="020B0502040504020204" pitchFamily="34" charset="-78"/>
              <a:cs typeface="Noto Nastaliq Urdu" panose="020B0502040504020204" pitchFamily="34" charset="-78"/>
            </a:endParaRPr>
          </a:p>
        </p:txBody>
      </p:sp>
      <p:sp>
        <p:nvSpPr>
          <p:cNvPr id="49" name="Text: ↗">
            <a:extLst>
              <a:ext uri="{FF2B5EF4-FFF2-40B4-BE49-F238E27FC236}">
                <a16:creationId xmlns:a16="http://schemas.microsoft.com/office/drawing/2014/main" id="{20155E41-291E-3391-D7D9-9E2FF597D0EC}"/>
              </a:ext>
            </a:extLst>
          </p:cNvPr>
          <p:cNvSpPr txBox="1"/>
          <p:nvPr/>
        </p:nvSpPr>
        <p:spPr>
          <a:xfrm>
            <a:off x="7880945" y="7684294"/>
            <a:ext cx="268351" cy="482600"/>
          </a:xfrm>
          <a:prstGeom prst="rect">
            <a:avLst/>
          </a:prstGeom>
          <a:noFill/>
        </p:spPr>
        <p:txBody>
          <a:bodyPr vert="horz" wrap="none" lIns="0" tIns="0" rIns="0" bIns="0" rtlCol="0">
            <a:noAutofit/>
          </a:bodyPr>
          <a:lstStyle/>
          <a:p>
            <a:pPr>
              <a:lnSpc>
                <a:spcPts val="2040"/>
              </a:lnSpc>
            </a:pPr>
            <a:r>
              <a:rPr lang="en-US" sz="1700">
                <a:solidFill>
                  <a:srgbClr val="AD8C3E"/>
                </a:solidFill>
                <a:latin typeface="Segoe UI" panose="020B0502040204020203" pitchFamily="34" charset="0"/>
              </a:rPr>
              <a:t>↗</a:t>
            </a:r>
          </a:p>
        </p:txBody>
      </p:sp>
      <p:sp>
        <p:nvSpPr>
          <p:cNvPr id="50" name="Text: Hadith">
            <a:extLst>
              <a:ext uri="{FF2B5EF4-FFF2-40B4-BE49-F238E27FC236}">
                <a16:creationId xmlns:a16="http://schemas.microsoft.com/office/drawing/2014/main" id="{230D6A18-70BB-76D2-6A99-D22564926F20}"/>
              </a:ext>
            </a:extLst>
          </p:cNvPr>
          <p:cNvSpPr txBox="1"/>
          <p:nvPr/>
        </p:nvSpPr>
        <p:spPr>
          <a:xfrm>
            <a:off x="4851400" y="8285956"/>
            <a:ext cx="3073400" cy="455613"/>
          </a:xfrm>
          <a:prstGeom prst="rect">
            <a:avLst/>
          </a:prstGeom>
          <a:noFill/>
        </p:spPr>
        <p:txBody>
          <a:bodyPr vert="horz" wrap="none" lIns="0" tIns="0" rIns="0" bIns="0" rtlCol="0">
            <a:noAutofit/>
          </a:bodyPr>
          <a:lstStyle/>
          <a:p>
            <a:pPr>
              <a:lnSpc>
                <a:spcPts val="1989"/>
              </a:lnSpc>
            </a:pPr>
            <a:r>
              <a:rPr lang="en-US" sz="1700">
                <a:solidFill>
                  <a:srgbClr val="395847"/>
                </a:solidFill>
                <a:latin typeface="Segoe UI" panose="020B0502040204020203" pitchFamily="34" charset="0"/>
              </a:rPr>
              <a:t>Hadith</a:t>
            </a:r>
          </a:p>
        </p:txBody>
      </p:sp>
      <p:sp>
        <p:nvSpPr>
          <p:cNvPr id="51" name="Urdu: حدیث">
            <a:extLst>
              <a:ext uri="{FF2B5EF4-FFF2-40B4-BE49-F238E27FC236}">
                <a16:creationId xmlns:a16="http://schemas.microsoft.com/office/drawing/2014/main" id="{F617A4A4-E62E-0229-6DFE-A4EAF6DCC749}"/>
              </a:ext>
            </a:extLst>
          </p:cNvPr>
          <p:cNvSpPr txBox="1"/>
          <p:nvPr/>
        </p:nvSpPr>
        <p:spPr>
          <a:xfrm>
            <a:off x="4851401" y="8601869"/>
            <a:ext cx="528701" cy="527050"/>
          </a:xfrm>
          <a:prstGeom prst="rect">
            <a:avLst/>
          </a:prstGeom>
          <a:noFill/>
        </p:spPr>
        <p:txBody>
          <a:bodyPr vert="horz" wrap="none" lIns="0" tIns="0" rIns="0" bIns="0" rtlCol="0">
            <a:noAutofit/>
          </a:bodyPr>
          <a:lstStyle/>
          <a:p>
            <a:pPr algn="r" rtl="1">
              <a:lnSpc>
                <a:spcPts val="2550"/>
              </a:lnSpc>
            </a:pPr>
            <a:r>
              <a:rPr lang="ar-AE" sz="1500">
                <a:solidFill>
                  <a:srgbClr val="395847"/>
                </a:solidFill>
                <a:latin typeface="Noto Nastaliq Urdu" panose="020B0502040504020204" pitchFamily="34" charset="-78"/>
                <a:cs typeface="Noto Nastaliq Urdu" panose="020B0502040504020204" pitchFamily="34" charset="-78"/>
              </a:rPr>
              <a:t>حدیث</a:t>
            </a:r>
            <a:endParaRPr lang="en-US" sz="1500">
              <a:solidFill>
                <a:srgbClr val="395847"/>
              </a:solidFill>
              <a:latin typeface="Noto Nastaliq Urdu" panose="020B0502040504020204" pitchFamily="34" charset="-78"/>
              <a:cs typeface="Noto Nastaliq Urdu" panose="020B0502040504020204" pitchFamily="34" charset="-78"/>
            </a:endParaRPr>
          </a:p>
        </p:txBody>
      </p:sp>
      <p:sp>
        <p:nvSpPr>
          <p:cNvPr id="52" name="Text: ↗">
            <a:extLst>
              <a:ext uri="{FF2B5EF4-FFF2-40B4-BE49-F238E27FC236}">
                <a16:creationId xmlns:a16="http://schemas.microsoft.com/office/drawing/2014/main" id="{A2B7487D-1B0C-0FBC-81ED-E3EAC6AE1EFC}"/>
              </a:ext>
            </a:extLst>
          </p:cNvPr>
          <p:cNvSpPr txBox="1"/>
          <p:nvPr/>
        </p:nvSpPr>
        <p:spPr>
          <a:xfrm>
            <a:off x="7880945" y="8349456"/>
            <a:ext cx="268351" cy="482600"/>
          </a:xfrm>
          <a:prstGeom prst="rect">
            <a:avLst/>
          </a:prstGeom>
          <a:noFill/>
        </p:spPr>
        <p:txBody>
          <a:bodyPr vert="horz" wrap="none" lIns="0" tIns="0" rIns="0" bIns="0" rtlCol="0">
            <a:noAutofit/>
          </a:bodyPr>
          <a:lstStyle/>
          <a:p>
            <a:pPr>
              <a:lnSpc>
                <a:spcPts val="2040"/>
              </a:lnSpc>
            </a:pPr>
            <a:r>
              <a:rPr lang="en-US" sz="1700">
                <a:solidFill>
                  <a:srgbClr val="AD8C3E"/>
                </a:solidFill>
                <a:latin typeface="Segoe UI" panose="020B0502040204020203" pitchFamily="34" charset="0"/>
              </a:rPr>
              <a:t>↗</a:t>
            </a:r>
          </a:p>
        </p:txBody>
      </p:sp>
      <p:sp>
        <p:nvSpPr>
          <p:cNvPr id="53" name="Text: Library">
            <a:extLst>
              <a:ext uri="{FF2B5EF4-FFF2-40B4-BE49-F238E27FC236}">
                <a16:creationId xmlns:a16="http://schemas.microsoft.com/office/drawing/2014/main" id="{6C2179BA-0755-F60A-C0CC-068B22BBA9C1}"/>
              </a:ext>
            </a:extLst>
          </p:cNvPr>
          <p:cNvSpPr txBox="1"/>
          <p:nvPr/>
        </p:nvSpPr>
        <p:spPr>
          <a:xfrm>
            <a:off x="4851400" y="8951119"/>
            <a:ext cx="3073400" cy="455613"/>
          </a:xfrm>
          <a:prstGeom prst="rect">
            <a:avLst/>
          </a:prstGeom>
          <a:noFill/>
        </p:spPr>
        <p:txBody>
          <a:bodyPr vert="horz" wrap="none" lIns="0" tIns="0" rIns="0" bIns="0" rtlCol="0">
            <a:noAutofit/>
          </a:bodyPr>
          <a:lstStyle/>
          <a:p>
            <a:pPr>
              <a:lnSpc>
                <a:spcPts val="1989"/>
              </a:lnSpc>
            </a:pPr>
            <a:r>
              <a:rPr lang="en-US" sz="1700">
                <a:solidFill>
                  <a:srgbClr val="395847"/>
                </a:solidFill>
                <a:latin typeface="Segoe UI" panose="020B0502040204020203" pitchFamily="34" charset="0"/>
              </a:rPr>
              <a:t>Library</a:t>
            </a:r>
          </a:p>
        </p:txBody>
      </p:sp>
      <p:sp>
        <p:nvSpPr>
          <p:cNvPr id="54" name="Urdu: کتب خانہ">
            <a:extLst>
              <a:ext uri="{FF2B5EF4-FFF2-40B4-BE49-F238E27FC236}">
                <a16:creationId xmlns:a16="http://schemas.microsoft.com/office/drawing/2014/main" id="{14C4BFD4-CB80-C26B-C74F-945DFC93D8C6}"/>
              </a:ext>
            </a:extLst>
          </p:cNvPr>
          <p:cNvSpPr txBox="1"/>
          <p:nvPr/>
        </p:nvSpPr>
        <p:spPr>
          <a:xfrm>
            <a:off x="4851401" y="9267031"/>
            <a:ext cx="687451" cy="527050"/>
          </a:xfrm>
          <a:prstGeom prst="rect">
            <a:avLst/>
          </a:prstGeom>
          <a:noFill/>
        </p:spPr>
        <p:txBody>
          <a:bodyPr vert="horz" wrap="none" lIns="0" tIns="0" rIns="0" bIns="0" rtlCol="0">
            <a:noAutofit/>
          </a:bodyPr>
          <a:lstStyle/>
          <a:p>
            <a:pPr algn="r" rtl="1">
              <a:lnSpc>
                <a:spcPts val="2550"/>
              </a:lnSpc>
            </a:pPr>
            <a:r>
              <a:rPr lang="ar-AE" sz="1500">
                <a:solidFill>
                  <a:srgbClr val="395847"/>
                </a:solidFill>
                <a:latin typeface="Noto Nastaliq Urdu" panose="020B0502040504020204" pitchFamily="34" charset="-78"/>
                <a:cs typeface="Noto Nastaliq Urdu" panose="020B0502040504020204" pitchFamily="34" charset="-78"/>
              </a:rPr>
              <a:t>کتب خانہ</a:t>
            </a:r>
            <a:endParaRPr lang="en-US" sz="1500">
              <a:solidFill>
                <a:srgbClr val="395847"/>
              </a:solidFill>
              <a:latin typeface="Noto Nastaliq Urdu" panose="020B0502040504020204" pitchFamily="34" charset="-78"/>
              <a:cs typeface="Noto Nastaliq Urdu" panose="020B0502040504020204" pitchFamily="34" charset="-78"/>
            </a:endParaRPr>
          </a:p>
        </p:txBody>
      </p:sp>
      <p:sp>
        <p:nvSpPr>
          <p:cNvPr id="55" name="Text: ↗">
            <a:extLst>
              <a:ext uri="{FF2B5EF4-FFF2-40B4-BE49-F238E27FC236}">
                <a16:creationId xmlns:a16="http://schemas.microsoft.com/office/drawing/2014/main" id="{D67662B1-45FD-B1FD-0DB5-E4DD75B66E37}"/>
              </a:ext>
            </a:extLst>
          </p:cNvPr>
          <p:cNvSpPr txBox="1"/>
          <p:nvPr/>
        </p:nvSpPr>
        <p:spPr>
          <a:xfrm>
            <a:off x="7880945" y="9014619"/>
            <a:ext cx="268351" cy="482600"/>
          </a:xfrm>
          <a:prstGeom prst="rect">
            <a:avLst/>
          </a:prstGeom>
          <a:noFill/>
        </p:spPr>
        <p:txBody>
          <a:bodyPr vert="horz" wrap="none" lIns="0" tIns="0" rIns="0" bIns="0" rtlCol="0">
            <a:noAutofit/>
          </a:bodyPr>
          <a:lstStyle/>
          <a:p>
            <a:pPr>
              <a:lnSpc>
                <a:spcPts val="2040"/>
              </a:lnSpc>
            </a:pPr>
            <a:r>
              <a:rPr lang="en-US" sz="1700">
                <a:solidFill>
                  <a:srgbClr val="AD8C3E"/>
                </a:solidFill>
                <a:latin typeface="Segoe UI" panose="020B0502040204020203" pitchFamily="34" charset="0"/>
              </a:rPr>
              <a:t>↗</a:t>
            </a:r>
          </a:p>
        </p:txBody>
      </p:sp>
      <p:sp>
        <p:nvSpPr>
          <p:cNvPr id="56" name="Text: Zikr">
            <a:extLst>
              <a:ext uri="{FF2B5EF4-FFF2-40B4-BE49-F238E27FC236}">
                <a16:creationId xmlns:a16="http://schemas.microsoft.com/office/drawing/2014/main" id="{CD2CB74A-5DA0-33C2-8C18-2C9B994E0CD0}"/>
              </a:ext>
            </a:extLst>
          </p:cNvPr>
          <p:cNvSpPr txBox="1"/>
          <p:nvPr/>
        </p:nvSpPr>
        <p:spPr>
          <a:xfrm>
            <a:off x="8509000" y="4356100"/>
            <a:ext cx="3086100" cy="685800"/>
          </a:xfrm>
          <a:prstGeom prst="rect">
            <a:avLst/>
          </a:prstGeom>
          <a:noFill/>
        </p:spPr>
        <p:txBody>
          <a:bodyPr vert="horz" wrap="none" lIns="0" tIns="0" rIns="0" bIns="0" rtlCol="0">
            <a:noAutofit/>
          </a:bodyPr>
          <a:lstStyle/>
          <a:p>
            <a:pPr>
              <a:lnSpc>
                <a:spcPts val="3480"/>
              </a:lnSpc>
            </a:pPr>
            <a:r>
              <a:rPr lang="en-US" sz="2900">
                <a:solidFill>
                  <a:srgbClr val="123F30"/>
                </a:solidFill>
                <a:latin typeface="Segoe UI Semibold" panose="020B0702040204020203" pitchFamily="34" charset="0"/>
              </a:rPr>
              <a:t>Zikr</a:t>
            </a:r>
          </a:p>
        </p:txBody>
      </p:sp>
      <p:sp>
        <p:nvSpPr>
          <p:cNvPr id="57" name="Urdu: ذکر">
            <a:extLst>
              <a:ext uri="{FF2B5EF4-FFF2-40B4-BE49-F238E27FC236}">
                <a16:creationId xmlns:a16="http://schemas.microsoft.com/office/drawing/2014/main" id="{90821C1D-724B-F433-5105-357FCE397070}"/>
              </a:ext>
            </a:extLst>
          </p:cNvPr>
          <p:cNvSpPr txBox="1"/>
          <p:nvPr/>
        </p:nvSpPr>
        <p:spPr>
          <a:xfrm>
            <a:off x="8509001" y="4902200"/>
            <a:ext cx="382651" cy="685006"/>
          </a:xfrm>
          <a:prstGeom prst="rect">
            <a:avLst/>
          </a:prstGeom>
          <a:noFill/>
        </p:spPr>
        <p:txBody>
          <a:bodyPr vert="horz" wrap="none" lIns="0" tIns="0" rIns="0" bIns="0" rtlCol="0">
            <a:noAutofit/>
          </a:bodyPr>
          <a:lstStyle/>
          <a:p>
            <a:pPr algn="r" rtl="1">
              <a:lnSpc>
                <a:spcPts val="3795"/>
              </a:lnSpc>
            </a:pPr>
            <a:r>
              <a:rPr lang="ar-AE" sz="2300">
                <a:solidFill>
                  <a:srgbClr val="123F30"/>
                </a:solidFill>
                <a:latin typeface="Noto Nastaliq Urdu" panose="020B0502040504020204" pitchFamily="34" charset="-78"/>
                <a:cs typeface="Noto Nastaliq Urdu" panose="020B0502040504020204" pitchFamily="34" charset="-78"/>
              </a:rPr>
              <a:t>ذکر</a:t>
            </a:r>
            <a:endParaRPr lang="en-US" sz="2300">
              <a:solidFill>
                <a:srgbClr val="123F30"/>
              </a:solidFill>
              <a:latin typeface="Noto Nastaliq Urdu" panose="020B0502040504020204" pitchFamily="34" charset="-78"/>
              <a:cs typeface="Noto Nastaliq Urdu" panose="020B0502040504020204" pitchFamily="34" charset="-78"/>
            </a:endParaRPr>
          </a:p>
        </p:txBody>
      </p:sp>
      <p:sp>
        <p:nvSpPr>
          <p:cNvPr id="58" name="Text: ↗">
            <a:extLst>
              <a:ext uri="{FF2B5EF4-FFF2-40B4-BE49-F238E27FC236}">
                <a16:creationId xmlns:a16="http://schemas.microsoft.com/office/drawing/2014/main" id="{FD9B8CEB-63B3-6780-16CA-F8D1E3402826}"/>
              </a:ext>
            </a:extLst>
          </p:cNvPr>
          <p:cNvSpPr txBox="1"/>
          <p:nvPr/>
        </p:nvSpPr>
        <p:spPr>
          <a:xfrm>
            <a:off x="11625858" y="4572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59" name="Text: Our Sheikh">
            <a:extLst>
              <a:ext uri="{FF2B5EF4-FFF2-40B4-BE49-F238E27FC236}">
                <a16:creationId xmlns:a16="http://schemas.microsoft.com/office/drawing/2014/main" id="{1A658B84-5B09-89CD-6594-2C75E62E9FA0}"/>
              </a:ext>
            </a:extLst>
          </p:cNvPr>
          <p:cNvSpPr txBox="1"/>
          <p:nvPr/>
        </p:nvSpPr>
        <p:spPr>
          <a:xfrm>
            <a:off x="8661400" y="5625306"/>
            <a:ext cx="3073400" cy="455613"/>
          </a:xfrm>
          <a:prstGeom prst="rect">
            <a:avLst/>
          </a:prstGeom>
          <a:noFill/>
        </p:spPr>
        <p:txBody>
          <a:bodyPr vert="horz" wrap="none" lIns="0" tIns="0" rIns="0" bIns="0" rtlCol="0">
            <a:noAutofit/>
          </a:bodyPr>
          <a:lstStyle/>
          <a:p>
            <a:pPr>
              <a:lnSpc>
                <a:spcPts val="1989"/>
              </a:lnSpc>
            </a:pPr>
            <a:r>
              <a:rPr lang="en-US" sz="1700">
                <a:solidFill>
                  <a:srgbClr val="395847"/>
                </a:solidFill>
                <a:latin typeface="Segoe UI" panose="020B0502040204020203" pitchFamily="34" charset="0"/>
              </a:rPr>
              <a:t>Our Sheikh</a:t>
            </a:r>
          </a:p>
        </p:txBody>
      </p:sp>
      <p:sp>
        <p:nvSpPr>
          <p:cNvPr id="60" name="Urdu: ہمارے شیخ">
            <a:extLst>
              <a:ext uri="{FF2B5EF4-FFF2-40B4-BE49-F238E27FC236}">
                <a16:creationId xmlns:a16="http://schemas.microsoft.com/office/drawing/2014/main" id="{F9737A11-55C6-150D-21EA-D6AC71BF9142}"/>
              </a:ext>
            </a:extLst>
          </p:cNvPr>
          <p:cNvSpPr txBox="1"/>
          <p:nvPr/>
        </p:nvSpPr>
        <p:spPr>
          <a:xfrm>
            <a:off x="8661401" y="5941219"/>
            <a:ext cx="877951" cy="527050"/>
          </a:xfrm>
          <a:prstGeom prst="rect">
            <a:avLst/>
          </a:prstGeom>
          <a:noFill/>
        </p:spPr>
        <p:txBody>
          <a:bodyPr vert="horz" wrap="none" lIns="0" tIns="0" rIns="0" bIns="0" rtlCol="0">
            <a:noAutofit/>
          </a:bodyPr>
          <a:lstStyle/>
          <a:p>
            <a:pPr algn="r" rtl="1">
              <a:lnSpc>
                <a:spcPts val="2550"/>
              </a:lnSpc>
            </a:pPr>
            <a:r>
              <a:rPr lang="ar-AE" sz="1500">
                <a:solidFill>
                  <a:srgbClr val="395847"/>
                </a:solidFill>
                <a:latin typeface="Noto Nastaliq Urdu" panose="020B0502040504020204" pitchFamily="34" charset="-78"/>
                <a:cs typeface="Noto Nastaliq Urdu" panose="020B0502040504020204" pitchFamily="34" charset="-78"/>
              </a:rPr>
              <a:t>ہمارے شیخ</a:t>
            </a:r>
            <a:endParaRPr lang="en-US" sz="1500">
              <a:solidFill>
                <a:srgbClr val="395847"/>
              </a:solidFill>
              <a:latin typeface="Noto Nastaliq Urdu" panose="020B0502040504020204" pitchFamily="34" charset="-78"/>
              <a:cs typeface="Noto Nastaliq Urdu" panose="020B0502040504020204" pitchFamily="34" charset="-78"/>
            </a:endParaRPr>
          </a:p>
        </p:txBody>
      </p:sp>
      <p:sp>
        <p:nvSpPr>
          <p:cNvPr id="61" name="Text: ↗">
            <a:extLst>
              <a:ext uri="{FF2B5EF4-FFF2-40B4-BE49-F238E27FC236}">
                <a16:creationId xmlns:a16="http://schemas.microsoft.com/office/drawing/2014/main" id="{93FE5CED-064D-E263-39C0-8FA55C4ABF3E}"/>
              </a:ext>
            </a:extLst>
          </p:cNvPr>
          <p:cNvSpPr txBox="1"/>
          <p:nvPr/>
        </p:nvSpPr>
        <p:spPr>
          <a:xfrm>
            <a:off x="11690945" y="5688806"/>
            <a:ext cx="268351" cy="482600"/>
          </a:xfrm>
          <a:prstGeom prst="rect">
            <a:avLst/>
          </a:prstGeom>
          <a:noFill/>
        </p:spPr>
        <p:txBody>
          <a:bodyPr vert="horz" wrap="none" lIns="0" tIns="0" rIns="0" bIns="0" rtlCol="0">
            <a:noAutofit/>
          </a:bodyPr>
          <a:lstStyle/>
          <a:p>
            <a:pPr>
              <a:lnSpc>
                <a:spcPts val="2040"/>
              </a:lnSpc>
            </a:pPr>
            <a:r>
              <a:rPr lang="en-US" sz="1700">
                <a:solidFill>
                  <a:srgbClr val="AD8C3E"/>
                </a:solidFill>
                <a:latin typeface="Segoe UI" panose="020B0502040204020203" pitchFamily="34" charset="0"/>
              </a:rPr>
              <a:t>↗</a:t>
            </a:r>
          </a:p>
        </p:txBody>
      </p:sp>
      <p:sp>
        <p:nvSpPr>
          <p:cNvPr id="62" name="Text: Personal Zikr">
            <a:extLst>
              <a:ext uri="{FF2B5EF4-FFF2-40B4-BE49-F238E27FC236}">
                <a16:creationId xmlns:a16="http://schemas.microsoft.com/office/drawing/2014/main" id="{D1B39C5C-E4ED-D6DB-C04C-5971E02FE11C}"/>
              </a:ext>
            </a:extLst>
          </p:cNvPr>
          <p:cNvSpPr txBox="1"/>
          <p:nvPr/>
        </p:nvSpPr>
        <p:spPr>
          <a:xfrm>
            <a:off x="8661400" y="6290469"/>
            <a:ext cx="3073400" cy="455613"/>
          </a:xfrm>
          <a:prstGeom prst="rect">
            <a:avLst/>
          </a:prstGeom>
          <a:noFill/>
        </p:spPr>
        <p:txBody>
          <a:bodyPr vert="horz" wrap="none" lIns="0" tIns="0" rIns="0" bIns="0" rtlCol="0">
            <a:noAutofit/>
          </a:bodyPr>
          <a:lstStyle/>
          <a:p>
            <a:pPr>
              <a:lnSpc>
                <a:spcPts val="1989"/>
              </a:lnSpc>
            </a:pPr>
            <a:r>
              <a:rPr lang="en-US" sz="1700">
                <a:solidFill>
                  <a:srgbClr val="395847"/>
                </a:solidFill>
                <a:latin typeface="Segoe UI" panose="020B0502040204020203" pitchFamily="34" charset="0"/>
              </a:rPr>
              <a:t>Personal Zikr</a:t>
            </a:r>
          </a:p>
        </p:txBody>
      </p:sp>
      <p:sp>
        <p:nvSpPr>
          <p:cNvPr id="63" name="Urdu: ذاتی ذکر">
            <a:extLst>
              <a:ext uri="{FF2B5EF4-FFF2-40B4-BE49-F238E27FC236}">
                <a16:creationId xmlns:a16="http://schemas.microsoft.com/office/drawing/2014/main" id="{A072FA5E-B060-C2B9-C1C4-D9D7243B8586}"/>
              </a:ext>
            </a:extLst>
          </p:cNvPr>
          <p:cNvSpPr txBox="1"/>
          <p:nvPr/>
        </p:nvSpPr>
        <p:spPr>
          <a:xfrm>
            <a:off x="8661401" y="6606381"/>
            <a:ext cx="547751" cy="527050"/>
          </a:xfrm>
          <a:prstGeom prst="rect">
            <a:avLst/>
          </a:prstGeom>
          <a:noFill/>
        </p:spPr>
        <p:txBody>
          <a:bodyPr vert="horz" wrap="none" lIns="0" tIns="0" rIns="0" bIns="0" rtlCol="0">
            <a:noAutofit/>
          </a:bodyPr>
          <a:lstStyle/>
          <a:p>
            <a:pPr algn="r" rtl="1">
              <a:lnSpc>
                <a:spcPts val="2550"/>
              </a:lnSpc>
            </a:pPr>
            <a:r>
              <a:rPr lang="ar-AE" sz="1500">
                <a:solidFill>
                  <a:srgbClr val="395847"/>
                </a:solidFill>
                <a:latin typeface="Noto Nastaliq Urdu" panose="020B0502040504020204" pitchFamily="34" charset="-78"/>
                <a:cs typeface="Noto Nastaliq Urdu" panose="020B0502040504020204" pitchFamily="34" charset="-78"/>
              </a:rPr>
              <a:t>ذاتی ذکر</a:t>
            </a:r>
            <a:endParaRPr lang="en-US" sz="1500">
              <a:solidFill>
                <a:srgbClr val="395847"/>
              </a:solidFill>
              <a:latin typeface="Noto Nastaliq Urdu" panose="020B0502040504020204" pitchFamily="34" charset="-78"/>
              <a:cs typeface="Noto Nastaliq Urdu" panose="020B0502040504020204" pitchFamily="34" charset="-78"/>
            </a:endParaRPr>
          </a:p>
        </p:txBody>
      </p:sp>
      <p:sp>
        <p:nvSpPr>
          <p:cNvPr id="64" name="Text: ↗">
            <a:extLst>
              <a:ext uri="{FF2B5EF4-FFF2-40B4-BE49-F238E27FC236}">
                <a16:creationId xmlns:a16="http://schemas.microsoft.com/office/drawing/2014/main" id="{46448E75-0876-2774-C4DF-9A7ADBC83191}"/>
              </a:ext>
            </a:extLst>
          </p:cNvPr>
          <p:cNvSpPr txBox="1"/>
          <p:nvPr/>
        </p:nvSpPr>
        <p:spPr>
          <a:xfrm>
            <a:off x="11690945" y="6353969"/>
            <a:ext cx="268351" cy="482600"/>
          </a:xfrm>
          <a:prstGeom prst="rect">
            <a:avLst/>
          </a:prstGeom>
          <a:noFill/>
        </p:spPr>
        <p:txBody>
          <a:bodyPr vert="horz" wrap="none" lIns="0" tIns="0" rIns="0" bIns="0" rtlCol="0">
            <a:noAutofit/>
          </a:bodyPr>
          <a:lstStyle/>
          <a:p>
            <a:pPr>
              <a:lnSpc>
                <a:spcPts val="2040"/>
              </a:lnSpc>
            </a:pPr>
            <a:r>
              <a:rPr lang="en-US" sz="1700">
                <a:solidFill>
                  <a:srgbClr val="AD8C3E"/>
                </a:solidFill>
                <a:latin typeface="Segoe UI" panose="020B0502040204020203" pitchFamily="34" charset="0"/>
              </a:rPr>
              <a:t>↗</a:t>
            </a:r>
          </a:p>
        </p:txBody>
      </p:sp>
      <p:sp>
        <p:nvSpPr>
          <p:cNvPr id="65" name="Text: Tasbih">
            <a:extLst>
              <a:ext uri="{FF2B5EF4-FFF2-40B4-BE49-F238E27FC236}">
                <a16:creationId xmlns:a16="http://schemas.microsoft.com/office/drawing/2014/main" id="{91E5AA7C-8E26-BA02-C95B-36F08BA8576C}"/>
              </a:ext>
            </a:extLst>
          </p:cNvPr>
          <p:cNvSpPr txBox="1"/>
          <p:nvPr/>
        </p:nvSpPr>
        <p:spPr>
          <a:xfrm>
            <a:off x="8661400" y="6955631"/>
            <a:ext cx="3073400" cy="455613"/>
          </a:xfrm>
          <a:prstGeom prst="rect">
            <a:avLst/>
          </a:prstGeom>
          <a:noFill/>
        </p:spPr>
        <p:txBody>
          <a:bodyPr vert="horz" wrap="none" lIns="0" tIns="0" rIns="0" bIns="0" rtlCol="0">
            <a:noAutofit/>
          </a:bodyPr>
          <a:lstStyle/>
          <a:p>
            <a:pPr>
              <a:lnSpc>
                <a:spcPts val="1989"/>
              </a:lnSpc>
            </a:pPr>
            <a:r>
              <a:rPr lang="en-US" sz="1700">
                <a:solidFill>
                  <a:srgbClr val="395847"/>
                </a:solidFill>
                <a:latin typeface="Segoe UI" panose="020B0502040204020203" pitchFamily="34" charset="0"/>
              </a:rPr>
              <a:t>Tasbih</a:t>
            </a:r>
          </a:p>
        </p:txBody>
      </p:sp>
      <p:sp>
        <p:nvSpPr>
          <p:cNvPr id="66" name="Urdu: تسبیح">
            <a:extLst>
              <a:ext uri="{FF2B5EF4-FFF2-40B4-BE49-F238E27FC236}">
                <a16:creationId xmlns:a16="http://schemas.microsoft.com/office/drawing/2014/main" id="{B4A4860B-66D4-A2B4-665D-720B90B9B770}"/>
              </a:ext>
            </a:extLst>
          </p:cNvPr>
          <p:cNvSpPr txBox="1"/>
          <p:nvPr/>
        </p:nvSpPr>
        <p:spPr>
          <a:xfrm>
            <a:off x="8661401" y="7271544"/>
            <a:ext cx="387413" cy="527050"/>
          </a:xfrm>
          <a:prstGeom prst="rect">
            <a:avLst/>
          </a:prstGeom>
          <a:noFill/>
        </p:spPr>
        <p:txBody>
          <a:bodyPr vert="horz" wrap="none" lIns="0" tIns="0" rIns="0" bIns="0" rtlCol="0">
            <a:noAutofit/>
          </a:bodyPr>
          <a:lstStyle/>
          <a:p>
            <a:pPr algn="r" rtl="1">
              <a:lnSpc>
                <a:spcPts val="2550"/>
              </a:lnSpc>
            </a:pPr>
            <a:r>
              <a:rPr lang="ar-AE" sz="1500">
                <a:solidFill>
                  <a:srgbClr val="395847"/>
                </a:solidFill>
                <a:latin typeface="Noto Nastaliq Urdu" panose="020B0502040504020204" pitchFamily="34" charset="-78"/>
                <a:cs typeface="Noto Nastaliq Urdu" panose="020B0502040504020204" pitchFamily="34" charset="-78"/>
              </a:rPr>
              <a:t>تسبیح</a:t>
            </a:r>
            <a:endParaRPr lang="en-US" sz="1500">
              <a:solidFill>
                <a:srgbClr val="395847"/>
              </a:solidFill>
              <a:latin typeface="Noto Nastaliq Urdu" panose="020B0502040504020204" pitchFamily="34" charset="-78"/>
              <a:cs typeface="Noto Nastaliq Urdu" panose="020B0502040504020204" pitchFamily="34" charset="-78"/>
            </a:endParaRPr>
          </a:p>
        </p:txBody>
      </p:sp>
      <p:sp>
        <p:nvSpPr>
          <p:cNvPr id="67" name="Text: ↗">
            <a:extLst>
              <a:ext uri="{FF2B5EF4-FFF2-40B4-BE49-F238E27FC236}">
                <a16:creationId xmlns:a16="http://schemas.microsoft.com/office/drawing/2014/main" id="{CA16B0A7-96CD-F48A-AA46-D507D701604B}"/>
              </a:ext>
            </a:extLst>
          </p:cNvPr>
          <p:cNvSpPr txBox="1"/>
          <p:nvPr/>
        </p:nvSpPr>
        <p:spPr>
          <a:xfrm>
            <a:off x="11690945" y="7019131"/>
            <a:ext cx="268351" cy="482600"/>
          </a:xfrm>
          <a:prstGeom prst="rect">
            <a:avLst/>
          </a:prstGeom>
          <a:noFill/>
        </p:spPr>
        <p:txBody>
          <a:bodyPr vert="horz" wrap="none" lIns="0" tIns="0" rIns="0" bIns="0" rtlCol="0">
            <a:noAutofit/>
          </a:bodyPr>
          <a:lstStyle/>
          <a:p>
            <a:pPr>
              <a:lnSpc>
                <a:spcPts val="2040"/>
              </a:lnSpc>
            </a:pPr>
            <a:r>
              <a:rPr lang="en-US" sz="1700">
                <a:solidFill>
                  <a:srgbClr val="AD8C3E"/>
                </a:solidFill>
                <a:latin typeface="Segoe UI" panose="020B0502040204020203" pitchFamily="34" charset="0"/>
              </a:rPr>
              <a:t>↗</a:t>
            </a:r>
          </a:p>
        </p:txBody>
      </p:sp>
      <p:sp>
        <p:nvSpPr>
          <p:cNvPr id="68" name="Text: Method of Zikr">
            <a:extLst>
              <a:ext uri="{FF2B5EF4-FFF2-40B4-BE49-F238E27FC236}">
                <a16:creationId xmlns:a16="http://schemas.microsoft.com/office/drawing/2014/main" id="{DA16C312-CC2E-3AB6-6F92-FD084A5EFF44}"/>
              </a:ext>
            </a:extLst>
          </p:cNvPr>
          <p:cNvSpPr txBox="1"/>
          <p:nvPr/>
        </p:nvSpPr>
        <p:spPr>
          <a:xfrm>
            <a:off x="8661400" y="7620794"/>
            <a:ext cx="3073400" cy="455613"/>
          </a:xfrm>
          <a:prstGeom prst="rect">
            <a:avLst/>
          </a:prstGeom>
          <a:noFill/>
        </p:spPr>
        <p:txBody>
          <a:bodyPr vert="horz" wrap="none" lIns="0" tIns="0" rIns="0" bIns="0" rtlCol="0">
            <a:noAutofit/>
          </a:bodyPr>
          <a:lstStyle/>
          <a:p>
            <a:pPr>
              <a:lnSpc>
                <a:spcPts val="1989"/>
              </a:lnSpc>
            </a:pPr>
            <a:r>
              <a:rPr lang="en-US" sz="1700">
                <a:solidFill>
                  <a:srgbClr val="395847"/>
                </a:solidFill>
                <a:latin typeface="Segoe UI" panose="020B0502040204020203" pitchFamily="34" charset="0"/>
              </a:rPr>
              <a:t>Method of Zikr</a:t>
            </a:r>
          </a:p>
        </p:txBody>
      </p:sp>
      <p:sp>
        <p:nvSpPr>
          <p:cNvPr id="69" name="Urdu: طریقۂ ذکر">
            <a:extLst>
              <a:ext uri="{FF2B5EF4-FFF2-40B4-BE49-F238E27FC236}">
                <a16:creationId xmlns:a16="http://schemas.microsoft.com/office/drawing/2014/main" id="{AE1E3457-0997-3EA7-63CE-0ADC2F515A34}"/>
              </a:ext>
            </a:extLst>
          </p:cNvPr>
          <p:cNvSpPr txBox="1"/>
          <p:nvPr/>
        </p:nvSpPr>
        <p:spPr>
          <a:xfrm>
            <a:off x="8661401" y="7936706"/>
            <a:ext cx="649351" cy="527050"/>
          </a:xfrm>
          <a:prstGeom prst="rect">
            <a:avLst/>
          </a:prstGeom>
          <a:noFill/>
        </p:spPr>
        <p:txBody>
          <a:bodyPr vert="horz" wrap="none" lIns="0" tIns="0" rIns="0" bIns="0" rtlCol="0">
            <a:noAutofit/>
          </a:bodyPr>
          <a:lstStyle/>
          <a:p>
            <a:pPr algn="r" rtl="1">
              <a:lnSpc>
                <a:spcPts val="2550"/>
              </a:lnSpc>
            </a:pPr>
            <a:r>
              <a:rPr lang="ar-AE" sz="1500">
                <a:solidFill>
                  <a:srgbClr val="395847"/>
                </a:solidFill>
                <a:latin typeface="Noto Nastaliq Urdu" panose="020B0502040504020204" pitchFamily="34" charset="-78"/>
                <a:cs typeface="Noto Nastaliq Urdu" panose="020B0502040504020204" pitchFamily="34" charset="-78"/>
              </a:rPr>
              <a:t>طریقۂ ذکر</a:t>
            </a:r>
            <a:endParaRPr lang="en-US" sz="1500">
              <a:solidFill>
                <a:srgbClr val="395847"/>
              </a:solidFill>
              <a:latin typeface="Noto Nastaliq Urdu" panose="020B0502040504020204" pitchFamily="34" charset="-78"/>
              <a:cs typeface="Noto Nastaliq Urdu" panose="020B0502040504020204" pitchFamily="34" charset="-78"/>
            </a:endParaRPr>
          </a:p>
        </p:txBody>
      </p:sp>
      <p:sp>
        <p:nvSpPr>
          <p:cNvPr id="70" name="Text: ↗">
            <a:extLst>
              <a:ext uri="{FF2B5EF4-FFF2-40B4-BE49-F238E27FC236}">
                <a16:creationId xmlns:a16="http://schemas.microsoft.com/office/drawing/2014/main" id="{1F8239B8-82D0-69B6-D4E0-31265FB3C1EC}"/>
              </a:ext>
            </a:extLst>
          </p:cNvPr>
          <p:cNvSpPr txBox="1"/>
          <p:nvPr/>
        </p:nvSpPr>
        <p:spPr>
          <a:xfrm>
            <a:off x="11690945" y="7684294"/>
            <a:ext cx="268351" cy="482600"/>
          </a:xfrm>
          <a:prstGeom prst="rect">
            <a:avLst/>
          </a:prstGeom>
          <a:noFill/>
        </p:spPr>
        <p:txBody>
          <a:bodyPr vert="horz" wrap="none" lIns="0" tIns="0" rIns="0" bIns="0" rtlCol="0">
            <a:noAutofit/>
          </a:bodyPr>
          <a:lstStyle/>
          <a:p>
            <a:pPr>
              <a:lnSpc>
                <a:spcPts val="2040"/>
              </a:lnSpc>
            </a:pPr>
            <a:r>
              <a:rPr lang="en-US" sz="1700">
                <a:solidFill>
                  <a:srgbClr val="AD8C3E"/>
                </a:solidFill>
                <a:latin typeface="Segoe UI" panose="020B0502040204020203" pitchFamily="34" charset="0"/>
              </a:rPr>
              <a:t>↗</a:t>
            </a:r>
          </a:p>
        </p:txBody>
      </p:sp>
      <p:sp>
        <p:nvSpPr>
          <p:cNvPr id="71" name="Text: Discover">
            <a:extLst>
              <a:ext uri="{FF2B5EF4-FFF2-40B4-BE49-F238E27FC236}">
                <a16:creationId xmlns:a16="http://schemas.microsoft.com/office/drawing/2014/main" id="{B1F61AAE-11CD-44EA-2DAA-8FF27592DD59}"/>
              </a:ext>
            </a:extLst>
          </p:cNvPr>
          <p:cNvSpPr txBox="1"/>
          <p:nvPr/>
        </p:nvSpPr>
        <p:spPr>
          <a:xfrm>
            <a:off x="12319000" y="4356100"/>
            <a:ext cx="3086100" cy="685800"/>
          </a:xfrm>
          <a:prstGeom prst="rect">
            <a:avLst/>
          </a:prstGeom>
          <a:noFill/>
        </p:spPr>
        <p:txBody>
          <a:bodyPr vert="horz" wrap="none" lIns="0" tIns="0" rIns="0" bIns="0" rtlCol="0">
            <a:noAutofit/>
          </a:bodyPr>
          <a:lstStyle/>
          <a:p>
            <a:pPr>
              <a:lnSpc>
                <a:spcPts val="3480"/>
              </a:lnSpc>
            </a:pPr>
            <a:r>
              <a:rPr lang="en-US" sz="2900">
                <a:solidFill>
                  <a:srgbClr val="123F30"/>
                </a:solidFill>
                <a:latin typeface="Segoe UI Semibold" panose="020B0702040204020203" pitchFamily="34" charset="0"/>
              </a:rPr>
              <a:t>Discover</a:t>
            </a:r>
          </a:p>
        </p:txBody>
      </p:sp>
      <p:sp>
        <p:nvSpPr>
          <p:cNvPr id="72" name="Urdu: دریافت">
            <a:extLst>
              <a:ext uri="{FF2B5EF4-FFF2-40B4-BE49-F238E27FC236}">
                <a16:creationId xmlns:a16="http://schemas.microsoft.com/office/drawing/2014/main" id="{AE04908B-F54B-D6BF-F659-B0D63EFE9D20}"/>
              </a:ext>
            </a:extLst>
          </p:cNvPr>
          <p:cNvSpPr txBox="1"/>
          <p:nvPr/>
        </p:nvSpPr>
        <p:spPr>
          <a:xfrm>
            <a:off x="12319001" y="4902200"/>
            <a:ext cx="889063" cy="685006"/>
          </a:xfrm>
          <a:prstGeom prst="rect">
            <a:avLst/>
          </a:prstGeom>
          <a:noFill/>
        </p:spPr>
        <p:txBody>
          <a:bodyPr vert="horz" wrap="none" lIns="0" tIns="0" rIns="0" bIns="0" rtlCol="0">
            <a:noAutofit/>
          </a:bodyPr>
          <a:lstStyle/>
          <a:p>
            <a:pPr algn="r" rtl="1">
              <a:lnSpc>
                <a:spcPts val="3795"/>
              </a:lnSpc>
            </a:pPr>
            <a:r>
              <a:rPr lang="ar-AE" sz="2300">
                <a:solidFill>
                  <a:srgbClr val="123F30"/>
                </a:solidFill>
                <a:latin typeface="Noto Nastaliq Urdu" panose="020B0502040504020204" pitchFamily="34" charset="-78"/>
                <a:cs typeface="Noto Nastaliq Urdu" panose="020B0502040504020204" pitchFamily="34" charset="-78"/>
              </a:rPr>
              <a:t>دریافت</a:t>
            </a:r>
            <a:endParaRPr lang="en-US" sz="2300">
              <a:solidFill>
                <a:srgbClr val="123F30"/>
              </a:solidFill>
              <a:latin typeface="Noto Nastaliq Urdu" panose="020B0502040504020204" pitchFamily="34" charset="-78"/>
              <a:cs typeface="Noto Nastaliq Urdu" panose="020B0502040504020204" pitchFamily="34" charset="-78"/>
            </a:endParaRPr>
          </a:p>
        </p:txBody>
      </p:sp>
      <p:sp>
        <p:nvSpPr>
          <p:cNvPr id="73" name="Text: ↗">
            <a:extLst>
              <a:ext uri="{FF2B5EF4-FFF2-40B4-BE49-F238E27FC236}">
                <a16:creationId xmlns:a16="http://schemas.microsoft.com/office/drawing/2014/main" id="{B424E54E-2335-C685-8C21-FA2BAD8512E0}"/>
              </a:ext>
            </a:extLst>
          </p:cNvPr>
          <p:cNvSpPr txBox="1"/>
          <p:nvPr/>
        </p:nvSpPr>
        <p:spPr>
          <a:xfrm>
            <a:off x="15435858" y="4572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74" name="Text: Audio &amp; video bayans">
            <a:extLst>
              <a:ext uri="{FF2B5EF4-FFF2-40B4-BE49-F238E27FC236}">
                <a16:creationId xmlns:a16="http://schemas.microsoft.com/office/drawing/2014/main" id="{DFA6524D-2AB8-7FAA-5A01-D347BC11C13B}"/>
              </a:ext>
            </a:extLst>
          </p:cNvPr>
          <p:cNvSpPr txBox="1"/>
          <p:nvPr/>
        </p:nvSpPr>
        <p:spPr>
          <a:xfrm>
            <a:off x="12471400" y="5625306"/>
            <a:ext cx="3073400" cy="455613"/>
          </a:xfrm>
          <a:prstGeom prst="rect">
            <a:avLst/>
          </a:prstGeom>
          <a:noFill/>
        </p:spPr>
        <p:txBody>
          <a:bodyPr vert="horz" wrap="none" lIns="0" tIns="0" rIns="0" bIns="0" rtlCol="0">
            <a:noAutofit/>
          </a:bodyPr>
          <a:lstStyle/>
          <a:p>
            <a:pPr>
              <a:lnSpc>
                <a:spcPts val="1989"/>
              </a:lnSpc>
            </a:pPr>
            <a:r>
              <a:rPr lang="en-US" sz="1700">
                <a:solidFill>
                  <a:srgbClr val="395847"/>
                </a:solidFill>
                <a:latin typeface="Segoe UI" panose="020B0502040204020203" pitchFamily="34" charset="0"/>
              </a:rPr>
              <a:t>Audio &amp; video bayans</a:t>
            </a:r>
          </a:p>
        </p:txBody>
      </p:sp>
      <p:sp>
        <p:nvSpPr>
          <p:cNvPr id="75" name="Urdu: آڈیو اور ویڈیو بیانات">
            <a:extLst>
              <a:ext uri="{FF2B5EF4-FFF2-40B4-BE49-F238E27FC236}">
                <a16:creationId xmlns:a16="http://schemas.microsoft.com/office/drawing/2014/main" id="{95D8F1C6-9C61-A9B9-1828-3A8A3B479B9A}"/>
              </a:ext>
            </a:extLst>
          </p:cNvPr>
          <p:cNvSpPr txBox="1"/>
          <p:nvPr/>
        </p:nvSpPr>
        <p:spPr>
          <a:xfrm>
            <a:off x="12471401" y="5941219"/>
            <a:ext cx="1385951" cy="527050"/>
          </a:xfrm>
          <a:prstGeom prst="rect">
            <a:avLst/>
          </a:prstGeom>
          <a:noFill/>
        </p:spPr>
        <p:txBody>
          <a:bodyPr vert="horz" wrap="none" lIns="0" tIns="0" rIns="0" bIns="0" rtlCol="0">
            <a:noAutofit/>
          </a:bodyPr>
          <a:lstStyle/>
          <a:p>
            <a:pPr algn="r" rtl="1">
              <a:lnSpc>
                <a:spcPts val="2550"/>
              </a:lnSpc>
            </a:pPr>
            <a:r>
              <a:rPr lang="ar-AE" sz="1500">
                <a:solidFill>
                  <a:srgbClr val="395847"/>
                </a:solidFill>
                <a:latin typeface="Noto Nastaliq Urdu" panose="020B0502040504020204" pitchFamily="34" charset="-78"/>
                <a:cs typeface="Noto Nastaliq Urdu" panose="020B0502040504020204" pitchFamily="34" charset="-78"/>
              </a:rPr>
              <a:t>آڈیو اور ویڈیو بیانات</a:t>
            </a:r>
            <a:endParaRPr lang="en-US" sz="1500">
              <a:solidFill>
                <a:srgbClr val="395847"/>
              </a:solidFill>
              <a:latin typeface="Noto Nastaliq Urdu" panose="020B0502040504020204" pitchFamily="34" charset="-78"/>
              <a:cs typeface="Noto Nastaliq Urdu" panose="020B0502040504020204" pitchFamily="34" charset="-78"/>
            </a:endParaRPr>
          </a:p>
        </p:txBody>
      </p:sp>
      <p:sp>
        <p:nvSpPr>
          <p:cNvPr id="76" name="Text: ↗">
            <a:extLst>
              <a:ext uri="{FF2B5EF4-FFF2-40B4-BE49-F238E27FC236}">
                <a16:creationId xmlns:a16="http://schemas.microsoft.com/office/drawing/2014/main" id="{3D8D93CB-CFE5-BD76-280A-E566D1178C5D}"/>
              </a:ext>
            </a:extLst>
          </p:cNvPr>
          <p:cNvSpPr txBox="1"/>
          <p:nvPr/>
        </p:nvSpPr>
        <p:spPr>
          <a:xfrm>
            <a:off x="15500945" y="5688806"/>
            <a:ext cx="268351" cy="482600"/>
          </a:xfrm>
          <a:prstGeom prst="rect">
            <a:avLst/>
          </a:prstGeom>
          <a:noFill/>
        </p:spPr>
        <p:txBody>
          <a:bodyPr vert="horz" wrap="none" lIns="0" tIns="0" rIns="0" bIns="0" rtlCol="0">
            <a:noAutofit/>
          </a:bodyPr>
          <a:lstStyle/>
          <a:p>
            <a:pPr>
              <a:lnSpc>
                <a:spcPts val="2040"/>
              </a:lnSpc>
            </a:pPr>
            <a:r>
              <a:rPr lang="en-US" sz="1700">
                <a:solidFill>
                  <a:srgbClr val="AD8C3E"/>
                </a:solidFill>
                <a:latin typeface="Segoe UI" panose="020B0502040204020203" pitchFamily="34" charset="0"/>
              </a:rPr>
              <a:t>↗</a:t>
            </a:r>
          </a:p>
        </p:txBody>
      </p:sp>
      <p:sp>
        <p:nvSpPr>
          <p:cNvPr id="77" name="Text: Topics">
            <a:extLst>
              <a:ext uri="{FF2B5EF4-FFF2-40B4-BE49-F238E27FC236}">
                <a16:creationId xmlns:a16="http://schemas.microsoft.com/office/drawing/2014/main" id="{5E5F68FE-2990-39BC-1528-0C24109FF498}"/>
              </a:ext>
            </a:extLst>
          </p:cNvPr>
          <p:cNvSpPr txBox="1"/>
          <p:nvPr/>
        </p:nvSpPr>
        <p:spPr>
          <a:xfrm>
            <a:off x="12471400" y="6290469"/>
            <a:ext cx="3073400" cy="455613"/>
          </a:xfrm>
          <a:prstGeom prst="rect">
            <a:avLst/>
          </a:prstGeom>
          <a:noFill/>
        </p:spPr>
        <p:txBody>
          <a:bodyPr vert="horz" wrap="none" lIns="0" tIns="0" rIns="0" bIns="0" rtlCol="0">
            <a:noAutofit/>
          </a:bodyPr>
          <a:lstStyle/>
          <a:p>
            <a:pPr>
              <a:lnSpc>
                <a:spcPts val="1989"/>
              </a:lnSpc>
            </a:pPr>
            <a:r>
              <a:rPr lang="en-US" sz="1700">
                <a:solidFill>
                  <a:srgbClr val="395847"/>
                </a:solidFill>
                <a:latin typeface="Segoe UI" panose="020B0502040204020203" pitchFamily="34" charset="0"/>
              </a:rPr>
              <a:t>Topics</a:t>
            </a:r>
          </a:p>
        </p:txBody>
      </p:sp>
      <p:sp>
        <p:nvSpPr>
          <p:cNvPr id="78" name="Urdu: موضوعات">
            <a:extLst>
              <a:ext uri="{FF2B5EF4-FFF2-40B4-BE49-F238E27FC236}">
                <a16:creationId xmlns:a16="http://schemas.microsoft.com/office/drawing/2014/main" id="{6D4579B4-16F8-441D-6A05-274BB6F801D3}"/>
              </a:ext>
            </a:extLst>
          </p:cNvPr>
          <p:cNvSpPr txBox="1"/>
          <p:nvPr/>
        </p:nvSpPr>
        <p:spPr>
          <a:xfrm>
            <a:off x="12471401" y="6606381"/>
            <a:ext cx="787463" cy="527050"/>
          </a:xfrm>
          <a:prstGeom prst="rect">
            <a:avLst/>
          </a:prstGeom>
          <a:noFill/>
        </p:spPr>
        <p:txBody>
          <a:bodyPr vert="horz" wrap="none" lIns="0" tIns="0" rIns="0" bIns="0" rtlCol="0">
            <a:noAutofit/>
          </a:bodyPr>
          <a:lstStyle/>
          <a:p>
            <a:pPr algn="r" rtl="1">
              <a:lnSpc>
                <a:spcPts val="2550"/>
              </a:lnSpc>
            </a:pPr>
            <a:r>
              <a:rPr lang="ar-AE" sz="1500">
                <a:solidFill>
                  <a:srgbClr val="395847"/>
                </a:solidFill>
                <a:latin typeface="Noto Nastaliq Urdu" panose="020B0502040504020204" pitchFamily="34" charset="-78"/>
                <a:cs typeface="Noto Nastaliq Urdu" panose="020B0502040504020204" pitchFamily="34" charset="-78"/>
              </a:rPr>
              <a:t>موضوعات</a:t>
            </a:r>
            <a:endParaRPr lang="en-US" sz="1500">
              <a:solidFill>
                <a:srgbClr val="395847"/>
              </a:solidFill>
              <a:latin typeface="Noto Nastaliq Urdu" panose="020B0502040504020204" pitchFamily="34" charset="-78"/>
              <a:cs typeface="Noto Nastaliq Urdu" panose="020B0502040504020204" pitchFamily="34" charset="-78"/>
            </a:endParaRPr>
          </a:p>
        </p:txBody>
      </p:sp>
      <p:sp>
        <p:nvSpPr>
          <p:cNvPr id="79" name="Text: ↗">
            <a:extLst>
              <a:ext uri="{FF2B5EF4-FFF2-40B4-BE49-F238E27FC236}">
                <a16:creationId xmlns:a16="http://schemas.microsoft.com/office/drawing/2014/main" id="{24DD99F6-86F8-66D3-1A01-C2F885119321}"/>
              </a:ext>
            </a:extLst>
          </p:cNvPr>
          <p:cNvSpPr txBox="1"/>
          <p:nvPr/>
        </p:nvSpPr>
        <p:spPr>
          <a:xfrm>
            <a:off x="15500945" y="6353969"/>
            <a:ext cx="268351" cy="482600"/>
          </a:xfrm>
          <a:prstGeom prst="rect">
            <a:avLst/>
          </a:prstGeom>
          <a:noFill/>
        </p:spPr>
        <p:txBody>
          <a:bodyPr vert="horz" wrap="none" lIns="0" tIns="0" rIns="0" bIns="0" rtlCol="0">
            <a:noAutofit/>
          </a:bodyPr>
          <a:lstStyle/>
          <a:p>
            <a:pPr>
              <a:lnSpc>
                <a:spcPts val="2040"/>
              </a:lnSpc>
            </a:pPr>
            <a:r>
              <a:rPr lang="en-US" sz="1700">
                <a:solidFill>
                  <a:srgbClr val="AD8C3E"/>
                </a:solidFill>
                <a:latin typeface="Segoe UI" panose="020B0502040204020203" pitchFamily="34" charset="0"/>
              </a:rPr>
              <a:t>↗</a:t>
            </a:r>
          </a:p>
        </p:txBody>
      </p:sp>
      <p:sp>
        <p:nvSpPr>
          <p:cNvPr id="80" name="Text: News &amp; events">
            <a:extLst>
              <a:ext uri="{FF2B5EF4-FFF2-40B4-BE49-F238E27FC236}">
                <a16:creationId xmlns:a16="http://schemas.microsoft.com/office/drawing/2014/main" id="{D6410BBF-507E-86C6-A58C-6726F82B508F}"/>
              </a:ext>
            </a:extLst>
          </p:cNvPr>
          <p:cNvSpPr txBox="1"/>
          <p:nvPr/>
        </p:nvSpPr>
        <p:spPr>
          <a:xfrm>
            <a:off x="12471400" y="6955631"/>
            <a:ext cx="3073400" cy="455613"/>
          </a:xfrm>
          <a:prstGeom prst="rect">
            <a:avLst/>
          </a:prstGeom>
          <a:noFill/>
        </p:spPr>
        <p:txBody>
          <a:bodyPr vert="horz" wrap="none" lIns="0" tIns="0" rIns="0" bIns="0" rtlCol="0">
            <a:noAutofit/>
          </a:bodyPr>
          <a:lstStyle/>
          <a:p>
            <a:pPr>
              <a:lnSpc>
                <a:spcPts val="1989"/>
              </a:lnSpc>
            </a:pPr>
            <a:r>
              <a:rPr lang="en-US" sz="1700">
                <a:solidFill>
                  <a:srgbClr val="395847"/>
                </a:solidFill>
                <a:latin typeface="Segoe UI" panose="020B0502040204020203" pitchFamily="34" charset="0"/>
              </a:rPr>
              <a:t>News &amp; events</a:t>
            </a:r>
          </a:p>
        </p:txBody>
      </p:sp>
      <p:sp>
        <p:nvSpPr>
          <p:cNvPr id="81" name="Urdu: خبریں اور تقریبات">
            <a:extLst>
              <a:ext uri="{FF2B5EF4-FFF2-40B4-BE49-F238E27FC236}">
                <a16:creationId xmlns:a16="http://schemas.microsoft.com/office/drawing/2014/main" id="{59A375FA-26F2-27FE-E1A2-C2A16F1B807A}"/>
              </a:ext>
            </a:extLst>
          </p:cNvPr>
          <p:cNvSpPr txBox="1"/>
          <p:nvPr/>
        </p:nvSpPr>
        <p:spPr>
          <a:xfrm>
            <a:off x="12471401" y="7271544"/>
            <a:ext cx="1346263" cy="527050"/>
          </a:xfrm>
          <a:prstGeom prst="rect">
            <a:avLst/>
          </a:prstGeom>
          <a:noFill/>
        </p:spPr>
        <p:txBody>
          <a:bodyPr vert="horz" wrap="none" lIns="0" tIns="0" rIns="0" bIns="0" rtlCol="0">
            <a:noAutofit/>
          </a:bodyPr>
          <a:lstStyle/>
          <a:p>
            <a:pPr algn="r" rtl="1">
              <a:lnSpc>
                <a:spcPts val="2550"/>
              </a:lnSpc>
            </a:pPr>
            <a:r>
              <a:rPr lang="ar-AE" sz="1500">
                <a:solidFill>
                  <a:srgbClr val="395847"/>
                </a:solidFill>
                <a:latin typeface="Noto Nastaliq Urdu" panose="020B0502040504020204" pitchFamily="34" charset="-78"/>
                <a:cs typeface="Noto Nastaliq Urdu" panose="020B0502040504020204" pitchFamily="34" charset="-78"/>
              </a:rPr>
              <a:t>خبریں اور تقریبات</a:t>
            </a:r>
            <a:endParaRPr lang="en-US" sz="1500">
              <a:solidFill>
                <a:srgbClr val="395847"/>
              </a:solidFill>
              <a:latin typeface="Noto Nastaliq Urdu" panose="020B0502040504020204" pitchFamily="34" charset="-78"/>
              <a:cs typeface="Noto Nastaliq Urdu" panose="020B0502040504020204" pitchFamily="34" charset="-78"/>
            </a:endParaRPr>
          </a:p>
        </p:txBody>
      </p:sp>
      <p:sp>
        <p:nvSpPr>
          <p:cNvPr id="82" name="Text: ↗">
            <a:extLst>
              <a:ext uri="{FF2B5EF4-FFF2-40B4-BE49-F238E27FC236}">
                <a16:creationId xmlns:a16="http://schemas.microsoft.com/office/drawing/2014/main" id="{57E58683-1F8B-EAC1-96EB-9717E0C54613}"/>
              </a:ext>
            </a:extLst>
          </p:cNvPr>
          <p:cNvSpPr txBox="1"/>
          <p:nvPr/>
        </p:nvSpPr>
        <p:spPr>
          <a:xfrm>
            <a:off x="15500945" y="7019131"/>
            <a:ext cx="268351" cy="482600"/>
          </a:xfrm>
          <a:prstGeom prst="rect">
            <a:avLst/>
          </a:prstGeom>
          <a:noFill/>
        </p:spPr>
        <p:txBody>
          <a:bodyPr vert="horz" wrap="none" lIns="0" tIns="0" rIns="0" bIns="0" rtlCol="0">
            <a:noAutofit/>
          </a:bodyPr>
          <a:lstStyle/>
          <a:p>
            <a:pPr>
              <a:lnSpc>
                <a:spcPts val="2040"/>
              </a:lnSpc>
            </a:pPr>
            <a:r>
              <a:rPr lang="en-US" sz="1700">
                <a:solidFill>
                  <a:srgbClr val="AD8C3E"/>
                </a:solidFill>
                <a:latin typeface="Segoe UI" panose="020B0502040204020203" pitchFamily="34" charset="0"/>
              </a:rPr>
              <a:t>↗</a:t>
            </a:r>
          </a:p>
        </p:txBody>
      </p:sp>
      <p:sp>
        <p:nvSpPr>
          <p:cNvPr id="83" name="Text: Halqah">
            <a:extLst>
              <a:ext uri="{FF2B5EF4-FFF2-40B4-BE49-F238E27FC236}">
                <a16:creationId xmlns:a16="http://schemas.microsoft.com/office/drawing/2014/main" id="{7539BA6B-49F1-A04D-DC5D-B23DE9580C28}"/>
              </a:ext>
            </a:extLst>
          </p:cNvPr>
          <p:cNvSpPr txBox="1"/>
          <p:nvPr/>
        </p:nvSpPr>
        <p:spPr>
          <a:xfrm>
            <a:off x="16129000" y="4356100"/>
            <a:ext cx="3086100" cy="685800"/>
          </a:xfrm>
          <a:prstGeom prst="rect">
            <a:avLst/>
          </a:prstGeom>
          <a:noFill/>
        </p:spPr>
        <p:txBody>
          <a:bodyPr vert="horz" wrap="none" lIns="0" tIns="0" rIns="0" bIns="0" rtlCol="0">
            <a:noAutofit/>
          </a:bodyPr>
          <a:lstStyle/>
          <a:p>
            <a:pPr>
              <a:lnSpc>
                <a:spcPts val="3480"/>
              </a:lnSpc>
            </a:pPr>
            <a:r>
              <a:rPr lang="en-US" sz="2900">
                <a:solidFill>
                  <a:srgbClr val="123F30"/>
                </a:solidFill>
                <a:latin typeface="Segoe UI Semibold" panose="020B0702040204020203" pitchFamily="34" charset="0"/>
              </a:rPr>
              <a:t>Halqah</a:t>
            </a:r>
          </a:p>
        </p:txBody>
      </p:sp>
      <p:sp>
        <p:nvSpPr>
          <p:cNvPr id="84" name="Urdu: حلقہ">
            <a:extLst>
              <a:ext uri="{FF2B5EF4-FFF2-40B4-BE49-F238E27FC236}">
                <a16:creationId xmlns:a16="http://schemas.microsoft.com/office/drawing/2014/main" id="{E388FF67-279C-51FB-17E2-B0A912B58B86}"/>
              </a:ext>
            </a:extLst>
          </p:cNvPr>
          <p:cNvSpPr txBox="1"/>
          <p:nvPr/>
        </p:nvSpPr>
        <p:spPr>
          <a:xfrm>
            <a:off x="16129000" y="4902200"/>
            <a:ext cx="479488" cy="685006"/>
          </a:xfrm>
          <a:prstGeom prst="rect">
            <a:avLst/>
          </a:prstGeom>
          <a:noFill/>
        </p:spPr>
        <p:txBody>
          <a:bodyPr vert="horz" wrap="none" lIns="0" tIns="0" rIns="0" bIns="0" rtlCol="0">
            <a:noAutofit/>
          </a:bodyPr>
          <a:lstStyle/>
          <a:p>
            <a:pPr algn="r" rtl="1">
              <a:lnSpc>
                <a:spcPts val="3795"/>
              </a:lnSpc>
            </a:pPr>
            <a:r>
              <a:rPr lang="ar-AE" sz="2300">
                <a:solidFill>
                  <a:srgbClr val="123F30"/>
                </a:solidFill>
                <a:latin typeface="Noto Nastaliq Urdu" panose="020B0502040504020204" pitchFamily="34" charset="-78"/>
                <a:cs typeface="Noto Nastaliq Urdu" panose="020B0502040504020204" pitchFamily="34" charset="-78"/>
              </a:rPr>
              <a:t>حلقہ</a:t>
            </a:r>
            <a:endParaRPr lang="en-US" sz="2300">
              <a:solidFill>
                <a:srgbClr val="123F30"/>
              </a:solidFill>
              <a:latin typeface="Noto Nastaliq Urdu" panose="020B0502040504020204" pitchFamily="34" charset="-78"/>
              <a:cs typeface="Noto Nastaliq Urdu" panose="020B0502040504020204" pitchFamily="34" charset="-78"/>
            </a:endParaRPr>
          </a:p>
        </p:txBody>
      </p:sp>
      <p:sp>
        <p:nvSpPr>
          <p:cNvPr id="85" name="Text: ↗">
            <a:extLst>
              <a:ext uri="{FF2B5EF4-FFF2-40B4-BE49-F238E27FC236}">
                <a16:creationId xmlns:a16="http://schemas.microsoft.com/office/drawing/2014/main" id="{7A25891C-B65F-55E2-28D3-036537BDDB59}"/>
              </a:ext>
            </a:extLst>
          </p:cNvPr>
          <p:cNvSpPr txBox="1"/>
          <p:nvPr/>
        </p:nvSpPr>
        <p:spPr>
          <a:xfrm>
            <a:off x="19245858" y="4572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86" name="Text: Halqahs">
            <a:extLst>
              <a:ext uri="{FF2B5EF4-FFF2-40B4-BE49-F238E27FC236}">
                <a16:creationId xmlns:a16="http://schemas.microsoft.com/office/drawing/2014/main" id="{C66065FD-9FE9-138F-00A9-5F990D59528D}"/>
              </a:ext>
            </a:extLst>
          </p:cNvPr>
          <p:cNvSpPr txBox="1"/>
          <p:nvPr/>
        </p:nvSpPr>
        <p:spPr>
          <a:xfrm>
            <a:off x="16281400" y="5625306"/>
            <a:ext cx="3073400" cy="455613"/>
          </a:xfrm>
          <a:prstGeom prst="rect">
            <a:avLst/>
          </a:prstGeom>
          <a:noFill/>
        </p:spPr>
        <p:txBody>
          <a:bodyPr vert="horz" wrap="none" lIns="0" tIns="0" rIns="0" bIns="0" rtlCol="0">
            <a:noAutofit/>
          </a:bodyPr>
          <a:lstStyle/>
          <a:p>
            <a:pPr>
              <a:lnSpc>
                <a:spcPts val="1989"/>
              </a:lnSpc>
            </a:pPr>
            <a:r>
              <a:rPr lang="en-US" sz="1700">
                <a:solidFill>
                  <a:srgbClr val="395847"/>
                </a:solidFill>
                <a:latin typeface="Segoe UI" panose="020B0502040204020203" pitchFamily="34" charset="0"/>
              </a:rPr>
              <a:t>Halqahs</a:t>
            </a:r>
          </a:p>
        </p:txBody>
      </p:sp>
      <p:sp>
        <p:nvSpPr>
          <p:cNvPr id="87" name="Urdu: حلقے">
            <a:extLst>
              <a:ext uri="{FF2B5EF4-FFF2-40B4-BE49-F238E27FC236}">
                <a16:creationId xmlns:a16="http://schemas.microsoft.com/office/drawing/2014/main" id="{CE7B78DD-56CF-31C4-9D7B-635F6CC5F11F}"/>
              </a:ext>
            </a:extLst>
          </p:cNvPr>
          <p:cNvSpPr txBox="1"/>
          <p:nvPr/>
        </p:nvSpPr>
        <p:spPr>
          <a:xfrm>
            <a:off x="16281400" y="5941219"/>
            <a:ext cx="314388" cy="527050"/>
          </a:xfrm>
          <a:prstGeom prst="rect">
            <a:avLst/>
          </a:prstGeom>
          <a:noFill/>
        </p:spPr>
        <p:txBody>
          <a:bodyPr vert="horz" wrap="none" lIns="0" tIns="0" rIns="0" bIns="0" rtlCol="0">
            <a:noAutofit/>
          </a:bodyPr>
          <a:lstStyle/>
          <a:p>
            <a:pPr algn="r" rtl="1">
              <a:lnSpc>
                <a:spcPts val="2550"/>
              </a:lnSpc>
            </a:pPr>
            <a:r>
              <a:rPr lang="ar-AE" sz="1500">
                <a:solidFill>
                  <a:srgbClr val="395847"/>
                </a:solidFill>
                <a:latin typeface="Noto Nastaliq Urdu" panose="020B0502040504020204" pitchFamily="34" charset="-78"/>
                <a:cs typeface="Noto Nastaliq Urdu" panose="020B0502040504020204" pitchFamily="34" charset="-78"/>
              </a:rPr>
              <a:t>حلقے</a:t>
            </a:r>
            <a:endParaRPr lang="en-US" sz="1500">
              <a:solidFill>
                <a:srgbClr val="395847"/>
              </a:solidFill>
              <a:latin typeface="Noto Nastaliq Urdu" panose="020B0502040504020204" pitchFamily="34" charset="-78"/>
              <a:cs typeface="Noto Nastaliq Urdu" panose="020B0502040504020204" pitchFamily="34" charset="-78"/>
            </a:endParaRPr>
          </a:p>
        </p:txBody>
      </p:sp>
      <p:sp>
        <p:nvSpPr>
          <p:cNvPr id="88" name="Text: ↗">
            <a:extLst>
              <a:ext uri="{FF2B5EF4-FFF2-40B4-BE49-F238E27FC236}">
                <a16:creationId xmlns:a16="http://schemas.microsoft.com/office/drawing/2014/main" id="{FE59857B-AA2D-97A2-4A3D-EFA0BA677066}"/>
              </a:ext>
            </a:extLst>
          </p:cNvPr>
          <p:cNvSpPr txBox="1"/>
          <p:nvPr/>
        </p:nvSpPr>
        <p:spPr>
          <a:xfrm>
            <a:off x="19310945" y="5688806"/>
            <a:ext cx="268351" cy="482600"/>
          </a:xfrm>
          <a:prstGeom prst="rect">
            <a:avLst/>
          </a:prstGeom>
          <a:noFill/>
        </p:spPr>
        <p:txBody>
          <a:bodyPr vert="horz" wrap="none" lIns="0" tIns="0" rIns="0" bIns="0" rtlCol="0">
            <a:noAutofit/>
          </a:bodyPr>
          <a:lstStyle/>
          <a:p>
            <a:pPr>
              <a:lnSpc>
                <a:spcPts val="2040"/>
              </a:lnSpc>
            </a:pPr>
            <a:r>
              <a:rPr lang="en-US" sz="1700">
                <a:solidFill>
                  <a:srgbClr val="AD8C3E"/>
                </a:solidFill>
                <a:latin typeface="Segoe UI" panose="020B0502040204020203" pitchFamily="34" charset="0"/>
              </a:rPr>
              <a:t>↗</a:t>
            </a:r>
          </a:p>
        </p:txBody>
      </p:sp>
      <p:sp>
        <p:nvSpPr>
          <p:cNvPr id="89" name="Text: The Silsila">
            <a:extLst>
              <a:ext uri="{FF2B5EF4-FFF2-40B4-BE49-F238E27FC236}">
                <a16:creationId xmlns:a16="http://schemas.microsoft.com/office/drawing/2014/main" id="{FD3DA5C8-CFB5-5248-51DA-D3479DD269A9}"/>
              </a:ext>
            </a:extLst>
          </p:cNvPr>
          <p:cNvSpPr txBox="1"/>
          <p:nvPr/>
        </p:nvSpPr>
        <p:spPr>
          <a:xfrm>
            <a:off x="16281400" y="6290469"/>
            <a:ext cx="3073400" cy="455613"/>
          </a:xfrm>
          <a:prstGeom prst="rect">
            <a:avLst/>
          </a:prstGeom>
          <a:noFill/>
        </p:spPr>
        <p:txBody>
          <a:bodyPr vert="horz" wrap="none" lIns="0" tIns="0" rIns="0" bIns="0" rtlCol="0">
            <a:noAutofit/>
          </a:bodyPr>
          <a:lstStyle/>
          <a:p>
            <a:pPr>
              <a:lnSpc>
                <a:spcPts val="1989"/>
              </a:lnSpc>
            </a:pPr>
            <a:r>
              <a:rPr lang="en-US" sz="1700">
                <a:solidFill>
                  <a:srgbClr val="395847"/>
                </a:solidFill>
                <a:latin typeface="Segoe UI" panose="020B0502040204020203" pitchFamily="34" charset="0"/>
              </a:rPr>
              <a:t>The Silsila</a:t>
            </a:r>
          </a:p>
        </p:txBody>
      </p:sp>
      <p:sp>
        <p:nvSpPr>
          <p:cNvPr id="90" name="Urdu: سلسلے کا تعارف">
            <a:extLst>
              <a:ext uri="{FF2B5EF4-FFF2-40B4-BE49-F238E27FC236}">
                <a16:creationId xmlns:a16="http://schemas.microsoft.com/office/drawing/2014/main" id="{1290EA4B-4018-C9BC-4768-B670B27D8847}"/>
              </a:ext>
            </a:extLst>
          </p:cNvPr>
          <p:cNvSpPr txBox="1"/>
          <p:nvPr/>
        </p:nvSpPr>
        <p:spPr>
          <a:xfrm>
            <a:off x="16281400" y="6606381"/>
            <a:ext cx="1077976" cy="527050"/>
          </a:xfrm>
          <a:prstGeom prst="rect">
            <a:avLst/>
          </a:prstGeom>
          <a:noFill/>
        </p:spPr>
        <p:txBody>
          <a:bodyPr vert="horz" wrap="none" lIns="0" tIns="0" rIns="0" bIns="0" rtlCol="0">
            <a:noAutofit/>
          </a:bodyPr>
          <a:lstStyle/>
          <a:p>
            <a:pPr algn="r" rtl="1">
              <a:lnSpc>
                <a:spcPts val="2550"/>
              </a:lnSpc>
            </a:pPr>
            <a:r>
              <a:rPr lang="ar-AE" sz="1500">
                <a:solidFill>
                  <a:srgbClr val="395847"/>
                </a:solidFill>
                <a:latin typeface="Noto Nastaliq Urdu" panose="020B0502040504020204" pitchFamily="34" charset="-78"/>
                <a:cs typeface="Noto Nastaliq Urdu" panose="020B0502040504020204" pitchFamily="34" charset="-78"/>
              </a:rPr>
              <a:t>سلسلے کا تعارف</a:t>
            </a:r>
            <a:endParaRPr lang="en-US" sz="1500">
              <a:solidFill>
                <a:srgbClr val="395847"/>
              </a:solidFill>
              <a:latin typeface="Noto Nastaliq Urdu" panose="020B0502040504020204" pitchFamily="34" charset="-78"/>
              <a:cs typeface="Noto Nastaliq Urdu" panose="020B0502040504020204" pitchFamily="34" charset="-78"/>
            </a:endParaRPr>
          </a:p>
        </p:txBody>
      </p:sp>
      <p:sp>
        <p:nvSpPr>
          <p:cNvPr id="91" name="Text: ↗">
            <a:extLst>
              <a:ext uri="{FF2B5EF4-FFF2-40B4-BE49-F238E27FC236}">
                <a16:creationId xmlns:a16="http://schemas.microsoft.com/office/drawing/2014/main" id="{505B3A2A-98AD-175C-F6E7-F153FD0603EF}"/>
              </a:ext>
            </a:extLst>
          </p:cNvPr>
          <p:cNvSpPr txBox="1"/>
          <p:nvPr/>
        </p:nvSpPr>
        <p:spPr>
          <a:xfrm>
            <a:off x="19310945" y="6353969"/>
            <a:ext cx="268351" cy="482600"/>
          </a:xfrm>
          <a:prstGeom prst="rect">
            <a:avLst/>
          </a:prstGeom>
          <a:noFill/>
        </p:spPr>
        <p:txBody>
          <a:bodyPr vert="horz" wrap="none" lIns="0" tIns="0" rIns="0" bIns="0" rtlCol="0">
            <a:noAutofit/>
          </a:bodyPr>
          <a:lstStyle/>
          <a:p>
            <a:pPr>
              <a:lnSpc>
                <a:spcPts val="2040"/>
              </a:lnSpc>
            </a:pPr>
            <a:r>
              <a:rPr lang="en-US" sz="1700">
                <a:solidFill>
                  <a:srgbClr val="AD8C3E"/>
                </a:solidFill>
                <a:latin typeface="Segoe UI" panose="020B0502040204020203" pitchFamily="34" charset="0"/>
              </a:rPr>
              <a:t>↗</a:t>
            </a:r>
          </a:p>
        </p:txBody>
      </p:sp>
      <p:sp>
        <p:nvSpPr>
          <p:cNvPr id="92" name="Text: Live Zikr stage">
            <a:extLst>
              <a:ext uri="{FF2B5EF4-FFF2-40B4-BE49-F238E27FC236}">
                <a16:creationId xmlns:a16="http://schemas.microsoft.com/office/drawing/2014/main" id="{C40D1B5D-9228-BD14-5F68-D3C7077965C3}"/>
              </a:ext>
            </a:extLst>
          </p:cNvPr>
          <p:cNvSpPr txBox="1"/>
          <p:nvPr/>
        </p:nvSpPr>
        <p:spPr>
          <a:xfrm>
            <a:off x="16281400" y="6955631"/>
            <a:ext cx="3073400" cy="455613"/>
          </a:xfrm>
          <a:prstGeom prst="rect">
            <a:avLst/>
          </a:prstGeom>
          <a:noFill/>
        </p:spPr>
        <p:txBody>
          <a:bodyPr vert="horz" wrap="none" lIns="0" tIns="0" rIns="0" bIns="0" rtlCol="0">
            <a:noAutofit/>
          </a:bodyPr>
          <a:lstStyle/>
          <a:p>
            <a:pPr>
              <a:lnSpc>
                <a:spcPts val="1989"/>
              </a:lnSpc>
            </a:pPr>
            <a:r>
              <a:rPr lang="en-US" sz="1700">
                <a:solidFill>
                  <a:srgbClr val="395847"/>
                </a:solidFill>
                <a:latin typeface="Segoe UI" panose="020B0502040204020203" pitchFamily="34" charset="0"/>
              </a:rPr>
              <a:t>Live Zikr stage</a:t>
            </a:r>
          </a:p>
        </p:txBody>
      </p:sp>
      <p:sp>
        <p:nvSpPr>
          <p:cNvPr id="93" name="Urdu: لائیو ذکر کا اسٹیج">
            <a:extLst>
              <a:ext uri="{FF2B5EF4-FFF2-40B4-BE49-F238E27FC236}">
                <a16:creationId xmlns:a16="http://schemas.microsoft.com/office/drawing/2014/main" id="{66DE39CE-E009-98FD-E0B6-EE5837254F3A}"/>
              </a:ext>
            </a:extLst>
          </p:cNvPr>
          <p:cNvSpPr txBox="1"/>
          <p:nvPr/>
        </p:nvSpPr>
        <p:spPr>
          <a:xfrm>
            <a:off x="16281401" y="7271544"/>
            <a:ext cx="1041463" cy="527050"/>
          </a:xfrm>
          <a:prstGeom prst="rect">
            <a:avLst/>
          </a:prstGeom>
          <a:noFill/>
        </p:spPr>
        <p:txBody>
          <a:bodyPr vert="horz" wrap="none" lIns="0" tIns="0" rIns="0" bIns="0" rtlCol="0">
            <a:noAutofit/>
          </a:bodyPr>
          <a:lstStyle/>
          <a:p>
            <a:pPr algn="r" rtl="1">
              <a:lnSpc>
                <a:spcPts val="2550"/>
              </a:lnSpc>
            </a:pPr>
            <a:r>
              <a:rPr lang="ar-AE" sz="1500">
                <a:solidFill>
                  <a:srgbClr val="395847"/>
                </a:solidFill>
                <a:latin typeface="Noto Nastaliq Urdu" panose="020B0502040504020204" pitchFamily="34" charset="-78"/>
                <a:cs typeface="Noto Nastaliq Urdu" panose="020B0502040504020204" pitchFamily="34" charset="-78"/>
              </a:rPr>
              <a:t>لائیو ذکر کا اسٹیج</a:t>
            </a:r>
            <a:endParaRPr lang="en-US" sz="1500">
              <a:solidFill>
                <a:srgbClr val="395847"/>
              </a:solidFill>
              <a:latin typeface="Noto Nastaliq Urdu" panose="020B0502040504020204" pitchFamily="34" charset="-78"/>
              <a:cs typeface="Noto Nastaliq Urdu" panose="020B0502040504020204" pitchFamily="34" charset="-78"/>
            </a:endParaRPr>
          </a:p>
        </p:txBody>
      </p:sp>
      <p:sp>
        <p:nvSpPr>
          <p:cNvPr id="94" name="Text: ↗">
            <a:extLst>
              <a:ext uri="{FF2B5EF4-FFF2-40B4-BE49-F238E27FC236}">
                <a16:creationId xmlns:a16="http://schemas.microsoft.com/office/drawing/2014/main" id="{3CF3C9F6-06FA-B26E-9E18-668D5FDA6823}"/>
              </a:ext>
            </a:extLst>
          </p:cNvPr>
          <p:cNvSpPr txBox="1"/>
          <p:nvPr/>
        </p:nvSpPr>
        <p:spPr>
          <a:xfrm>
            <a:off x="19310945" y="7019131"/>
            <a:ext cx="268351" cy="482600"/>
          </a:xfrm>
          <a:prstGeom prst="rect">
            <a:avLst/>
          </a:prstGeom>
          <a:noFill/>
        </p:spPr>
        <p:txBody>
          <a:bodyPr vert="horz" wrap="none" lIns="0" tIns="0" rIns="0" bIns="0" rtlCol="0">
            <a:noAutofit/>
          </a:bodyPr>
          <a:lstStyle/>
          <a:p>
            <a:pPr>
              <a:lnSpc>
                <a:spcPts val="2040"/>
              </a:lnSpc>
            </a:pPr>
            <a:r>
              <a:rPr lang="en-US" sz="1700">
                <a:solidFill>
                  <a:srgbClr val="AD8C3E"/>
                </a:solidFill>
                <a:latin typeface="Segoe UI" panose="020B0502040204020203" pitchFamily="34" charset="0"/>
              </a:rPr>
              <a:t>↗</a:t>
            </a:r>
          </a:p>
        </p:txBody>
      </p:sp>
      <p:sp>
        <p:nvSpPr>
          <p:cNvPr id="95" name="Text: Administration">
            <a:extLst>
              <a:ext uri="{FF2B5EF4-FFF2-40B4-BE49-F238E27FC236}">
                <a16:creationId xmlns:a16="http://schemas.microsoft.com/office/drawing/2014/main" id="{8F8E77B1-FD98-8A79-C71B-AA0A1E82CC8F}"/>
              </a:ext>
            </a:extLst>
          </p:cNvPr>
          <p:cNvSpPr txBox="1"/>
          <p:nvPr/>
        </p:nvSpPr>
        <p:spPr>
          <a:xfrm>
            <a:off x="16281400" y="7620794"/>
            <a:ext cx="3073400" cy="455613"/>
          </a:xfrm>
          <a:prstGeom prst="rect">
            <a:avLst/>
          </a:prstGeom>
          <a:noFill/>
        </p:spPr>
        <p:txBody>
          <a:bodyPr vert="horz" wrap="none" lIns="0" tIns="0" rIns="0" bIns="0" rtlCol="0">
            <a:noAutofit/>
          </a:bodyPr>
          <a:lstStyle/>
          <a:p>
            <a:pPr>
              <a:lnSpc>
                <a:spcPts val="1989"/>
              </a:lnSpc>
            </a:pPr>
            <a:r>
              <a:rPr lang="en-US" sz="1700">
                <a:solidFill>
                  <a:srgbClr val="395847"/>
                </a:solidFill>
                <a:latin typeface="Segoe UI" panose="020B0502040204020203" pitchFamily="34" charset="0"/>
              </a:rPr>
              <a:t>Administration</a:t>
            </a:r>
          </a:p>
        </p:txBody>
      </p:sp>
      <p:sp>
        <p:nvSpPr>
          <p:cNvPr id="96" name="Urdu: انتظامی سہولتیں">
            <a:extLst>
              <a:ext uri="{FF2B5EF4-FFF2-40B4-BE49-F238E27FC236}">
                <a16:creationId xmlns:a16="http://schemas.microsoft.com/office/drawing/2014/main" id="{0BDF08AD-A99D-B16B-A813-CC80EB5DE514}"/>
              </a:ext>
            </a:extLst>
          </p:cNvPr>
          <p:cNvSpPr txBox="1"/>
          <p:nvPr/>
        </p:nvSpPr>
        <p:spPr>
          <a:xfrm>
            <a:off x="16281401" y="7936706"/>
            <a:ext cx="1100201" cy="527050"/>
          </a:xfrm>
          <a:prstGeom prst="rect">
            <a:avLst/>
          </a:prstGeom>
          <a:noFill/>
        </p:spPr>
        <p:txBody>
          <a:bodyPr vert="horz" wrap="none" lIns="0" tIns="0" rIns="0" bIns="0" rtlCol="0">
            <a:noAutofit/>
          </a:bodyPr>
          <a:lstStyle/>
          <a:p>
            <a:pPr algn="r" rtl="1">
              <a:lnSpc>
                <a:spcPts val="2550"/>
              </a:lnSpc>
            </a:pPr>
            <a:r>
              <a:rPr lang="ar-AE" sz="1500">
                <a:solidFill>
                  <a:srgbClr val="395847"/>
                </a:solidFill>
                <a:latin typeface="Noto Nastaliq Urdu" panose="020B0502040504020204" pitchFamily="34" charset="-78"/>
                <a:cs typeface="Noto Nastaliq Urdu" panose="020B0502040504020204" pitchFamily="34" charset="-78"/>
              </a:rPr>
              <a:t>انتظامی سہولتیں</a:t>
            </a:r>
            <a:endParaRPr lang="en-US" sz="1500">
              <a:solidFill>
                <a:srgbClr val="395847"/>
              </a:solidFill>
              <a:latin typeface="Noto Nastaliq Urdu" panose="020B0502040504020204" pitchFamily="34" charset="-78"/>
              <a:cs typeface="Noto Nastaliq Urdu" panose="020B0502040504020204" pitchFamily="34" charset="-78"/>
            </a:endParaRPr>
          </a:p>
        </p:txBody>
      </p:sp>
      <p:sp>
        <p:nvSpPr>
          <p:cNvPr id="97" name="Text: ↗">
            <a:extLst>
              <a:ext uri="{FF2B5EF4-FFF2-40B4-BE49-F238E27FC236}">
                <a16:creationId xmlns:a16="http://schemas.microsoft.com/office/drawing/2014/main" id="{C50C2172-F489-BE1D-DD4F-739039B63586}"/>
              </a:ext>
            </a:extLst>
          </p:cNvPr>
          <p:cNvSpPr txBox="1"/>
          <p:nvPr/>
        </p:nvSpPr>
        <p:spPr>
          <a:xfrm>
            <a:off x="19310945" y="7684294"/>
            <a:ext cx="268351" cy="482600"/>
          </a:xfrm>
          <a:prstGeom prst="rect">
            <a:avLst/>
          </a:prstGeom>
          <a:noFill/>
        </p:spPr>
        <p:txBody>
          <a:bodyPr vert="horz" wrap="none" lIns="0" tIns="0" rIns="0" bIns="0" rtlCol="0">
            <a:noAutofit/>
          </a:bodyPr>
          <a:lstStyle/>
          <a:p>
            <a:pPr>
              <a:lnSpc>
                <a:spcPts val="2040"/>
              </a:lnSpc>
            </a:pPr>
            <a:r>
              <a:rPr lang="en-US" sz="1700">
                <a:solidFill>
                  <a:srgbClr val="AD8C3E"/>
                </a:solidFill>
                <a:latin typeface="Segoe UI" panose="020B0502040204020203" pitchFamily="34" charset="0"/>
              </a:rPr>
              <a:t>↗</a:t>
            </a:r>
          </a:p>
        </p:txBody>
      </p:sp>
      <p:sp>
        <p:nvSpPr>
          <p:cNvPr id="98" name="Text: ACROSS THE APP">
            <a:extLst>
              <a:ext uri="{FF2B5EF4-FFF2-40B4-BE49-F238E27FC236}">
                <a16:creationId xmlns:a16="http://schemas.microsoft.com/office/drawing/2014/main" id="{1154519F-EC30-1653-C048-093CB4940F3C}"/>
              </a:ext>
            </a:extLst>
          </p:cNvPr>
          <p:cNvSpPr txBox="1"/>
          <p:nvPr/>
        </p:nvSpPr>
        <p:spPr>
          <a:xfrm>
            <a:off x="965200" y="10121900"/>
            <a:ext cx="1426567"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ACROSS THE APP</a:t>
            </a:r>
          </a:p>
        </p:txBody>
      </p:sp>
      <p:sp>
        <p:nvSpPr>
          <p:cNvPr id="99" name="Text: Language · Appearance · Location · Reminders · Search &amp; saved">
            <a:extLst>
              <a:ext uri="{FF2B5EF4-FFF2-40B4-BE49-F238E27FC236}">
                <a16:creationId xmlns:a16="http://schemas.microsoft.com/office/drawing/2014/main" id="{4DC9E71A-0556-AE2F-35F7-AE5D639BD0D6}"/>
              </a:ext>
            </a:extLst>
          </p:cNvPr>
          <p:cNvSpPr txBox="1"/>
          <p:nvPr/>
        </p:nvSpPr>
        <p:spPr>
          <a:xfrm>
            <a:off x="2518767" y="10077450"/>
            <a:ext cx="6115645"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panose="020B0502040204020203" pitchFamily="34" charset="0"/>
              </a:rPr>
              <a:t>Language · Appearance · Location · Reminders · Search &amp; saved</a:t>
            </a:r>
          </a:p>
        </p:txBody>
      </p:sp>
      <p:sp>
        <p:nvSpPr>
          <p:cNvPr id="100" name="Urdu: زبان، انداز، مقام، یاددہانی، تلاش اور محفوظ مواد">
            <a:extLst>
              <a:ext uri="{FF2B5EF4-FFF2-40B4-BE49-F238E27FC236}">
                <a16:creationId xmlns:a16="http://schemas.microsoft.com/office/drawing/2014/main" id="{FD75DE9F-0037-4E7E-E342-8FA4A4133D53}"/>
              </a:ext>
            </a:extLst>
          </p:cNvPr>
          <p:cNvSpPr txBox="1"/>
          <p:nvPr/>
        </p:nvSpPr>
        <p:spPr>
          <a:xfrm>
            <a:off x="8761414" y="10109200"/>
            <a:ext cx="3152839" cy="546100"/>
          </a:xfrm>
          <a:prstGeom prst="rect">
            <a:avLst/>
          </a:prstGeom>
          <a:noFill/>
        </p:spPr>
        <p:txBody>
          <a:bodyPr vert="horz" wrap="none" lIns="0" tIns="0" rIns="0" bIns="0" rtlCol="0">
            <a:noAutofit/>
          </a:bodyPr>
          <a:lstStyle/>
          <a:p>
            <a:pPr algn="r" rtl="1">
              <a:lnSpc>
                <a:spcPts val="2700"/>
              </a:lnSpc>
            </a:pPr>
            <a:r>
              <a:rPr lang="ar-AE" sz="1500">
                <a:solidFill>
                  <a:srgbClr val="153D31"/>
                </a:solidFill>
                <a:latin typeface="Noto Nastaliq Urdu" panose="020B0502040504020204" pitchFamily="34" charset="-78"/>
                <a:cs typeface="Noto Nastaliq Urdu" panose="020B0502040504020204" pitchFamily="34" charset="-78"/>
              </a:rPr>
              <a:t>زبان، انداز، مقام، یاددہانی، تلاش اور محفوظ مواد</a:t>
            </a:r>
            <a:endParaRPr lang="en-US" sz="1500">
              <a:solidFill>
                <a:srgbClr val="153D31"/>
              </a:solidFill>
              <a:latin typeface="Noto Nastaliq Urdu" panose="020B0502040504020204" pitchFamily="34" charset="-78"/>
              <a:cs typeface="Noto Nastaliq Urdu" panose="020B0502040504020204" pitchFamily="34" charset="-78"/>
            </a:endParaRPr>
          </a:p>
        </p:txBody>
      </p:sp>
      <p:sp>
        <p:nvSpPr>
          <p:cNvPr id="101" name="Text: SILSILA NAQSHBANDIA OWAISIAH">
            <a:extLst>
              <a:ext uri="{FF2B5EF4-FFF2-40B4-BE49-F238E27FC236}">
                <a16:creationId xmlns:a16="http://schemas.microsoft.com/office/drawing/2014/main" id="{471BA7AD-8BBB-B429-E7A0-F48402E21631}"/>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102" name="Text: App map">
            <a:extLst>
              <a:ext uri="{FF2B5EF4-FFF2-40B4-BE49-F238E27FC236}">
                <a16:creationId xmlns:a16="http://schemas.microsoft.com/office/drawing/2014/main" id="{86F7299F-88DB-870E-8BE0-AE62493D6727}"/>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103" name="Text: All features">
            <a:extLst>
              <a:ext uri="{FF2B5EF4-FFF2-40B4-BE49-F238E27FC236}">
                <a16:creationId xmlns:a16="http://schemas.microsoft.com/office/drawing/2014/main" id="{9CE71A7C-283C-8AB5-E2E7-376734DFA6FE}"/>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104" name="Text: 02 / 65">
            <a:extLst>
              <a:ext uri="{FF2B5EF4-FFF2-40B4-BE49-F238E27FC236}">
                <a16:creationId xmlns:a16="http://schemas.microsoft.com/office/drawing/2014/main" id="{231F6B12-616F-FC58-89DA-39510E0039F0}"/>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02 / 65</a:t>
            </a:r>
          </a:p>
        </p:txBody>
      </p:sp>
      <p:sp>
        <p:nvSpPr>
          <p:cNvPr id="105" name="Text: ‹">
            <a:extLst>
              <a:ext uri="{FF2B5EF4-FFF2-40B4-BE49-F238E27FC236}">
                <a16:creationId xmlns:a16="http://schemas.microsoft.com/office/drawing/2014/main" id="{45137802-80B7-83F4-D0EB-F628FE72F206}"/>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106" name="Text: ›">
            <a:extLst>
              <a:ext uri="{FF2B5EF4-FFF2-40B4-BE49-F238E27FC236}">
                <a16:creationId xmlns:a16="http://schemas.microsoft.com/office/drawing/2014/main" id="{95290CC0-6122-F9D3-D0D9-0F338D1C00D0}"/>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107" name="Explore: screen=today-light-en">
            <a:hlinkClick r:id="rId4"/>
            <a:extLst>
              <a:ext uri="{FF2B5EF4-FFF2-40B4-BE49-F238E27FC236}">
                <a16:creationId xmlns:a16="http://schemas.microsoft.com/office/drawing/2014/main" id="{64A9FB39-E29F-013C-AB7C-9A939F313901}"/>
              </a:ext>
            </a:extLst>
          </p:cNvPr>
          <p:cNvSpPr/>
          <p:nvPr/>
        </p:nvSpPr>
        <p:spPr>
          <a:xfrm>
            <a:off x="889000" y="4356100"/>
            <a:ext cx="3429000" cy="1116806"/>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Explore: screen=today-light-en">
            <a:hlinkClick r:id="rId4"/>
            <a:extLst>
              <a:ext uri="{FF2B5EF4-FFF2-40B4-BE49-F238E27FC236}">
                <a16:creationId xmlns:a16="http://schemas.microsoft.com/office/drawing/2014/main" id="{99296E10-48CA-9214-70D7-6A2BC8BC9DA7}"/>
              </a:ext>
            </a:extLst>
          </p:cNvPr>
          <p:cNvSpPr/>
          <p:nvPr/>
        </p:nvSpPr>
        <p:spPr>
          <a:xfrm>
            <a:off x="889000" y="5574506"/>
            <a:ext cx="3429000" cy="66516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Explore: screen=prayer-en">
            <a:hlinkClick r:id="rId5"/>
            <a:extLst>
              <a:ext uri="{FF2B5EF4-FFF2-40B4-BE49-F238E27FC236}">
                <a16:creationId xmlns:a16="http://schemas.microsoft.com/office/drawing/2014/main" id="{DCAD40E6-5CDE-84C5-10B3-33EAB9F010EE}"/>
              </a:ext>
            </a:extLst>
          </p:cNvPr>
          <p:cNvSpPr/>
          <p:nvPr/>
        </p:nvSpPr>
        <p:spPr>
          <a:xfrm>
            <a:off x="889000" y="6239669"/>
            <a:ext cx="3429000" cy="665162"/>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Explore: screen=noor-ayah-en">
            <a:hlinkClick r:id="rId6"/>
            <a:extLst>
              <a:ext uri="{FF2B5EF4-FFF2-40B4-BE49-F238E27FC236}">
                <a16:creationId xmlns:a16="http://schemas.microsoft.com/office/drawing/2014/main" id="{6CDC87EB-B941-174F-25ED-35C6D0081D37}"/>
              </a:ext>
            </a:extLst>
          </p:cNvPr>
          <p:cNvSpPr/>
          <p:nvPr/>
        </p:nvSpPr>
        <p:spPr>
          <a:xfrm>
            <a:off x="889000" y="6904831"/>
            <a:ext cx="3429000" cy="66516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Explore: screen=tools-en">
            <a:hlinkClick r:id="rId7"/>
            <a:extLst>
              <a:ext uri="{FF2B5EF4-FFF2-40B4-BE49-F238E27FC236}">
                <a16:creationId xmlns:a16="http://schemas.microsoft.com/office/drawing/2014/main" id="{BB3180C2-E6CD-132E-3CD6-FC07FFA747EA}"/>
              </a:ext>
            </a:extLst>
          </p:cNvPr>
          <p:cNvSpPr/>
          <p:nvPr/>
        </p:nvSpPr>
        <p:spPr>
          <a:xfrm>
            <a:off x="889000" y="7569994"/>
            <a:ext cx="3429000" cy="665162"/>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Explore: screen=myday-en">
            <a:hlinkClick r:id="rId8"/>
            <a:extLst>
              <a:ext uri="{FF2B5EF4-FFF2-40B4-BE49-F238E27FC236}">
                <a16:creationId xmlns:a16="http://schemas.microsoft.com/office/drawing/2014/main" id="{135CA5DB-54BB-663A-CAAA-3533836749E2}"/>
              </a:ext>
            </a:extLst>
          </p:cNvPr>
          <p:cNvSpPr/>
          <p:nvPr/>
        </p:nvSpPr>
        <p:spPr>
          <a:xfrm>
            <a:off x="889000" y="8235156"/>
            <a:ext cx="3429000" cy="66516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Explore: screen=quran-en">
            <a:hlinkClick r:id="rId9"/>
            <a:extLst>
              <a:ext uri="{FF2B5EF4-FFF2-40B4-BE49-F238E27FC236}">
                <a16:creationId xmlns:a16="http://schemas.microsoft.com/office/drawing/2014/main" id="{99FB2E15-2817-FB07-156F-2AE1A99792D5}"/>
              </a:ext>
            </a:extLst>
          </p:cNvPr>
          <p:cNvSpPr/>
          <p:nvPr/>
        </p:nvSpPr>
        <p:spPr>
          <a:xfrm>
            <a:off x="4699000" y="4356100"/>
            <a:ext cx="3429000" cy="1116806"/>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Explore: screen=quran-en">
            <a:hlinkClick r:id="rId9"/>
            <a:extLst>
              <a:ext uri="{FF2B5EF4-FFF2-40B4-BE49-F238E27FC236}">
                <a16:creationId xmlns:a16="http://schemas.microsoft.com/office/drawing/2014/main" id="{A967A4C3-7412-984C-D8BF-B3278600AE12}"/>
              </a:ext>
            </a:extLst>
          </p:cNvPr>
          <p:cNvSpPr/>
          <p:nvPr/>
        </p:nvSpPr>
        <p:spPr>
          <a:xfrm>
            <a:off x="4699000" y="5574506"/>
            <a:ext cx="3429000" cy="66516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Explore: screen=tafsir-asrar-en">
            <a:hlinkClick r:id="rId10"/>
            <a:extLst>
              <a:ext uri="{FF2B5EF4-FFF2-40B4-BE49-F238E27FC236}">
                <a16:creationId xmlns:a16="http://schemas.microsoft.com/office/drawing/2014/main" id="{92ED0755-1DDC-0F26-C66D-B02303758B3B}"/>
              </a:ext>
            </a:extLst>
          </p:cNvPr>
          <p:cNvSpPr/>
          <p:nvPr/>
        </p:nvSpPr>
        <p:spPr>
          <a:xfrm>
            <a:off x="4699000" y="6239669"/>
            <a:ext cx="3429000" cy="665162"/>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Explore: screen=quran-reader-en">
            <a:hlinkClick r:id="rId11"/>
            <a:extLst>
              <a:ext uri="{FF2B5EF4-FFF2-40B4-BE49-F238E27FC236}">
                <a16:creationId xmlns:a16="http://schemas.microsoft.com/office/drawing/2014/main" id="{B2CDC206-CB11-7E22-0277-E590203FFA8C}"/>
              </a:ext>
            </a:extLst>
          </p:cNvPr>
          <p:cNvSpPr/>
          <p:nvPr/>
        </p:nvSpPr>
        <p:spPr>
          <a:xfrm>
            <a:off x="4699000" y="6904831"/>
            <a:ext cx="3429000" cy="66516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Explore: screen=hifz-en">
            <a:hlinkClick r:id="rId12"/>
            <a:extLst>
              <a:ext uri="{FF2B5EF4-FFF2-40B4-BE49-F238E27FC236}">
                <a16:creationId xmlns:a16="http://schemas.microsoft.com/office/drawing/2014/main" id="{88B323A2-8DB3-6D6C-7FF8-417660720C66}"/>
              </a:ext>
            </a:extLst>
          </p:cNvPr>
          <p:cNvSpPr/>
          <p:nvPr/>
        </p:nvSpPr>
        <p:spPr>
          <a:xfrm>
            <a:off x="4699000" y="7569994"/>
            <a:ext cx="3429000" cy="665162"/>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Explore: screen=hadith-en">
            <a:hlinkClick r:id="rId13"/>
            <a:extLst>
              <a:ext uri="{FF2B5EF4-FFF2-40B4-BE49-F238E27FC236}">
                <a16:creationId xmlns:a16="http://schemas.microsoft.com/office/drawing/2014/main" id="{7090018C-073E-8DF3-F4F7-D8B6E6B48A49}"/>
              </a:ext>
            </a:extLst>
          </p:cNvPr>
          <p:cNvSpPr/>
          <p:nvPr/>
        </p:nvSpPr>
        <p:spPr>
          <a:xfrm>
            <a:off x="4699000" y="8235156"/>
            <a:ext cx="3429000" cy="66516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Explore: screen=library-en">
            <a:hlinkClick r:id="rId14"/>
            <a:extLst>
              <a:ext uri="{FF2B5EF4-FFF2-40B4-BE49-F238E27FC236}">
                <a16:creationId xmlns:a16="http://schemas.microsoft.com/office/drawing/2014/main" id="{268DCEF6-0669-2383-C5EE-83BE79F30CDC}"/>
              </a:ext>
            </a:extLst>
          </p:cNvPr>
          <p:cNvSpPr/>
          <p:nvPr/>
        </p:nvSpPr>
        <p:spPr>
          <a:xfrm>
            <a:off x="4699000" y="8900319"/>
            <a:ext cx="3429000" cy="665162"/>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Explore: screen=zikr-en">
            <a:hlinkClick r:id="rId15"/>
            <a:extLst>
              <a:ext uri="{FF2B5EF4-FFF2-40B4-BE49-F238E27FC236}">
                <a16:creationId xmlns:a16="http://schemas.microsoft.com/office/drawing/2014/main" id="{8F2B8783-BE4D-BF8E-0563-DC2E788C4C72}"/>
              </a:ext>
            </a:extLst>
          </p:cNvPr>
          <p:cNvSpPr/>
          <p:nvPr/>
        </p:nvSpPr>
        <p:spPr>
          <a:xfrm>
            <a:off x="8509000" y="4356100"/>
            <a:ext cx="3429000" cy="1116806"/>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Explore: screen=zikr-en">
            <a:hlinkClick r:id="rId15"/>
            <a:extLst>
              <a:ext uri="{FF2B5EF4-FFF2-40B4-BE49-F238E27FC236}">
                <a16:creationId xmlns:a16="http://schemas.microsoft.com/office/drawing/2014/main" id="{ABEA5ACA-6AEF-108D-E3F5-291EE44FE094}"/>
              </a:ext>
            </a:extLst>
          </p:cNvPr>
          <p:cNvSpPr/>
          <p:nvPr/>
        </p:nvSpPr>
        <p:spPr>
          <a:xfrm>
            <a:off x="8509000" y="5574506"/>
            <a:ext cx="3429000" cy="66516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Explore: screen=personal-zikr-en">
            <a:hlinkClick r:id="rId16"/>
            <a:extLst>
              <a:ext uri="{FF2B5EF4-FFF2-40B4-BE49-F238E27FC236}">
                <a16:creationId xmlns:a16="http://schemas.microsoft.com/office/drawing/2014/main" id="{4905AF28-4FED-FDBA-1E8D-3EFD6F28931F}"/>
              </a:ext>
            </a:extLst>
          </p:cNvPr>
          <p:cNvSpPr/>
          <p:nvPr/>
        </p:nvSpPr>
        <p:spPr>
          <a:xfrm>
            <a:off x="8509000" y="6239669"/>
            <a:ext cx="3429000" cy="665162"/>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Explore: screen=tasbih-en">
            <a:hlinkClick r:id="rId17"/>
            <a:extLst>
              <a:ext uri="{FF2B5EF4-FFF2-40B4-BE49-F238E27FC236}">
                <a16:creationId xmlns:a16="http://schemas.microsoft.com/office/drawing/2014/main" id="{F9E9174B-5417-1347-6AA6-283684BFD975}"/>
              </a:ext>
            </a:extLst>
          </p:cNvPr>
          <p:cNvSpPr/>
          <p:nvPr/>
        </p:nvSpPr>
        <p:spPr>
          <a:xfrm>
            <a:off x="8509000" y="6904831"/>
            <a:ext cx="3429000" cy="66516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Explore: screen=method-en">
            <a:hlinkClick r:id="rId18"/>
            <a:extLst>
              <a:ext uri="{FF2B5EF4-FFF2-40B4-BE49-F238E27FC236}">
                <a16:creationId xmlns:a16="http://schemas.microsoft.com/office/drawing/2014/main" id="{315D71D6-AA19-9D5C-F02F-6D9DECA25BC6}"/>
              </a:ext>
            </a:extLst>
          </p:cNvPr>
          <p:cNvSpPr/>
          <p:nvPr/>
        </p:nvSpPr>
        <p:spPr>
          <a:xfrm>
            <a:off x="8509000" y="7569994"/>
            <a:ext cx="3429000" cy="665162"/>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Explore: screen=media-en">
            <a:hlinkClick r:id="rId19"/>
            <a:extLst>
              <a:ext uri="{FF2B5EF4-FFF2-40B4-BE49-F238E27FC236}">
                <a16:creationId xmlns:a16="http://schemas.microsoft.com/office/drawing/2014/main" id="{39B14FFA-4FED-4EE0-46A9-60502E4D7C44}"/>
              </a:ext>
            </a:extLst>
          </p:cNvPr>
          <p:cNvSpPr/>
          <p:nvPr/>
        </p:nvSpPr>
        <p:spPr>
          <a:xfrm>
            <a:off x="12319000" y="4356100"/>
            <a:ext cx="3429000" cy="1116806"/>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Explore: screen=media-en">
            <a:hlinkClick r:id="rId19"/>
            <a:extLst>
              <a:ext uri="{FF2B5EF4-FFF2-40B4-BE49-F238E27FC236}">
                <a16:creationId xmlns:a16="http://schemas.microsoft.com/office/drawing/2014/main" id="{888929E5-7808-B8C0-C0EC-13B0F8840ECE}"/>
              </a:ext>
            </a:extLst>
          </p:cNvPr>
          <p:cNvSpPr/>
          <p:nvPr/>
        </p:nvSpPr>
        <p:spPr>
          <a:xfrm>
            <a:off x="12319000" y="5574506"/>
            <a:ext cx="3429000" cy="66516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Explore: screen=topics-en">
            <a:hlinkClick r:id="rId20"/>
            <a:extLst>
              <a:ext uri="{FF2B5EF4-FFF2-40B4-BE49-F238E27FC236}">
                <a16:creationId xmlns:a16="http://schemas.microsoft.com/office/drawing/2014/main" id="{A62DC003-69B0-9E2F-95DD-CA35EB6C3E71}"/>
              </a:ext>
            </a:extLst>
          </p:cNvPr>
          <p:cNvSpPr/>
          <p:nvPr/>
        </p:nvSpPr>
        <p:spPr>
          <a:xfrm>
            <a:off x="12319000" y="6239669"/>
            <a:ext cx="3429000" cy="665162"/>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Explore: screen=updates-en">
            <a:hlinkClick r:id="rId21"/>
            <a:extLst>
              <a:ext uri="{FF2B5EF4-FFF2-40B4-BE49-F238E27FC236}">
                <a16:creationId xmlns:a16="http://schemas.microsoft.com/office/drawing/2014/main" id="{BF3B1A9C-4997-3119-8296-8225BAC5E067}"/>
              </a:ext>
            </a:extLst>
          </p:cNvPr>
          <p:cNvSpPr/>
          <p:nvPr/>
        </p:nvSpPr>
        <p:spPr>
          <a:xfrm>
            <a:off x="12319000" y="6904831"/>
            <a:ext cx="3429000" cy="66516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Explore: screen=groups-en">
            <a:hlinkClick r:id="rId22"/>
            <a:extLst>
              <a:ext uri="{FF2B5EF4-FFF2-40B4-BE49-F238E27FC236}">
                <a16:creationId xmlns:a16="http://schemas.microsoft.com/office/drawing/2014/main" id="{84C0816F-4DC5-D071-F45D-8D431E628387}"/>
              </a:ext>
            </a:extLst>
          </p:cNvPr>
          <p:cNvSpPr/>
          <p:nvPr/>
        </p:nvSpPr>
        <p:spPr>
          <a:xfrm>
            <a:off x="16129000" y="4356100"/>
            <a:ext cx="3429000" cy="1116806"/>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Explore: screen=groups-en">
            <a:hlinkClick r:id="rId22"/>
            <a:extLst>
              <a:ext uri="{FF2B5EF4-FFF2-40B4-BE49-F238E27FC236}">
                <a16:creationId xmlns:a16="http://schemas.microsoft.com/office/drawing/2014/main" id="{6FC016CC-A9C6-01DF-62C1-BE2A710C7BDA}"/>
              </a:ext>
            </a:extLst>
          </p:cNvPr>
          <p:cNvSpPr/>
          <p:nvPr/>
        </p:nvSpPr>
        <p:spPr>
          <a:xfrm>
            <a:off x="16129000" y="5574506"/>
            <a:ext cx="3429000" cy="66516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Explore: screen=silsila-menu-en">
            <a:hlinkClick r:id="rId23"/>
            <a:extLst>
              <a:ext uri="{FF2B5EF4-FFF2-40B4-BE49-F238E27FC236}">
                <a16:creationId xmlns:a16="http://schemas.microsoft.com/office/drawing/2014/main" id="{4DA1A447-8965-28B6-D02D-4C01F4ABCE3D}"/>
              </a:ext>
            </a:extLst>
          </p:cNvPr>
          <p:cNvSpPr/>
          <p:nvPr/>
        </p:nvSpPr>
        <p:spPr>
          <a:xfrm>
            <a:off x="16129000" y="6239669"/>
            <a:ext cx="3429000" cy="665162"/>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Explore: screen=stage-latifa7">
            <a:hlinkClick r:id="rId24"/>
            <a:extLst>
              <a:ext uri="{FF2B5EF4-FFF2-40B4-BE49-F238E27FC236}">
                <a16:creationId xmlns:a16="http://schemas.microsoft.com/office/drawing/2014/main" id="{17C4E42D-1F95-A9A6-A5BF-4EB958D0200D}"/>
              </a:ext>
            </a:extLst>
          </p:cNvPr>
          <p:cNvSpPr/>
          <p:nvPr/>
        </p:nvSpPr>
        <p:spPr>
          <a:xfrm>
            <a:off x="16129000" y="6904831"/>
            <a:ext cx="3429000" cy="66516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Explore: screen=admin-dashboard">
            <a:hlinkClick r:id="rId25"/>
            <a:extLst>
              <a:ext uri="{FF2B5EF4-FFF2-40B4-BE49-F238E27FC236}">
                <a16:creationId xmlns:a16="http://schemas.microsoft.com/office/drawing/2014/main" id="{18FAC5F4-D3A7-F0C1-105E-559D332C668B}"/>
              </a:ext>
            </a:extLst>
          </p:cNvPr>
          <p:cNvSpPr/>
          <p:nvPr/>
        </p:nvSpPr>
        <p:spPr>
          <a:xfrm>
            <a:off x="16129000" y="7569994"/>
            <a:ext cx="3429000" cy="665162"/>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Navigate: architecture">
            <a:hlinkClick r:id="rId26" action="ppaction://hlinksldjump"/>
            <a:extLst>
              <a:ext uri="{FF2B5EF4-FFF2-40B4-BE49-F238E27FC236}">
                <a16:creationId xmlns:a16="http://schemas.microsoft.com/office/drawing/2014/main" id="{D45BBFB6-2144-34E9-9CF9-CFA4600540F4}"/>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Explore: features">
            <a:hlinkClick r:id="rId27"/>
            <a:extLst>
              <a:ext uri="{FF2B5EF4-FFF2-40B4-BE49-F238E27FC236}">
                <a16:creationId xmlns:a16="http://schemas.microsoft.com/office/drawing/2014/main" id="{18567843-06E1-056D-7A72-421627631178}"/>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Navigate: intro">
            <a:hlinkClick r:id="rId28" action="ppaction://hlinksldjump"/>
            <a:extLst>
              <a:ext uri="{FF2B5EF4-FFF2-40B4-BE49-F238E27FC236}">
                <a16:creationId xmlns:a16="http://schemas.microsoft.com/office/drawing/2014/main" id="{CCA38949-8465-7472-6B4D-238F69DC71F4}"/>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Navigate: vision-teachings">
            <a:hlinkClick r:id="rId29" action="ppaction://hlinksldjump"/>
            <a:extLst>
              <a:ext uri="{FF2B5EF4-FFF2-40B4-BE49-F238E27FC236}">
                <a16:creationId xmlns:a16="http://schemas.microsoft.com/office/drawing/2014/main" id="{1B155B37-B65B-0334-FD87-282B74EEC297}"/>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5284988"/>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name="vision-teachings">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0B9056F5-7A61-5005-EC5D-8EC39D86E613}"/>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D9D91F43-D266-E751-ECDB-75239E36DE23}"/>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THE VISION">
            <a:extLst>
              <a:ext uri="{FF2B5EF4-FFF2-40B4-BE49-F238E27FC236}">
                <a16:creationId xmlns:a16="http://schemas.microsoft.com/office/drawing/2014/main" id="{69216727-FFC8-D847-3BA9-033DBE44B97F}"/>
              </a:ext>
            </a:extLst>
          </p:cNvPr>
          <p:cNvSpPr txBox="1"/>
          <p:nvPr/>
        </p:nvSpPr>
        <p:spPr>
          <a:xfrm>
            <a:off x="3070820" y="527050"/>
            <a:ext cx="1607939"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THE VISION</a:t>
            </a:r>
          </a:p>
        </p:txBody>
      </p:sp>
      <p:sp>
        <p:nvSpPr>
          <p:cNvPr id="6" name="Text: Every teaching, one living app">
            <a:extLst>
              <a:ext uri="{FF2B5EF4-FFF2-40B4-BE49-F238E27FC236}">
                <a16:creationId xmlns:a16="http://schemas.microsoft.com/office/drawing/2014/main" id="{A26A25B9-DECF-B615-DCE8-8FEFF4366358}"/>
              </a:ext>
            </a:extLst>
          </p:cNvPr>
          <p:cNvSpPr txBox="1"/>
          <p:nvPr/>
        </p:nvSpPr>
        <p:spPr>
          <a:xfrm>
            <a:off x="965200" y="1600200"/>
            <a:ext cx="8663051" cy="1781175"/>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Every teaching, one living
app</a:t>
            </a:r>
          </a:p>
        </p:txBody>
      </p:sp>
      <p:sp>
        <p:nvSpPr>
          <p:cNvPr id="7" name="Urdu: تمام تعلیمات، ایک زندہ ایپ">
            <a:extLst>
              <a:ext uri="{FF2B5EF4-FFF2-40B4-BE49-F238E27FC236}">
                <a16:creationId xmlns:a16="http://schemas.microsoft.com/office/drawing/2014/main" id="{681496E9-85D2-D055-33E6-32FEE5B6095A}"/>
              </a:ext>
            </a:extLst>
          </p:cNvPr>
          <p:cNvSpPr txBox="1"/>
          <p:nvPr/>
        </p:nvSpPr>
        <p:spPr>
          <a:xfrm>
            <a:off x="965200" y="3381375"/>
            <a:ext cx="3751326"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تمام تعلیمات، ایک زندہ ایپ</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The Qur'an with the Silsila's translation and tafsir, hadith, books, bayans and Zikr, join">
            <a:extLst>
              <a:ext uri="{FF2B5EF4-FFF2-40B4-BE49-F238E27FC236}">
                <a16:creationId xmlns:a16="http://schemas.microsoft.com/office/drawing/2014/main" id="{18926803-D5DE-BC9C-9F18-370C77F358EF}"/>
              </a:ext>
            </a:extLst>
          </p:cNvPr>
          <p:cNvSpPr txBox="1"/>
          <p:nvPr/>
        </p:nvSpPr>
        <p:spPr>
          <a:xfrm>
            <a:off x="965200" y="4329311"/>
            <a:ext cx="8547100"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The Qur'an with the Silsila's translation and tafsir, hadith, books,
bayans and Zikr, joined up.</a:t>
            </a:r>
          </a:p>
        </p:txBody>
      </p:sp>
      <p:sp>
        <p:nvSpPr>
          <p:cNvPr id="9" name="Urdu: سلسلے کے ترجمہ و تفسیر کے ساتھ قرآن، حدیث، کتب، بیانات اور ذکر، سب ایک دوسرے سے جڑے ہوئے۔">
            <a:extLst>
              <a:ext uri="{FF2B5EF4-FFF2-40B4-BE49-F238E27FC236}">
                <a16:creationId xmlns:a16="http://schemas.microsoft.com/office/drawing/2014/main" id="{9AB2BAA3-7ED6-6F4A-FA27-9323FADFAD04}"/>
              </a:ext>
            </a:extLst>
          </p:cNvPr>
          <p:cNvSpPr txBox="1"/>
          <p:nvPr/>
        </p:nvSpPr>
        <p:spPr>
          <a:xfrm>
            <a:off x="965200" y="5336580"/>
            <a:ext cx="10464864" cy="1264841"/>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سلسلے کے ترجمہ و تفسیر کے ساتھ قرآن، حدیث، کتب، بیانات اور ذکر، سب ایک دوسرے سے جڑے ہوئے۔</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From an ayah to its tafsir and the Sheikh's bayan">
            <a:extLst>
              <a:ext uri="{FF2B5EF4-FFF2-40B4-BE49-F238E27FC236}">
                <a16:creationId xmlns:a16="http://schemas.microsoft.com/office/drawing/2014/main" id="{59385913-2449-5A55-BAE9-2D95151DB1DF}"/>
              </a:ext>
            </a:extLst>
          </p:cNvPr>
          <p:cNvSpPr txBox="1"/>
          <p:nvPr/>
        </p:nvSpPr>
        <p:spPr>
          <a:xfrm>
            <a:off x="965200" y="6817916"/>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From an ayah to its tafsir and the Sheikh's bayan</a:t>
            </a:r>
          </a:p>
        </p:txBody>
      </p:sp>
      <p:sp>
        <p:nvSpPr>
          <p:cNvPr id="11" name="Urdu: آیت سے اس کی تفسیر اور شیخ کے بیان تک">
            <a:extLst>
              <a:ext uri="{FF2B5EF4-FFF2-40B4-BE49-F238E27FC236}">
                <a16:creationId xmlns:a16="http://schemas.microsoft.com/office/drawing/2014/main" id="{C702876F-30FA-9511-3D13-D6D6C95A317C}"/>
              </a:ext>
            </a:extLst>
          </p:cNvPr>
          <p:cNvSpPr txBox="1"/>
          <p:nvPr/>
        </p:nvSpPr>
        <p:spPr>
          <a:xfrm>
            <a:off x="965200" y="7219950"/>
            <a:ext cx="3611626"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آیت سے اس کی تفسیر اور شیخ کے بیان تک</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94768F0D-2B33-D1A4-2FF5-6BA9C762B5B3}"/>
              </a:ext>
            </a:extLst>
          </p:cNvPr>
          <p:cNvSpPr txBox="1"/>
          <p:nvPr/>
        </p:nvSpPr>
        <p:spPr>
          <a:xfrm>
            <a:off x="9098558" y="690622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The library and Al-Murshid always at hand">
            <a:extLst>
              <a:ext uri="{FF2B5EF4-FFF2-40B4-BE49-F238E27FC236}">
                <a16:creationId xmlns:a16="http://schemas.microsoft.com/office/drawing/2014/main" id="{18ED5FC6-92EB-7E96-8099-CF417EC8214C}"/>
              </a:ext>
            </a:extLst>
          </p:cNvPr>
          <p:cNvSpPr txBox="1"/>
          <p:nvPr/>
        </p:nvSpPr>
        <p:spPr>
          <a:xfrm>
            <a:off x="965200" y="7884716"/>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The library and Al-Murshid always at hand</a:t>
            </a:r>
          </a:p>
        </p:txBody>
      </p:sp>
      <p:sp>
        <p:nvSpPr>
          <p:cNvPr id="14" name="Urdu: کتب خانہ اور المرشد ہمیشہ ساتھ">
            <a:extLst>
              <a:ext uri="{FF2B5EF4-FFF2-40B4-BE49-F238E27FC236}">
                <a16:creationId xmlns:a16="http://schemas.microsoft.com/office/drawing/2014/main" id="{BAED80C7-4FAC-7167-84D3-B1F812D86D31}"/>
              </a:ext>
            </a:extLst>
          </p:cNvPr>
          <p:cNvSpPr txBox="1"/>
          <p:nvPr/>
        </p:nvSpPr>
        <p:spPr>
          <a:xfrm>
            <a:off x="965201" y="8286750"/>
            <a:ext cx="2554351"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کتب خانہ اور المرشد ہمیشہ ساتھ</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25232E3D-5975-971D-65EA-8AC5C22ED8ED}"/>
              </a:ext>
            </a:extLst>
          </p:cNvPr>
          <p:cNvSpPr txBox="1"/>
          <p:nvPr/>
        </p:nvSpPr>
        <p:spPr>
          <a:xfrm>
            <a:off x="9098558" y="797302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Daily Zikr, Halqahs and the Method in the same place">
            <a:extLst>
              <a:ext uri="{FF2B5EF4-FFF2-40B4-BE49-F238E27FC236}">
                <a16:creationId xmlns:a16="http://schemas.microsoft.com/office/drawing/2014/main" id="{B4430046-B9DB-49A5-0F77-D8DF8E7299B7}"/>
              </a:ext>
            </a:extLst>
          </p:cNvPr>
          <p:cNvSpPr txBox="1"/>
          <p:nvPr/>
        </p:nvSpPr>
        <p:spPr>
          <a:xfrm>
            <a:off x="965200" y="8951516"/>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Daily Zikr, Halqahs and the Method in the same place</a:t>
            </a:r>
          </a:p>
        </p:txBody>
      </p:sp>
      <p:sp>
        <p:nvSpPr>
          <p:cNvPr id="17" name="Urdu: روزانہ ذکر، حلقے اور طریقۂ ذکر ایک جگہ">
            <a:extLst>
              <a:ext uri="{FF2B5EF4-FFF2-40B4-BE49-F238E27FC236}">
                <a16:creationId xmlns:a16="http://schemas.microsoft.com/office/drawing/2014/main" id="{B9729E15-97C9-E677-A3F8-475B3CDADB2D}"/>
              </a:ext>
            </a:extLst>
          </p:cNvPr>
          <p:cNvSpPr txBox="1"/>
          <p:nvPr/>
        </p:nvSpPr>
        <p:spPr>
          <a:xfrm>
            <a:off x="965201" y="9353550"/>
            <a:ext cx="3049651"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روزانہ ذکر، حلقے اور طریقۂ ذکر ایک جگہ</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E7747D9F-7040-B067-611D-DF12B8E94A67}"/>
              </a:ext>
            </a:extLst>
          </p:cNvPr>
          <p:cNvSpPr txBox="1"/>
          <p:nvPr/>
        </p:nvSpPr>
        <p:spPr>
          <a:xfrm>
            <a:off x="9098558" y="903982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Al-Faatiha · Ayah tools">
            <a:extLst>
              <a:ext uri="{FF2B5EF4-FFF2-40B4-BE49-F238E27FC236}">
                <a16:creationId xmlns:a16="http://schemas.microsoft.com/office/drawing/2014/main" id="{A72B3504-E82C-3BEF-3A85-754B917B2460}"/>
              </a:ext>
            </a:extLst>
          </p:cNvPr>
          <p:cNvSpPr txBox="1"/>
          <p:nvPr/>
        </p:nvSpPr>
        <p:spPr>
          <a:xfrm>
            <a:off x="10756900" y="10049867"/>
            <a:ext cx="44577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Al-Faatiha · Ayah tools</a:t>
            </a:r>
          </a:p>
        </p:txBody>
      </p:sp>
      <p:sp>
        <p:nvSpPr>
          <p:cNvPr id="20" name="Text: Library · Publications">
            <a:extLst>
              <a:ext uri="{FF2B5EF4-FFF2-40B4-BE49-F238E27FC236}">
                <a16:creationId xmlns:a16="http://schemas.microsoft.com/office/drawing/2014/main" id="{AF4B1ED7-F1D1-88F1-85C3-81E6B273DA03}"/>
              </a:ext>
            </a:extLst>
          </p:cNvPr>
          <p:cNvSpPr txBox="1"/>
          <p:nvPr/>
        </p:nvSpPr>
        <p:spPr>
          <a:xfrm>
            <a:off x="15494000" y="10093523"/>
            <a:ext cx="39116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Library · Publications</a:t>
            </a:r>
          </a:p>
        </p:txBody>
      </p:sp>
      <p:sp>
        <p:nvSpPr>
          <p:cNvPr id="21" name="Text: ANDROID APP PREVIEW">
            <a:extLst>
              <a:ext uri="{FF2B5EF4-FFF2-40B4-BE49-F238E27FC236}">
                <a16:creationId xmlns:a16="http://schemas.microsoft.com/office/drawing/2014/main" id="{C1F271A5-05AA-0D9A-5BA4-A548736D3CDA}"/>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2" name="Text: SILSILA NAQSHBANDIA OWAISIAH">
            <a:extLst>
              <a:ext uri="{FF2B5EF4-FFF2-40B4-BE49-F238E27FC236}">
                <a16:creationId xmlns:a16="http://schemas.microsoft.com/office/drawing/2014/main" id="{9DF30AC9-DC06-C16C-88B1-0711C2AD2BDF}"/>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3" name="Text: App map">
            <a:extLst>
              <a:ext uri="{FF2B5EF4-FFF2-40B4-BE49-F238E27FC236}">
                <a16:creationId xmlns:a16="http://schemas.microsoft.com/office/drawing/2014/main" id="{8CD09614-F91D-2FF4-F022-A13CB4F96A1D}"/>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4" name="Text: All features">
            <a:extLst>
              <a:ext uri="{FF2B5EF4-FFF2-40B4-BE49-F238E27FC236}">
                <a16:creationId xmlns:a16="http://schemas.microsoft.com/office/drawing/2014/main" id="{A32F4733-6419-0EA5-E4B4-BC025B20B149}"/>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5" name="Text: 03 / 65">
            <a:extLst>
              <a:ext uri="{FF2B5EF4-FFF2-40B4-BE49-F238E27FC236}">
                <a16:creationId xmlns:a16="http://schemas.microsoft.com/office/drawing/2014/main" id="{C08FDC17-9877-5291-F171-E712BEF5A5FB}"/>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03 / 65</a:t>
            </a:r>
          </a:p>
        </p:txBody>
      </p:sp>
      <p:sp>
        <p:nvSpPr>
          <p:cNvPr id="26" name="Text: ‹">
            <a:extLst>
              <a:ext uri="{FF2B5EF4-FFF2-40B4-BE49-F238E27FC236}">
                <a16:creationId xmlns:a16="http://schemas.microsoft.com/office/drawing/2014/main" id="{E893BBC7-EF7A-C235-38FE-9F2EDEEB0F4A}"/>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7" name="Text: ›">
            <a:extLst>
              <a:ext uri="{FF2B5EF4-FFF2-40B4-BE49-F238E27FC236}">
                <a16:creationId xmlns:a16="http://schemas.microsoft.com/office/drawing/2014/main" id="{C5FA952D-DF08-FA54-0FB8-59DC19EA7F0D}"/>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29" name="Fresh Android screenshot: quran-ayah-en" descr="quran-ayah-en">
            <a:extLst>
              <a:ext uri="{FF2B5EF4-FFF2-40B4-BE49-F238E27FC236}">
                <a16:creationId xmlns:a16="http://schemas.microsoft.com/office/drawing/2014/main" id="{12960E33-4A36-CB74-6432-7489216C7574}"/>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48900" y="965200"/>
            <a:ext cx="4864100" cy="9539089"/>
          </a:xfrm>
          <a:prstGeom prst="rect">
            <a:avLst/>
          </a:prstGeom>
        </p:spPr>
      </p:pic>
      <p:pic>
        <p:nvPicPr>
          <p:cNvPr id="31" name="Fresh Android screenshot: library-en" descr="library-en">
            <a:extLst>
              <a:ext uri="{FF2B5EF4-FFF2-40B4-BE49-F238E27FC236}">
                <a16:creationId xmlns:a16="http://schemas.microsoft.com/office/drawing/2014/main" id="{BCCF11BC-961E-CBCF-E6B3-0F97AF69A9B7}"/>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986000" y="2222500"/>
            <a:ext cx="4318000" cy="8325445"/>
          </a:xfrm>
          <a:prstGeom prst="rect">
            <a:avLst/>
          </a:prstGeom>
        </p:spPr>
      </p:pic>
      <p:sp>
        <p:nvSpPr>
          <p:cNvPr id="32" name="Explore: screen=quran-ayah-en">
            <a:hlinkClick r:id="rId6"/>
            <a:extLst>
              <a:ext uri="{FF2B5EF4-FFF2-40B4-BE49-F238E27FC236}">
                <a16:creationId xmlns:a16="http://schemas.microsoft.com/office/drawing/2014/main" id="{5DF0FCE7-4CF7-2D3B-DC7B-07DE9C4B1FEC}"/>
              </a:ext>
            </a:extLst>
          </p:cNvPr>
          <p:cNvSpPr/>
          <p:nvPr/>
        </p:nvSpPr>
        <p:spPr>
          <a:xfrm>
            <a:off x="965200" y="667762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library-en">
            <a:hlinkClick r:id="rId7"/>
            <a:extLst>
              <a:ext uri="{FF2B5EF4-FFF2-40B4-BE49-F238E27FC236}">
                <a16:creationId xmlns:a16="http://schemas.microsoft.com/office/drawing/2014/main" id="{CEB42119-7CFE-7B11-E7C4-DA72B6D3DDF4}"/>
              </a:ext>
            </a:extLst>
          </p:cNvPr>
          <p:cNvSpPr/>
          <p:nvPr/>
        </p:nvSpPr>
        <p:spPr>
          <a:xfrm>
            <a:off x="965200" y="774442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zikr-en">
            <a:hlinkClick r:id="rId8"/>
            <a:extLst>
              <a:ext uri="{FF2B5EF4-FFF2-40B4-BE49-F238E27FC236}">
                <a16:creationId xmlns:a16="http://schemas.microsoft.com/office/drawing/2014/main" id="{4AA13E9A-5245-F7AB-8454-B7F1F02AED31}"/>
              </a:ext>
            </a:extLst>
          </p:cNvPr>
          <p:cNvSpPr/>
          <p:nvPr/>
        </p:nvSpPr>
        <p:spPr>
          <a:xfrm>
            <a:off x="965200" y="881122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quran-ayah-en">
            <a:hlinkClick r:id="rId6"/>
            <a:extLst>
              <a:ext uri="{FF2B5EF4-FFF2-40B4-BE49-F238E27FC236}">
                <a16:creationId xmlns:a16="http://schemas.microsoft.com/office/drawing/2014/main" id="{98B5F8E5-80AF-B776-CC92-EDEFABFA601C}"/>
              </a:ext>
            </a:extLst>
          </p:cNvPr>
          <p:cNvSpPr/>
          <p:nvPr/>
        </p:nvSpPr>
        <p:spPr>
          <a:xfrm>
            <a:off x="10756900" y="1346200"/>
            <a:ext cx="3848100" cy="8396089"/>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library-en">
            <a:hlinkClick r:id="rId7"/>
            <a:extLst>
              <a:ext uri="{FF2B5EF4-FFF2-40B4-BE49-F238E27FC236}">
                <a16:creationId xmlns:a16="http://schemas.microsoft.com/office/drawing/2014/main" id="{2A76206F-1199-FAAD-BBD0-2784E1586B5F}"/>
              </a:ext>
            </a:extLst>
          </p:cNvPr>
          <p:cNvSpPr/>
          <p:nvPr/>
        </p:nvSpPr>
        <p:spPr>
          <a:xfrm>
            <a:off x="15494000" y="2603500"/>
            <a:ext cx="3302000" cy="7182445"/>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Navigate: architecture">
            <a:hlinkClick r:id="rId9" action="ppaction://hlinksldjump"/>
            <a:extLst>
              <a:ext uri="{FF2B5EF4-FFF2-40B4-BE49-F238E27FC236}">
                <a16:creationId xmlns:a16="http://schemas.microsoft.com/office/drawing/2014/main" id="{466C12C0-0A3C-DB0F-802B-6FCF3A589429}"/>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Explore: features">
            <a:hlinkClick r:id="rId10"/>
            <a:extLst>
              <a:ext uri="{FF2B5EF4-FFF2-40B4-BE49-F238E27FC236}">
                <a16:creationId xmlns:a16="http://schemas.microsoft.com/office/drawing/2014/main" id="{263633AB-3AC5-E7C1-464C-6EFC31902A61}"/>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Navigate: architecture">
            <a:hlinkClick r:id="rId9" action="ppaction://hlinksldjump"/>
            <a:extLst>
              <a:ext uri="{FF2B5EF4-FFF2-40B4-BE49-F238E27FC236}">
                <a16:creationId xmlns:a16="http://schemas.microsoft.com/office/drawing/2014/main" id="{D78B9427-54B2-2F9E-A0D3-60776AAA0C87}"/>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vision-experience">
            <a:hlinkClick r:id="rId11" action="ppaction://hlinksldjump"/>
            <a:extLst>
              <a:ext uri="{FF2B5EF4-FFF2-40B4-BE49-F238E27FC236}">
                <a16:creationId xmlns:a16="http://schemas.microsoft.com/office/drawing/2014/main" id="{7FA320AE-4899-5B23-D988-33F77885FD33}"/>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8380231"/>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650"/>
                                        <p:tgtEl>
                                          <p:spTgt spid="29"/>
                                        </p:tgtEl>
                                      </p:cBhvr>
                                    </p:animEffect>
                                  </p:childTnLst>
                                </p:cTn>
                              </p:par>
                              <p:par>
                                <p:cTn id="8" presetID="10" presetClass="entr" presetSubtype="0" fill="hold" nodeType="withEffect">
                                  <p:stCondLst>
                                    <p:cond delay="1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6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vision-experience">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21E913E4-EB01-02EE-08ED-97B543EFDB3F}"/>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AF887947-A4C6-4446-815F-0130CB39E0A2}"/>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FBF5E6"/>
                </a:solidFill>
                <a:latin typeface="Segoe UI Semibold" panose="020B0702040204020203" pitchFamily="34" charset="0"/>
              </a:rPr>
              <a:t>DARUL IRFAN</a:t>
            </a:r>
          </a:p>
        </p:txBody>
      </p:sp>
      <p:sp>
        <p:nvSpPr>
          <p:cNvPr id="5" name="Text: THE VISION">
            <a:extLst>
              <a:ext uri="{FF2B5EF4-FFF2-40B4-BE49-F238E27FC236}">
                <a16:creationId xmlns:a16="http://schemas.microsoft.com/office/drawing/2014/main" id="{3C7F2A71-BF8B-633A-DF06-FD190360ACC6}"/>
              </a:ext>
            </a:extLst>
          </p:cNvPr>
          <p:cNvSpPr txBox="1"/>
          <p:nvPr/>
        </p:nvSpPr>
        <p:spPr>
          <a:xfrm>
            <a:off x="3070820" y="527050"/>
            <a:ext cx="1607939" cy="419100"/>
          </a:xfrm>
          <a:prstGeom prst="rect">
            <a:avLst/>
          </a:prstGeom>
          <a:noFill/>
        </p:spPr>
        <p:txBody>
          <a:bodyPr vert="horz" wrap="none" lIns="0" tIns="0" rIns="0" bIns="0" rtlCol="0">
            <a:noAutofit/>
          </a:bodyPr>
          <a:lstStyle/>
          <a:p>
            <a:pPr>
              <a:lnSpc>
                <a:spcPts val="1560"/>
              </a:lnSpc>
            </a:pPr>
            <a:r>
              <a:rPr lang="en-US" sz="1300">
                <a:solidFill>
                  <a:srgbClr val="FBF5E6"/>
                </a:solidFill>
                <a:latin typeface="Segoe UI" panose="020B0502040204020203" pitchFamily="34" charset="0"/>
              </a:rPr>
              <a:t>THE VISION</a:t>
            </a:r>
          </a:p>
        </p:txBody>
      </p:sp>
      <p:sp>
        <p:nvSpPr>
          <p:cNvPr id="6" name="Text: A better experience for everyone">
            <a:extLst>
              <a:ext uri="{FF2B5EF4-FFF2-40B4-BE49-F238E27FC236}">
                <a16:creationId xmlns:a16="http://schemas.microsoft.com/office/drawing/2014/main" id="{0B7069F8-A187-3559-8B48-22E8C0E4C166}"/>
              </a:ext>
            </a:extLst>
          </p:cNvPr>
          <p:cNvSpPr txBox="1"/>
          <p:nvPr/>
        </p:nvSpPr>
        <p:spPr>
          <a:xfrm>
            <a:off x="965200" y="1600200"/>
            <a:ext cx="8547100" cy="1781175"/>
          </a:xfrm>
          <a:prstGeom prst="rect">
            <a:avLst/>
          </a:prstGeom>
          <a:noFill/>
        </p:spPr>
        <p:txBody>
          <a:bodyPr vert="horz" wrap="none" lIns="0" tIns="0" rIns="0" bIns="0" rtlCol="0">
            <a:noAutofit/>
          </a:bodyPr>
          <a:lstStyle/>
          <a:p>
            <a:pPr>
              <a:lnSpc>
                <a:spcPts val="6213"/>
              </a:lnSpc>
            </a:pPr>
            <a:r>
              <a:rPr lang="en-US" sz="5700">
                <a:solidFill>
                  <a:srgbClr val="FBF5E6"/>
                </a:solidFill>
                <a:latin typeface="Segoe UI Semibold" panose="020B0702040204020203" pitchFamily="34" charset="0"/>
              </a:rPr>
              <a:t>A better experience for
everyone</a:t>
            </a:r>
          </a:p>
        </p:txBody>
      </p:sp>
      <p:sp>
        <p:nvSpPr>
          <p:cNvPr id="7" name="Urdu: ہر ایک کے لیے بہتر تجربہ">
            <a:extLst>
              <a:ext uri="{FF2B5EF4-FFF2-40B4-BE49-F238E27FC236}">
                <a16:creationId xmlns:a16="http://schemas.microsoft.com/office/drawing/2014/main" id="{71F09488-4FCD-F035-A60F-38C737618A9F}"/>
              </a:ext>
            </a:extLst>
          </p:cNvPr>
          <p:cNvSpPr txBox="1"/>
          <p:nvPr/>
        </p:nvSpPr>
        <p:spPr>
          <a:xfrm>
            <a:off x="965200" y="3381375"/>
            <a:ext cx="3173476" cy="884436"/>
          </a:xfrm>
          <a:prstGeom prst="rect">
            <a:avLst/>
          </a:prstGeom>
          <a:noFill/>
        </p:spPr>
        <p:txBody>
          <a:bodyPr vert="horz" wrap="none" lIns="0" tIns="0" rIns="0" bIns="0" rtlCol="0">
            <a:noAutofit/>
          </a:bodyPr>
          <a:lstStyle/>
          <a:p>
            <a:pPr algn="r" rtl="1">
              <a:lnSpc>
                <a:spcPts val="5365"/>
              </a:lnSpc>
            </a:pPr>
            <a:r>
              <a:rPr lang="ar-AE" sz="2900">
                <a:solidFill>
                  <a:srgbClr val="E7C978"/>
                </a:solidFill>
                <a:latin typeface="Noto Nastaliq Urdu" panose="020B0502040504020204" pitchFamily="34" charset="-78"/>
                <a:cs typeface="Noto Nastaliq Urdu" panose="020B0502040504020204" pitchFamily="34" charset="-78"/>
              </a:rPr>
              <a:t>ہر ایک کے لیے بہتر تجربہ</a:t>
            </a:r>
            <a:endParaRPr lang="en-US" sz="2900">
              <a:solidFill>
                <a:srgbClr val="E7C978"/>
              </a:solidFill>
              <a:latin typeface="Noto Nastaliq Urdu" panose="020B0502040504020204" pitchFamily="34" charset="-78"/>
              <a:cs typeface="Noto Nastaliq Urdu" panose="020B0502040504020204" pitchFamily="34" charset="-78"/>
            </a:endParaRPr>
          </a:p>
        </p:txBody>
      </p:sp>
      <p:sp>
        <p:nvSpPr>
          <p:cNvPr id="8" name="Text: Calm, clear and bilingual: easy for those who have been with the Silsila for years, and fo">
            <a:extLst>
              <a:ext uri="{FF2B5EF4-FFF2-40B4-BE49-F238E27FC236}">
                <a16:creationId xmlns:a16="http://schemas.microsoft.com/office/drawing/2014/main" id="{D2A37A7A-7220-311B-472C-BCA256FEDDAE}"/>
              </a:ext>
            </a:extLst>
          </p:cNvPr>
          <p:cNvSpPr txBox="1"/>
          <p:nvPr/>
        </p:nvSpPr>
        <p:spPr>
          <a:xfrm>
            <a:off x="965200" y="4329311"/>
            <a:ext cx="8547100" cy="1032669"/>
          </a:xfrm>
          <a:prstGeom prst="rect">
            <a:avLst/>
          </a:prstGeom>
          <a:noFill/>
        </p:spPr>
        <p:txBody>
          <a:bodyPr vert="horz" wrap="none" lIns="0" tIns="0" rIns="0" bIns="0" rtlCol="0">
            <a:noAutofit/>
          </a:bodyPr>
          <a:lstStyle/>
          <a:p>
            <a:pPr>
              <a:lnSpc>
                <a:spcPts val="3266"/>
              </a:lnSpc>
            </a:pPr>
            <a:r>
              <a:rPr lang="en-US" sz="2300">
                <a:solidFill>
                  <a:srgbClr val="C3D5C7"/>
                </a:solidFill>
                <a:latin typeface="Segoe UI" panose="020B0502040204020203" pitchFamily="34" charset="0"/>
              </a:rPr>
              <a:t>Calm, clear and bilingual: easy for those who have been with the
Silsila for years, and for someone opening it today.</a:t>
            </a:r>
          </a:p>
        </p:txBody>
      </p:sp>
      <p:sp>
        <p:nvSpPr>
          <p:cNvPr id="9" name="Urdu: پرسکون، واضح اور دو لسانی: برسوں سے وابستہ ساتھیوں کے لیے بھی آسان، اور آج پہلی بار کھولنے">
            <a:extLst>
              <a:ext uri="{FF2B5EF4-FFF2-40B4-BE49-F238E27FC236}">
                <a16:creationId xmlns:a16="http://schemas.microsoft.com/office/drawing/2014/main" id="{0C9482DC-DE25-249B-3FDC-3ABC1EB20F80}"/>
              </a:ext>
            </a:extLst>
          </p:cNvPr>
          <p:cNvSpPr txBox="1"/>
          <p:nvPr/>
        </p:nvSpPr>
        <p:spPr>
          <a:xfrm>
            <a:off x="965200" y="5336580"/>
            <a:ext cx="11412601" cy="1264841"/>
          </a:xfrm>
          <a:prstGeom prst="rect">
            <a:avLst/>
          </a:prstGeom>
          <a:noFill/>
        </p:spPr>
        <p:txBody>
          <a:bodyPr vert="horz" wrap="none" lIns="0" tIns="0" rIns="0" bIns="0" rtlCol="0">
            <a:noAutofit/>
          </a:bodyPr>
          <a:lstStyle/>
          <a:p>
            <a:pPr algn="r" rtl="1">
              <a:lnSpc>
                <a:spcPts val="4180"/>
              </a:lnSpc>
            </a:pPr>
            <a:r>
              <a:rPr lang="ar-AE" sz="2200">
                <a:solidFill>
                  <a:srgbClr val="C3D5C7"/>
                </a:solidFill>
                <a:latin typeface="Noto Nastaliq Urdu" panose="020B0502040504020204" pitchFamily="34" charset="-78"/>
                <a:cs typeface="Noto Nastaliq Urdu" panose="020B0502040504020204" pitchFamily="34" charset="-78"/>
              </a:rPr>
              <a:t>پرسکون، واضح اور دو لسانی: برسوں سے وابستہ ساتھیوں کے لیے بھی آسان، اور آج پہلی بار کھولنے والے کے لیے بھی۔</a:t>
            </a:r>
            <a:endParaRPr lang="en-US" sz="2200">
              <a:solidFill>
                <a:srgbClr val="C3D5C7"/>
              </a:solidFill>
              <a:latin typeface="Noto Nastaliq Urdu" panose="020B0502040504020204" pitchFamily="34" charset="-78"/>
              <a:cs typeface="Noto Nastaliq Urdu" panose="020B0502040504020204" pitchFamily="34" charset="-78"/>
            </a:endParaRPr>
          </a:p>
        </p:txBody>
      </p:sp>
      <p:sp>
        <p:nvSpPr>
          <p:cNvPr id="10" name="Text: English and Urdu, in Nastaliq, on one tap">
            <a:extLst>
              <a:ext uri="{FF2B5EF4-FFF2-40B4-BE49-F238E27FC236}">
                <a16:creationId xmlns:a16="http://schemas.microsoft.com/office/drawing/2014/main" id="{5F55FF6E-D2D4-19BD-64EE-1A6C398E62E7}"/>
              </a:ext>
            </a:extLst>
          </p:cNvPr>
          <p:cNvSpPr txBox="1"/>
          <p:nvPr/>
        </p:nvSpPr>
        <p:spPr>
          <a:xfrm>
            <a:off x="965200" y="6817916"/>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English and Urdu, in Nastaliq, on one tap</a:t>
            </a:r>
          </a:p>
        </p:txBody>
      </p:sp>
      <p:sp>
        <p:nvSpPr>
          <p:cNvPr id="11" name="Urdu: انگریزی اور اردو، نستعلیق کے ساتھ، ایک ٹیپ پر">
            <a:extLst>
              <a:ext uri="{FF2B5EF4-FFF2-40B4-BE49-F238E27FC236}">
                <a16:creationId xmlns:a16="http://schemas.microsoft.com/office/drawing/2014/main" id="{261A0875-08A2-1AC7-70E7-3A01F5B7FF49}"/>
              </a:ext>
            </a:extLst>
          </p:cNvPr>
          <p:cNvSpPr txBox="1"/>
          <p:nvPr/>
        </p:nvSpPr>
        <p:spPr>
          <a:xfrm>
            <a:off x="965200" y="7219950"/>
            <a:ext cx="4087876"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انگریزی اور اردو، نستعلیق کے ساتھ، ایک ٹیپ پر</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00CA6174-4D8E-C549-CEA0-2910D68AD189}"/>
              </a:ext>
            </a:extLst>
          </p:cNvPr>
          <p:cNvSpPr txBox="1"/>
          <p:nvPr/>
        </p:nvSpPr>
        <p:spPr>
          <a:xfrm>
            <a:off x="9098558" y="690622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Large text, dark and light, works offline">
            <a:extLst>
              <a:ext uri="{FF2B5EF4-FFF2-40B4-BE49-F238E27FC236}">
                <a16:creationId xmlns:a16="http://schemas.microsoft.com/office/drawing/2014/main" id="{CEE50346-AF09-5573-C405-2322AA21DB93}"/>
              </a:ext>
            </a:extLst>
          </p:cNvPr>
          <p:cNvSpPr txBox="1"/>
          <p:nvPr/>
        </p:nvSpPr>
        <p:spPr>
          <a:xfrm>
            <a:off x="965200" y="7884716"/>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Large text, dark and light, works offline</a:t>
            </a:r>
          </a:p>
        </p:txBody>
      </p:sp>
      <p:sp>
        <p:nvSpPr>
          <p:cNvPr id="14" name="Urdu: بڑا متن، روشن اور تاریک انداز، آف لائن بھی">
            <a:extLst>
              <a:ext uri="{FF2B5EF4-FFF2-40B4-BE49-F238E27FC236}">
                <a16:creationId xmlns:a16="http://schemas.microsoft.com/office/drawing/2014/main" id="{ABE3267D-5B6E-BA0C-D833-5F92A5D8BA9B}"/>
              </a:ext>
            </a:extLst>
          </p:cNvPr>
          <p:cNvSpPr txBox="1"/>
          <p:nvPr/>
        </p:nvSpPr>
        <p:spPr>
          <a:xfrm>
            <a:off x="965200" y="8286750"/>
            <a:ext cx="3806888"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بڑا متن، روشن اور تاریک انداز، آف لائن بھی</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9339E52C-149D-0230-DC53-CAD0AAC6FEBD}"/>
              </a:ext>
            </a:extLst>
          </p:cNvPr>
          <p:cNvSpPr txBox="1"/>
          <p:nvPr/>
        </p:nvSpPr>
        <p:spPr>
          <a:xfrm>
            <a:off x="9098558" y="797302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One home for prayer, reading and Zikr">
            <a:extLst>
              <a:ext uri="{FF2B5EF4-FFF2-40B4-BE49-F238E27FC236}">
                <a16:creationId xmlns:a16="http://schemas.microsoft.com/office/drawing/2014/main" id="{6FD10F2F-DCAE-B053-C64F-C8AA13AB1E71}"/>
              </a:ext>
            </a:extLst>
          </p:cNvPr>
          <p:cNvSpPr txBox="1"/>
          <p:nvPr/>
        </p:nvSpPr>
        <p:spPr>
          <a:xfrm>
            <a:off x="965200" y="8951516"/>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One home for prayer, reading and Zikr</a:t>
            </a:r>
          </a:p>
        </p:txBody>
      </p:sp>
      <p:sp>
        <p:nvSpPr>
          <p:cNvPr id="17" name="Urdu: نماز، مطالعہ اور ذکر کا ایک ہی گھر">
            <a:extLst>
              <a:ext uri="{FF2B5EF4-FFF2-40B4-BE49-F238E27FC236}">
                <a16:creationId xmlns:a16="http://schemas.microsoft.com/office/drawing/2014/main" id="{4DE6C0CB-EDA4-ADA1-7345-FA52416367F1}"/>
              </a:ext>
            </a:extLst>
          </p:cNvPr>
          <p:cNvSpPr txBox="1"/>
          <p:nvPr/>
        </p:nvSpPr>
        <p:spPr>
          <a:xfrm>
            <a:off x="965201" y="9353550"/>
            <a:ext cx="2725801"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نماز، مطالعہ اور ذکر کا ایک ہی گھر</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D87C94C2-2646-BECC-820B-FCE4A66180B2}"/>
              </a:ext>
            </a:extLst>
          </p:cNvPr>
          <p:cNvSpPr txBox="1"/>
          <p:nvPr/>
        </p:nvSpPr>
        <p:spPr>
          <a:xfrm>
            <a:off x="9098558" y="903982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Today · English">
            <a:extLst>
              <a:ext uri="{FF2B5EF4-FFF2-40B4-BE49-F238E27FC236}">
                <a16:creationId xmlns:a16="http://schemas.microsoft.com/office/drawing/2014/main" id="{F0EA6741-6985-7371-C97E-7A65359C450E}"/>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FBF5E6"/>
                </a:solidFill>
                <a:latin typeface="Segoe UI" panose="020B0502040204020203" pitchFamily="34" charset="0"/>
              </a:rPr>
              <a:t>Today · English</a:t>
            </a:r>
          </a:p>
        </p:txBody>
      </p:sp>
      <p:sp>
        <p:nvSpPr>
          <p:cNvPr id="20" name="Text: Today · Urdu">
            <a:extLst>
              <a:ext uri="{FF2B5EF4-FFF2-40B4-BE49-F238E27FC236}">
                <a16:creationId xmlns:a16="http://schemas.microsoft.com/office/drawing/2014/main" id="{25A8511C-C049-BE1A-BFE0-F11CA8FE29BD}"/>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FBF5E6"/>
                </a:solidFill>
                <a:latin typeface="Segoe UI" panose="020B0502040204020203" pitchFamily="34" charset="0"/>
              </a:rPr>
              <a:t>Today · Urdu</a:t>
            </a:r>
          </a:p>
        </p:txBody>
      </p:sp>
      <p:sp>
        <p:nvSpPr>
          <p:cNvPr id="21" name="Text: ANDROID APP PREVIEW">
            <a:extLst>
              <a:ext uri="{FF2B5EF4-FFF2-40B4-BE49-F238E27FC236}">
                <a16:creationId xmlns:a16="http://schemas.microsoft.com/office/drawing/2014/main" id="{67C262EB-101D-DB1F-6929-CBF17D02F524}"/>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FBF5E6"/>
                </a:solidFill>
                <a:latin typeface="Segoe UI" panose="020B0502040204020203" pitchFamily="34" charset="0"/>
              </a:rPr>
              <a:t>ANDROID APP PREVIEW</a:t>
            </a:r>
          </a:p>
        </p:txBody>
      </p:sp>
      <p:sp>
        <p:nvSpPr>
          <p:cNvPr id="22" name="Text: SILSILA NAQSHBANDIA OWAISIAH">
            <a:extLst>
              <a:ext uri="{FF2B5EF4-FFF2-40B4-BE49-F238E27FC236}">
                <a16:creationId xmlns:a16="http://schemas.microsoft.com/office/drawing/2014/main" id="{CF2E7017-7D8F-0F31-AE0E-4514CBB1522F}"/>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B2C4B4"/>
                </a:solidFill>
                <a:latin typeface="Segoe UI" panose="020B0502040204020203" pitchFamily="34" charset="0"/>
              </a:rPr>
              <a:t>SILSILA NAQSHBANDIA OWAISIAH</a:t>
            </a:r>
          </a:p>
        </p:txBody>
      </p:sp>
      <p:sp>
        <p:nvSpPr>
          <p:cNvPr id="23" name="Text: App map">
            <a:extLst>
              <a:ext uri="{FF2B5EF4-FFF2-40B4-BE49-F238E27FC236}">
                <a16:creationId xmlns:a16="http://schemas.microsoft.com/office/drawing/2014/main" id="{652A22E2-95D0-A0F3-9427-7CA3146BB658}"/>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App map</a:t>
            </a:r>
          </a:p>
        </p:txBody>
      </p:sp>
      <p:sp>
        <p:nvSpPr>
          <p:cNvPr id="24" name="Text: All features">
            <a:extLst>
              <a:ext uri="{FF2B5EF4-FFF2-40B4-BE49-F238E27FC236}">
                <a16:creationId xmlns:a16="http://schemas.microsoft.com/office/drawing/2014/main" id="{8F2555A6-E8E8-00A6-4FCF-52D07E36F92F}"/>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All features</a:t>
            </a:r>
          </a:p>
        </p:txBody>
      </p:sp>
      <p:sp>
        <p:nvSpPr>
          <p:cNvPr id="25" name="Text: 04 / 65">
            <a:extLst>
              <a:ext uri="{FF2B5EF4-FFF2-40B4-BE49-F238E27FC236}">
                <a16:creationId xmlns:a16="http://schemas.microsoft.com/office/drawing/2014/main" id="{FFBCECF5-2CDF-AB6A-32EC-C9373B0592A6}"/>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B2C4B4"/>
                </a:solidFill>
                <a:latin typeface="Segoe UI" panose="020B0502040204020203" pitchFamily="34" charset="0"/>
              </a:rPr>
              <a:t>04 / 65</a:t>
            </a:r>
          </a:p>
        </p:txBody>
      </p:sp>
      <p:sp>
        <p:nvSpPr>
          <p:cNvPr id="26" name="Text: ‹">
            <a:extLst>
              <a:ext uri="{FF2B5EF4-FFF2-40B4-BE49-F238E27FC236}">
                <a16:creationId xmlns:a16="http://schemas.microsoft.com/office/drawing/2014/main" id="{19873139-479A-9806-8C1C-BF44A397F959}"/>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sp>
        <p:nvSpPr>
          <p:cNvPr id="27" name="Text: ›">
            <a:extLst>
              <a:ext uri="{FF2B5EF4-FFF2-40B4-BE49-F238E27FC236}">
                <a16:creationId xmlns:a16="http://schemas.microsoft.com/office/drawing/2014/main" id="{1B086FBD-0734-91A3-F9DD-A0418C5C483C}"/>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pic>
        <p:nvPicPr>
          <p:cNvPr id="29" name="Fresh Android screenshot: today-light-en" descr="today-light-en">
            <a:extLst>
              <a:ext uri="{FF2B5EF4-FFF2-40B4-BE49-F238E27FC236}">
                <a16:creationId xmlns:a16="http://schemas.microsoft.com/office/drawing/2014/main" id="{A6BF3DE6-F639-F372-AF1A-7DD69EB39A45}"/>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1" name="Fresh Android screenshot: today-ur" descr="today-ur">
            <a:extLst>
              <a:ext uri="{FF2B5EF4-FFF2-40B4-BE49-F238E27FC236}">
                <a16:creationId xmlns:a16="http://schemas.microsoft.com/office/drawing/2014/main" id="{14FE8526-09EF-BFC1-6927-2FC14A017638}"/>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2" name="Explore: screen=today-ur">
            <a:hlinkClick r:id="rId6"/>
            <a:extLst>
              <a:ext uri="{FF2B5EF4-FFF2-40B4-BE49-F238E27FC236}">
                <a16:creationId xmlns:a16="http://schemas.microsoft.com/office/drawing/2014/main" id="{FECA766C-797A-0E2D-297F-F6D2A6EA02A9}"/>
              </a:ext>
            </a:extLst>
          </p:cNvPr>
          <p:cNvSpPr/>
          <p:nvPr/>
        </p:nvSpPr>
        <p:spPr>
          <a:xfrm>
            <a:off x="965200" y="667762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appearance-en">
            <a:hlinkClick r:id="rId7"/>
            <a:extLst>
              <a:ext uri="{FF2B5EF4-FFF2-40B4-BE49-F238E27FC236}">
                <a16:creationId xmlns:a16="http://schemas.microsoft.com/office/drawing/2014/main" id="{D6AD7548-6995-D91E-860E-2C180C2FF4CF}"/>
              </a:ext>
            </a:extLst>
          </p:cNvPr>
          <p:cNvSpPr/>
          <p:nvPr/>
        </p:nvSpPr>
        <p:spPr>
          <a:xfrm>
            <a:off x="965200" y="774442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today-light-en">
            <a:hlinkClick r:id="rId8"/>
            <a:extLst>
              <a:ext uri="{FF2B5EF4-FFF2-40B4-BE49-F238E27FC236}">
                <a16:creationId xmlns:a16="http://schemas.microsoft.com/office/drawing/2014/main" id="{F2C97A66-7233-E646-FB3E-109A5C40B4AB}"/>
              </a:ext>
            </a:extLst>
          </p:cNvPr>
          <p:cNvSpPr/>
          <p:nvPr/>
        </p:nvSpPr>
        <p:spPr>
          <a:xfrm>
            <a:off x="965200" y="881122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today-light-en">
            <a:hlinkClick r:id="rId8"/>
            <a:extLst>
              <a:ext uri="{FF2B5EF4-FFF2-40B4-BE49-F238E27FC236}">
                <a16:creationId xmlns:a16="http://schemas.microsoft.com/office/drawing/2014/main" id="{E1187571-6410-BEDE-2E40-6B63493B4FDC}"/>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today-ur">
            <a:hlinkClick r:id="rId6"/>
            <a:extLst>
              <a:ext uri="{FF2B5EF4-FFF2-40B4-BE49-F238E27FC236}">
                <a16:creationId xmlns:a16="http://schemas.microsoft.com/office/drawing/2014/main" id="{B2D9FA7C-E4FA-7B45-B291-6F38A6F6B4BF}"/>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Navigate: architecture">
            <a:hlinkClick r:id="rId9" action="ppaction://hlinksldjump"/>
            <a:extLst>
              <a:ext uri="{FF2B5EF4-FFF2-40B4-BE49-F238E27FC236}">
                <a16:creationId xmlns:a16="http://schemas.microsoft.com/office/drawing/2014/main" id="{CE61A8CF-27E3-D86B-A99F-DBDBF96874FA}"/>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Explore: features">
            <a:hlinkClick r:id="rId10"/>
            <a:extLst>
              <a:ext uri="{FF2B5EF4-FFF2-40B4-BE49-F238E27FC236}">
                <a16:creationId xmlns:a16="http://schemas.microsoft.com/office/drawing/2014/main" id="{25D68089-2580-EFBD-66CB-DE63215C2702}"/>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Navigate: vision-teachings">
            <a:hlinkClick r:id="rId11" action="ppaction://hlinksldjump"/>
            <a:extLst>
              <a:ext uri="{FF2B5EF4-FFF2-40B4-BE49-F238E27FC236}">
                <a16:creationId xmlns:a16="http://schemas.microsoft.com/office/drawing/2014/main" id="{27B14884-C22F-6C16-18BA-A2E4CEA54E59}"/>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vision-generation">
            <a:hlinkClick r:id="rId12" action="ppaction://hlinksldjump"/>
            <a:extLst>
              <a:ext uri="{FF2B5EF4-FFF2-40B4-BE49-F238E27FC236}">
                <a16:creationId xmlns:a16="http://schemas.microsoft.com/office/drawing/2014/main" id="{1B7BB2E1-1571-3DEF-7AB4-7DF61A1C090C}"/>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1731374"/>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650"/>
                                        <p:tgtEl>
                                          <p:spTgt spid="29"/>
                                        </p:tgtEl>
                                      </p:cBhvr>
                                    </p:animEffect>
                                  </p:childTnLst>
                                </p:cTn>
                              </p:par>
                              <p:par>
                                <p:cTn id="8" presetID="10" presetClass="entr" presetSubtype="0" fill="hold" nodeType="withEffect">
                                  <p:stCondLst>
                                    <p:cond delay="1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6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vision-generation">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A51CC243-167F-2EE9-50D1-2BB5DD2BF685}"/>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D1931EE7-FED0-AB61-447E-236013EBFC70}"/>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THE VISION">
            <a:extLst>
              <a:ext uri="{FF2B5EF4-FFF2-40B4-BE49-F238E27FC236}">
                <a16:creationId xmlns:a16="http://schemas.microsoft.com/office/drawing/2014/main" id="{DE1D7620-9C11-8F9A-0C50-609A3C87A073}"/>
              </a:ext>
            </a:extLst>
          </p:cNvPr>
          <p:cNvSpPr txBox="1"/>
          <p:nvPr/>
        </p:nvSpPr>
        <p:spPr>
          <a:xfrm>
            <a:off x="3070820" y="527050"/>
            <a:ext cx="1607939"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THE VISION</a:t>
            </a:r>
          </a:p>
        </p:txBody>
      </p:sp>
      <p:sp>
        <p:nvSpPr>
          <p:cNvPr id="6" name="Text: Reaching a new generation">
            <a:extLst>
              <a:ext uri="{FF2B5EF4-FFF2-40B4-BE49-F238E27FC236}">
                <a16:creationId xmlns:a16="http://schemas.microsoft.com/office/drawing/2014/main" id="{2ED4E55F-92CC-1EED-C3B1-D371DA7AD11A}"/>
              </a:ext>
            </a:extLst>
          </p:cNvPr>
          <p:cNvSpPr txBox="1"/>
          <p:nvPr/>
        </p:nvSpPr>
        <p:spPr>
          <a:xfrm>
            <a:off x="965200" y="1600200"/>
            <a:ext cx="9156700" cy="992188"/>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Reaching a new generation</a:t>
            </a:r>
          </a:p>
        </p:txBody>
      </p:sp>
      <p:sp>
        <p:nvSpPr>
          <p:cNvPr id="7" name="Urdu: نئی نسل تک رسائی">
            <a:extLst>
              <a:ext uri="{FF2B5EF4-FFF2-40B4-BE49-F238E27FC236}">
                <a16:creationId xmlns:a16="http://schemas.microsoft.com/office/drawing/2014/main" id="{6A02A01C-63C1-7733-783E-2D49D2E694BF}"/>
              </a:ext>
            </a:extLst>
          </p:cNvPr>
          <p:cNvSpPr txBox="1"/>
          <p:nvPr/>
        </p:nvSpPr>
        <p:spPr>
          <a:xfrm>
            <a:off x="965200" y="2592388"/>
            <a:ext cx="2378138"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نئی نسل تک رسائی</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Young people live on their phones, on YouTube and on social media. The Silsila now meets t">
            <a:extLst>
              <a:ext uri="{FF2B5EF4-FFF2-40B4-BE49-F238E27FC236}">
                <a16:creationId xmlns:a16="http://schemas.microsoft.com/office/drawing/2014/main" id="{D1F6B33A-E7AD-5046-4701-039E7577880D}"/>
              </a:ext>
            </a:extLst>
          </p:cNvPr>
          <p:cNvSpPr txBox="1"/>
          <p:nvPr/>
        </p:nvSpPr>
        <p:spPr>
          <a:xfrm>
            <a:off x="965200" y="3540323"/>
            <a:ext cx="8547100"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Young people live on their phones, on YouTube and on social
media. The Silsila now meets them there, in their language.</a:t>
            </a:r>
          </a:p>
        </p:txBody>
      </p:sp>
      <p:sp>
        <p:nvSpPr>
          <p:cNvPr id="9" name="Urdu: نوجوان اپنے فون، یوٹیوب اور سوشل میڈیا پر رہتے ہیں۔ سلسلہ اب انہیں وہیں، ان کی زبان میں مل">
            <a:extLst>
              <a:ext uri="{FF2B5EF4-FFF2-40B4-BE49-F238E27FC236}">
                <a16:creationId xmlns:a16="http://schemas.microsoft.com/office/drawing/2014/main" id="{85F3E1D9-C307-A2DA-312F-EEF9648A68B2}"/>
              </a:ext>
            </a:extLst>
          </p:cNvPr>
          <p:cNvSpPr txBox="1"/>
          <p:nvPr/>
        </p:nvSpPr>
        <p:spPr>
          <a:xfrm>
            <a:off x="965200" y="4547592"/>
            <a:ext cx="10020364" cy="1264841"/>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نوجوان اپنے فون، یوٹیوب اور سوشل میڈیا پر رہتے ہیں۔ سلسلہ اب انہیں وہیں، ان کی زبان میں ملتا ہے۔</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A daily ayah, hadith and the Sheikh's sayings, made to share">
            <a:extLst>
              <a:ext uri="{FF2B5EF4-FFF2-40B4-BE49-F238E27FC236}">
                <a16:creationId xmlns:a16="http://schemas.microsoft.com/office/drawing/2014/main" id="{D8CAAF52-21AD-5210-0915-E8047A139DB3}"/>
              </a:ext>
            </a:extLst>
          </p:cNvPr>
          <p:cNvSpPr txBox="1"/>
          <p:nvPr/>
        </p:nvSpPr>
        <p:spPr>
          <a:xfrm>
            <a:off x="965200" y="602892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A daily ayah, hadith and the Sheikh's sayings, made to share</a:t>
            </a:r>
          </a:p>
        </p:txBody>
      </p:sp>
      <p:sp>
        <p:nvSpPr>
          <p:cNvPr id="11" name="Urdu: روزانہ آیت، حدیث اور اقوالِ شیخ، شیئر کرنے کے لیے">
            <a:extLst>
              <a:ext uri="{FF2B5EF4-FFF2-40B4-BE49-F238E27FC236}">
                <a16:creationId xmlns:a16="http://schemas.microsoft.com/office/drawing/2014/main" id="{317BD637-C4E3-1DCE-E230-4CA94A3887CE}"/>
              </a:ext>
            </a:extLst>
          </p:cNvPr>
          <p:cNvSpPr txBox="1"/>
          <p:nvPr/>
        </p:nvSpPr>
        <p:spPr>
          <a:xfrm>
            <a:off x="965200" y="6430963"/>
            <a:ext cx="459428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روزانہ آیت، حدیث اور اقوالِ شیخ، شیئر کرنے کے لیے</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C29F1C74-2B38-C0AA-0831-C2535F1D03B6}"/>
              </a:ext>
            </a:extLst>
          </p:cNvPr>
          <p:cNvSpPr txBox="1"/>
          <p:nvPr/>
        </p:nvSpPr>
        <p:spPr>
          <a:xfrm>
            <a:off x="9098558" y="61172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The live stage on YouTube and Facebook, beautiful on any screen">
            <a:extLst>
              <a:ext uri="{FF2B5EF4-FFF2-40B4-BE49-F238E27FC236}">
                <a16:creationId xmlns:a16="http://schemas.microsoft.com/office/drawing/2014/main" id="{591B04AA-6DB0-78B0-18DF-124ADE5CFC1B}"/>
              </a:ext>
            </a:extLst>
          </p:cNvPr>
          <p:cNvSpPr txBox="1"/>
          <p:nvPr/>
        </p:nvSpPr>
        <p:spPr>
          <a:xfrm>
            <a:off x="965200" y="709572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The live stage on YouTube and Facebook, beautiful on any screen</a:t>
            </a:r>
          </a:p>
        </p:txBody>
      </p:sp>
      <p:sp>
        <p:nvSpPr>
          <p:cNvPr id="14" name="Urdu: یوٹیوب اور فیس بک پر لائیو اسٹیج، ہر اسکرین پر خوبصورت">
            <a:extLst>
              <a:ext uri="{FF2B5EF4-FFF2-40B4-BE49-F238E27FC236}">
                <a16:creationId xmlns:a16="http://schemas.microsoft.com/office/drawing/2014/main" id="{E32C141E-C3C0-17B1-A48F-E10F3BE9FFA3}"/>
              </a:ext>
            </a:extLst>
          </p:cNvPr>
          <p:cNvSpPr txBox="1"/>
          <p:nvPr/>
        </p:nvSpPr>
        <p:spPr>
          <a:xfrm>
            <a:off x="965201" y="7497763"/>
            <a:ext cx="4705413"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یوٹیوب اور فیس بک پر لائیو اسٹیج، ہر اسکرین پر خوبصورت</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ABF3B959-0FBE-A6A8-A4E0-44FCDC0411D8}"/>
              </a:ext>
            </a:extLst>
          </p:cNvPr>
          <p:cNvSpPr txBox="1"/>
          <p:nvPr/>
        </p:nvSpPr>
        <p:spPr>
          <a:xfrm>
            <a:off x="9098558" y="71840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Gentle habits: reminders, Tasbih and personal Zikr">
            <a:extLst>
              <a:ext uri="{FF2B5EF4-FFF2-40B4-BE49-F238E27FC236}">
                <a16:creationId xmlns:a16="http://schemas.microsoft.com/office/drawing/2014/main" id="{775AAB43-58F0-3AEC-EDF1-C8130A599C86}"/>
              </a:ext>
            </a:extLst>
          </p:cNvPr>
          <p:cNvSpPr txBox="1"/>
          <p:nvPr/>
        </p:nvSpPr>
        <p:spPr>
          <a:xfrm>
            <a:off x="965200" y="816252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Gentle habits: reminders, Tasbih and personal Zikr</a:t>
            </a:r>
          </a:p>
        </p:txBody>
      </p:sp>
      <p:sp>
        <p:nvSpPr>
          <p:cNvPr id="17" name="Urdu: نرم عادات: یاددہانی، تسبیح اور ذاتی ذکر">
            <a:extLst>
              <a:ext uri="{FF2B5EF4-FFF2-40B4-BE49-F238E27FC236}">
                <a16:creationId xmlns:a16="http://schemas.microsoft.com/office/drawing/2014/main" id="{82AC7B00-21BD-2595-023E-7EB1CE32768C}"/>
              </a:ext>
            </a:extLst>
          </p:cNvPr>
          <p:cNvSpPr txBox="1"/>
          <p:nvPr/>
        </p:nvSpPr>
        <p:spPr>
          <a:xfrm>
            <a:off x="965200" y="8564563"/>
            <a:ext cx="3097276"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نرم عادات: یاددہانی، تسبیح اور ذاتی ذکر</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CF72EC04-3AA5-17BB-F68D-F3F978B18375}"/>
              </a:ext>
            </a:extLst>
          </p:cNvPr>
          <p:cNvSpPr txBox="1"/>
          <p:nvPr/>
        </p:nvSpPr>
        <p:spPr>
          <a:xfrm>
            <a:off x="9098558" y="82508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Today’s Light · Daily ayah">
            <a:extLst>
              <a:ext uri="{FF2B5EF4-FFF2-40B4-BE49-F238E27FC236}">
                <a16:creationId xmlns:a16="http://schemas.microsoft.com/office/drawing/2014/main" id="{26F3DC30-6B2C-F5AB-27BF-C06861D87C80}"/>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Today’s Light · Daily ayah</a:t>
            </a:r>
          </a:p>
        </p:txBody>
      </p:sp>
      <p:sp>
        <p:nvSpPr>
          <p:cNvPr id="20" name="Text: Stage · 7th Latifa">
            <a:extLst>
              <a:ext uri="{FF2B5EF4-FFF2-40B4-BE49-F238E27FC236}">
                <a16:creationId xmlns:a16="http://schemas.microsoft.com/office/drawing/2014/main" id="{C35653D2-7F58-2E55-AD78-A95CD1386B6A}"/>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Stage · 7th Latifa</a:t>
            </a:r>
          </a:p>
        </p:txBody>
      </p:sp>
      <p:sp>
        <p:nvSpPr>
          <p:cNvPr id="21" name="Text: ANDROID APP PREVIEW">
            <a:extLst>
              <a:ext uri="{FF2B5EF4-FFF2-40B4-BE49-F238E27FC236}">
                <a16:creationId xmlns:a16="http://schemas.microsoft.com/office/drawing/2014/main" id="{38AB6F08-5973-F894-2328-9F996E9E3CC4}"/>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2" name="Text: SILSILA NAQSHBANDIA OWAISIAH">
            <a:extLst>
              <a:ext uri="{FF2B5EF4-FFF2-40B4-BE49-F238E27FC236}">
                <a16:creationId xmlns:a16="http://schemas.microsoft.com/office/drawing/2014/main" id="{66812165-FCCB-B44D-E262-3F27B4FE3EA1}"/>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3" name="Text: App map">
            <a:extLst>
              <a:ext uri="{FF2B5EF4-FFF2-40B4-BE49-F238E27FC236}">
                <a16:creationId xmlns:a16="http://schemas.microsoft.com/office/drawing/2014/main" id="{69BEB957-354B-0F5D-9592-9AAE20E2DF87}"/>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4" name="Text: All features">
            <a:extLst>
              <a:ext uri="{FF2B5EF4-FFF2-40B4-BE49-F238E27FC236}">
                <a16:creationId xmlns:a16="http://schemas.microsoft.com/office/drawing/2014/main" id="{2F694DFC-C5FB-1485-AA9E-B52F19DE615B}"/>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5" name="Text: 05 / 65">
            <a:extLst>
              <a:ext uri="{FF2B5EF4-FFF2-40B4-BE49-F238E27FC236}">
                <a16:creationId xmlns:a16="http://schemas.microsoft.com/office/drawing/2014/main" id="{50D92F37-7776-00C6-C833-6042514AD8C8}"/>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05 / 65</a:t>
            </a:r>
          </a:p>
        </p:txBody>
      </p:sp>
      <p:sp>
        <p:nvSpPr>
          <p:cNvPr id="26" name="Text: ‹">
            <a:extLst>
              <a:ext uri="{FF2B5EF4-FFF2-40B4-BE49-F238E27FC236}">
                <a16:creationId xmlns:a16="http://schemas.microsoft.com/office/drawing/2014/main" id="{8AC53074-6EC4-2FD9-FEC7-1143B39AD660}"/>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7" name="Text: ›">
            <a:extLst>
              <a:ext uri="{FF2B5EF4-FFF2-40B4-BE49-F238E27FC236}">
                <a16:creationId xmlns:a16="http://schemas.microsoft.com/office/drawing/2014/main" id="{58A58146-4B57-859C-DDF5-1E5B990D9634}"/>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29" name="Fresh Android screenshot: noor-ayah-en" descr="noor-ayah-en">
            <a:extLst>
              <a:ext uri="{FF2B5EF4-FFF2-40B4-BE49-F238E27FC236}">
                <a16:creationId xmlns:a16="http://schemas.microsoft.com/office/drawing/2014/main" id="{04386CBF-C9BF-A061-2EC5-74D080BA4AFD}"/>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1" name="Fresh Android screenshot: stage-latifa7" descr="stage-latifa7">
            <a:extLst>
              <a:ext uri="{FF2B5EF4-FFF2-40B4-BE49-F238E27FC236}">
                <a16:creationId xmlns:a16="http://schemas.microsoft.com/office/drawing/2014/main" id="{4C8C70E3-525A-E0A2-1292-342F35BB9104}"/>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2" name="Explore: screen=noor-ayah-en">
            <a:hlinkClick r:id="rId6"/>
            <a:extLst>
              <a:ext uri="{FF2B5EF4-FFF2-40B4-BE49-F238E27FC236}">
                <a16:creationId xmlns:a16="http://schemas.microsoft.com/office/drawing/2014/main" id="{E8051129-B529-2283-929A-B72BFD8F30CB}"/>
              </a:ext>
            </a:extLst>
          </p:cNvPr>
          <p:cNvSpPr/>
          <p:nvPr/>
        </p:nvSpPr>
        <p:spPr>
          <a:xfrm>
            <a:off x="965200" y="58886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stage-latifa7">
            <a:hlinkClick r:id="rId7"/>
            <a:extLst>
              <a:ext uri="{FF2B5EF4-FFF2-40B4-BE49-F238E27FC236}">
                <a16:creationId xmlns:a16="http://schemas.microsoft.com/office/drawing/2014/main" id="{0C5CC096-855E-7584-C60D-F3DF5CABF6B8}"/>
              </a:ext>
            </a:extLst>
          </p:cNvPr>
          <p:cNvSpPr/>
          <p:nvPr/>
        </p:nvSpPr>
        <p:spPr>
          <a:xfrm>
            <a:off x="965200" y="69554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personal-zikr-en">
            <a:hlinkClick r:id="rId8"/>
            <a:extLst>
              <a:ext uri="{FF2B5EF4-FFF2-40B4-BE49-F238E27FC236}">
                <a16:creationId xmlns:a16="http://schemas.microsoft.com/office/drawing/2014/main" id="{44129F8D-A673-E6F4-7C57-2C704525A17C}"/>
              </a:ext>
            </a:extLst>
          </p:cNvPr>
          <p:cNvSpPr/>
          <p:nvPr/>
        </p:nvSpPr>
        <p:spPr>
          <a:xfrm>
            <a:off x="965200" y="80222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noor-ayah-en">
            <a:hlinkClick r:id="rId6"/>
            <a:extLst>
              <a:ext uri="{FF2B5EF4-FFF2-40B4-BE49-F238E27FC236}">
                <a16:creationId xmlns:a16="http://schemas.microsoft.com/office/drawing/2014/main" id="{B381BA96-7FA1-C1C4-7DD6-A41BBB79E9A9}"/>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stage-latifa7">
            <a:hlinkClick r:id="rId7"/>
            <a:extLst>
              <a:ext uri="{FF2B5EF4-FFF2-40B4-BE49-F238E27FC236}">
                <a16:creationId xmlns:a16="http://schemas.microsoft.com/office/drawing/2014/main" id="{32001816-2E4F-2247-6A08-096C493C28CC}"/>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Navigate: architecture">
            <a:hlinkClick r:id="rId9" action="ppaction://hlinksldjump"/>
            <a:extLst>
              <a:ext uri="{FF2B5EF4-FFF2-40B4-BE49-F238E27FC236}">
                <a16:creationId xmlns:a16="http://schemas.microsoft.com/office/drawing/2014/main" id="{CB49AF50-F6FF-F5DB-7230-DE762E3AA4B4}"/>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Explore: features">
            <a:hlinkClick r:id="rId10"/>
            <a:extLst>
              <a:ext uri="{FF2B5EF4-FFF2-40B4-BE49-F238E27FC236}">
                <a16:creationId xmlns:a16="http://schemas.microsoft.com/office/drawing/2014/main" id="{5095E182-384E-4118-2131-FC9D0BAFCE40}"/>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Navigate: vision-experience">
            <a:hlinkClick r:id="rId11" action="ppaction://hlinksldjump"/>
            <a:extLst>
              <a:ext uri="{FF2B5EF4-FFF2-40B4-BE49-F238E27FC236}">
                <a16:creationId xmlns:a16="http://schemas.microsoft.com/office/drawing/2014/main" id="{013EBACB-7C77-7A5E-4BF5-6DB7E8A97D3F}"/>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vision-reach">
            <a:hlinkClick r:id="rId12" action="ppaction://hlinksldjump"/>
            <a:extLst>
              <a:ext uri="{FF2B5EF4-FFF2-40B4-BE49-F238E27FC236}">
                <a16:creationId xmlns:a16="http://schemas.microsoft.com/office/drawing/2014/main" id="{B9AF7716-EBC2-C27C-57C7-761F19A6057C}"/>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6236280"/>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650"/>
                                        <p:tgtEl>
                                          <p:spTgt spid="29"/>
                                        </p:tgtEl>
                                      </p:cBhvr>
                                    </p:animEffect>
                                  </p:childTnLst>
                                </p:cTn>
                              </p:par>
                              <p:par>
                                <p:cTn id="8" presetID="10" presetClass="entr" presetSubtype="0" fill="hold" nodeType="withEffect">
                                  <p:stCondLst>
                                    <p:cond delay="1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6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vision-reach">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5048DFC2-5B52-09B2-082F-07D38F19152C}"/>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63B9744A-A233-C956-56CB-D590439E0604}"/>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THE VISION">
            <a:extLst>
              <a:ext uri="{FF2B5EF4-FFF2-40B4-BE49-F238E27FC236}">
                <a16:creationId xmlns:a16="http://schemas.microsoft.com/office/drawing/2014/main" id="{03FC7FF2-54B3-6E53-387C-5851ECD9E2F1}"/>
              </a:ext>
            </a:extLst>
          </p:cNvPr>
          <p:cNvSpPr txBox="1"/>
          <p:nvPr/>
        </p:nvSpPr>
        <p:spPr>
          <a:xfrm>
            <a:off x="3070820" y="527050"/>
            <a:ext cx="1607939"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THE VISION</a:t>
            </a:r>
          </a:p>
        </p:txBody>
      </p:sp>
      <p:sp>
        <p:nvSpPr>
          <p:cNvPr id="6" name="Text: How we bring in new audiences">
            <a:extLst>
              <a:ext uri="{FF2B5EF4-FFF2-40B4-BE49-F238E27FC236}">
                <a16:creationId xmlns:a16="http://schemas.microsoft.com/office/drawing/2014/main" id="{355957DC-A0EA-F8F8-43F7-82F933340443}"/>
              </a:ext>
            </a:extLst>
          </p:cNvPr>
          <p:cNvSpPr txBox="1"/>
          <p:nvPr/>
        </p:nvSpPr>
        <p:spPr>
          <a:xfrm>
            <a:off x="965200" y="1600200"/>
            <a:ext cx="8547100" cy="1781175"/>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How we bring in new
audiences</a:t>
            </a:r>
          </a:p>
        </p:txBody>
      </p:sp>
      <p:sp>
        <p:nvSpPr>
          <p:cNvPr id="7" name="Urdu: نئے سامعین کیسے آئیں گے">
            <a:extLst>
              <a:ext uri="{FF2B5EF4-FFF2-40B4-BE49-F238E27FC236}">
                <a16:creationId xmlns:a16="http://schemas.microsoft.com/office/drawing/2014/main" id="{335DF505-7B22-0DDE-79C7-FC685D796B8A}"/>
              </a:ext>
            </a:extLst>
          </p:cNvPr>
          <p:cNvSpPr txBox="1"/>
          <p:nvPr/>
        </p:nvSpPr>
        <p:spPr>
          <a:xfrm>
            <a:off x="965201" y="3381375"/>
            <a:ext cx="3346513"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نئے سامعین کیسے آئیں گے</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Open doors, no barriers: anyone can follow a live Zikr from a link, and the Markaz can see">
            <a:extLst>
              <a:ext uri="{FF2B5EF4-FFF2-40B4-BE49-F238E27FC236}">
                <a16:creationId xmlns:a16="http://schemas.microsoft.com/office/drawing/2014/main" id="{ECEA1230-93E0-3788-A254-62255836662E}"/>
              </a:ext>
            </a:extLst>
          </p:cNvPr>
          <p:cNvSpPr txBox="1"/>
          <p:nvPr/>
        </p:nvSpPr>
        <p:spPr>
          <a:xfrm>
            <a:off x="965200" y="4329311"/>
            <a:ext cx="8547100"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Open doors, no barriers: anyone can follow a live Zikr from a link,
and the Markaz can see what draws people in.</a:t>
            </a:r>
          </a:p>
        </p:txBody>
      </p:sp>
      <p:sp>
        <p:nvSpPr>
          <p:cNvPr id="9" name="Urdu: کھلے دروازے، کوئی رکاوٹ نہیں: کوئی بھی ایک لنک سے لائیو ذکر میں شامل ہو سکتا ہے، اور مرکز ">
            <a:extLst>
              <a:ext uri="{FF2B5EF4-FFF2-40B4-BE49-F238E27FC236}">
                <a16:creationId xmlns:a16="http://schemas.microsoft.com/office/drawing/2014/main" id="{C5D229C4-FF17-64F9-05BC-67732DF6378D}"/>
              </a:ext>
            </a:extLst>
          </p:cNvPr>
          <p:cNvSpPr txBox="1"/>
          <p:nvPr/>
        </p:nvSpPr>
        <p:spPr>
          <a:xfrm>
            <a:off x="965200" y="5336580"/>
            <a:ext cx="13214414" cy="1264841"/>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کھلے دروازے، کوئی رکاوٹ نہیں: کوئی بھی ایک لنک سے لائیو ذکر میں شامل ہو سکتا ہے، اور مرکز دیکھ سکتا ہے کہ لوگ کس چیز سے آتے ہیں۔</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Websites open to all: a name and a city, then the live Zikr">
            <a:extLst>
              <a:ext uri="{FF2B5EF4-FFF2-40B4-BE49-F238E27FC236}">
                <a16:creationId xmlns:a16="http://schemas.microsoft.com/office/drawing/2014/main" id="{BE3A4837-449C-F993-69E0-CF16B3D01FA4}"/>
              </a:ext>
            </a:extLst>
          </p:cNvPr>
          <p:cNvSpPr txBox="1"/>
          <p:nvPr/>
        </p:nvSpPr>
        <p:spPr>
          <a:xfrm>
            <a:off x="965200" y="6817320"/>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Websites open to all: a name and a city, then the live Zikr</a:t>
            </a:r>
          </a:p>
        </p:txBody>
      </p:sp>
      <p:sp>
        <p:nvSpPr>
          <p:cNvPr id="11" name="Urdu: سب کے لیے ویب سائٹس: نام اور شہر، پھر لائیو ذکر">
            <a:extLst>
              <a:ext uri="{FF2B5EF4-FFF2-40B4-BE49-F238E27FC236}">
                <a16:creationId xmlns:a16="http://schemas.microsoft.com/office/drawing/2014/main" id="{0935CC55-00F2-0F3B-1862-9ADE22B2A868}"/>
              </a:ext>
            </a:extLst>
          </p:cNvPr>
          <p:cNvSpPr txBox="1"/>
          <p:nvPr/>
        </p:nvSpPr>
        <p:spPr>
          <a:xfrm>
            <a:off x="965200" y="7219355"/>
            <a:ext cx="4341876"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سب کے لیے ویب سائٹس: نام اور شہر، پھر لائیو ذکر</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Invitations by WhatsApp link and code, in seconds">
            <a:extLst>
              <a:ext uri="{FF2B5EF4-FFF2-40B4-BE49-F238E27FC236}">
                <a16:creationId xmlns:a16="http://schemas.microsoft.com/office/drawing/2014/main" id="{E4257AAF-31BD-FDFB-BB23-6F7E96AE3E1D}"/>
              </a:ext>
            </a:extLst>
          </p:cNvPr>
          <p:cNvSpPr txBox="1"/>
          <p:nvPr/>
        </p:nvSpPr>
        <p:spPr>
          <a:xfrm>
            <a:off x="965200" y="7884716"/>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Invitations by WhatsApp link and code, in seconds</a:t>
            </a:r>
          </a:p>
        </p:txBody>
      </p:sp>
      <p:sp>
        <p:nvSpPr>
          <p:cNvPr id="13" name="Urdu: واٹس ایپ لنک اور کوڈ سے دعوت، سیکنڈوں میں">
            <a:extLst>
              <a:ext uri="{FF2B5EF4-FFF2-40B4-BE49-F238E27FC236}">
                <a16:creationId xmlns:a16="http://schemas.microsoft.com/office/drawing/2014/main" id="{F0E19D7D-2F3A-7667-F716-E011276DB513}"/>
              </a:ext>
            </a:extLst>
          </p:cNvPr>
          <p:cNvSpPr txBox="1"/>
          <p:nvPr/>
        </p:nvSpPr>
        <p:spPr>
          <a:xfrm>
            <a:off x="965200" y="8286750"/>
            <a:ext cx="411168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واٹس ایپ لنک اور کوڈ سے دعوت، سیکنڈوں میں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4" name="Text: ↗">
            <a:extLst>
              <a:ext uri="{FF2B5EF4-FFF2-40B4-BE49-F238E27FC236}">
                <a16:creationId xmlns:a16="http://schemas.microsoft.com/office/drawing/2014/main" id="{1BAC433B-35CD-1635-0EC8-EC7CC6DFB9BD}"/>
              </a:ext>
            </a:extLst>
          </p:cNvPr>
          <p:cNvSpPr txBox="1"/>
          <p:nvPr/>
        </p:nvSpPr>
        <p:spPr>
          <a:xfrm>
            <a:off x="9098558" y="797302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5" name="Text: Reports show new members, visitors and growth">
            <a:extLst>
              <a:ext uri="{FF2B5EF4-FFF2-40B4-BE49-F238E27FC236}">
                <a16:creationId xmlns:a16="http://schemas.microsoft.com/office/drawing/2014/main" id="{B80CB98A-53A4-7189-4170-5251D13BB96B}"/>
              </a:ext>
            </a:extLst>
          </p:cNvPr>
          <p:cNvSpPr txBox="1"/>
          <p:nvPr/>
        </p:nvSpPr>
        <p:spPr>
          <a:xfrm>
            <a:off x="965200" y="8951516"/>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Reports show new members, visitors and growth</a:t>
            </a:r>
          </a:p>
        </p:txBody>
      </p:sp>
      <p:sp>
        <p:nvSpPr>
          <p:cNvPr id="16" name="Urdu: رپورٹس نئے ممبر، مہمان اور ترقی دکھاتی ہیں">
            <a:extLst>
              <a:ext uri="{FF2B5EF4-FFF2-40B4-BE49-F238E27FC236}">
                <a16:creationId xmlns:a16="http://schemas.microsoft.com/office/drawing/2014/main" id="{B7E48FA6-D5B6-99A6-7CB4-B7F1ECE7C3BA}"/>
              </a:ext>
            </a:extLst>
          </p:cNvPr>
          <p:cNvSpPr txBox="1"/>
          <p:nvPr/>
        </p:nvSpPr>
        <p:spPr>
          <a:xfrm>
            <a:off x="965200" y="9353550"/>
            <a:ext cx="348938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رپورٹس نئے ممبر، مہمان اور ترقی دکھاتی ہیں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7" name="Text: ↗">
            <a:extLst>
              <a:ext uri="{FF2B5EF4-FFF2-40B4-BE49-F238E27FC236}">
                <a16:creationId xmlns:a16="http://schemas.microsoft.com/office/drawing/2014/main" id="{F305C594-900B-79F5-0F43-C3CFCCF39088}"/>
              </a:ext>
            </a:extLst>
          </p:cNvPr>
          <p:cNvSpPr txBox="1"/>
          <p:nvPr/>
        </p:nvSpPr>
        <p:spPr>
          <a:xfrm>
            <a:off x="9098558" y="903982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8" name="Text: Reports &amp; analytics">
            <a:extLst>
              <a:ext uri="{FF2B5EF4-FFF2-40B4-BE49-F238E27FC236}">
                <a16:creationId xmlns:a16="http://schemas.microsoft.com/office/drawing/2014/main" id="{C0F61DEC-2823-81F5-E338-4C0EB70AA539}"/>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Reports &amp; analytics</a:t>
            </a:r>
          </a:p>
        </p:txBody>
      </p:sp>
      <p:sp>
        <p:nvSpPr>
          <p:cNvPr id="19" name="Text: Add people · Invitation code">
            <a:extLst>
              <a:ext uri="{FF2B5EF4-FFF2-40B4-BE49-F238E27FC236}">
                <a16:creationId xmlns:a16="http://schemas.microsoft.com/office/drawing/2014/main" id="{DD6E564A-211F-BA06-D380-FCE18D9B4912}"/>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Add people · Invitation code</a:t>
            </a:r>
          </a:p>
        </p:txBody>
      </p:sp>
      <p:sp>
        <p:nvSpPr>
          <p:cNvPr id="20" name="Text: Ideas the Markaz can run: share each daily card, stream every Daily Zikr, invite from each">
            <a:extLst>
              <a:ext uri="{FF2B5EF4-FFF2-40B4-BE49-F238E27FC236}">
                <a16:creationId xmlns:a16="http://schemas.microsoft.com/office/drawing/2014/main" id="{6351382C-2206-C24A-3528-3817C830FF7A}"/>
              </a:ext>
            </a:extLst>
          </p:cNvPr>
          <p:cNvSpPr txBox="1"/>
          <p:nvPr/>
        </p:nvSpPr>
        <p:spPr>
          <a:xfrm>
            <a:off x="965200" y="9896078"/>
            <a:ext cx="8483600" cy="644922"/>
          </a:xfrm>
          <a:prstGeom prst="rect">
            <a:avLst/>
          </a:prstGeom>
          <a:noFill/>
        </p:spPr>
        <p:txBody>
          <a:bodyPr vert="horz" wrap="none" lIns="0" tIns="0" rIns="0" bIns="0" rtlCol="0">
            <a:noAutofit/>
          </a:bodyPr>
          <a:lstStyle/>
          <a:p>
            <a:pPr>
              <a:lnSpc>
                <a:spcPts val="1740"/>
              </a:lnSpc>
            </a:pPr>
            <a:r>
              <a:rPr lang="en-US" sz="1200">
                <a:solidFill>
                  <a:srgbClr val="153D31"/>
                </a:solidFill>
                <a:latin typeface="Segoe UI" panose="020B0502040204020203" pitchFamily="34" charset="0"/>
              </a:rPr>
              <a:t>Ideas the Markaz can run: share each daily card, stream every Daily Zikr, invite from each Ijtema, follow the new-visitor
figures monthly.</a:t>
            </a:r>
          </a:p>
        </p:txBody>
      </p:sp>
      <p:sp>
        <p:nvSpPr>
          <p:cNvPr id="21" name="Text: ANDROID APP PREVIEW">
            <a:extLst>
              <a:ext uri="{FF2B5EF4-FFF2-40B4-BE49-F238E27FC236}">
                <a16:creationId xmlns:a16="http://schemas.microsoft.com/office/drawing/2014/main" id="{F6AD06EB-39B2-3456-C84A-FE312AE7BB5B}"/>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2" name="Text: SILSILA NAQSHBANDIA OWAISIAH">
            <a:extLst>
              <a:ext uri="{FF2B5EF4-FFF2-40B4-BE49-F238E27FC236}">
                <a16:creationId xmlns:a16="http://schemas.microsoft.com/office/drawing/2014/main" id="{E09DC649-4D7A-2EAD-C890-17833171A108}"/>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3" name="Text: App map">
            <a:extLst>
              <a:ext uri="{FF2B5EF4-FFF2-40B4-BE49-F238E27FC236}">
                <a16:creationId xmlns:a16="http://schemas.microsoft.com/office/drawing/2014/main" id="{A47B2235-C9C0-0ECD-B60A-B0506D456CF4}"/>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4" name="Text: All features">
            <a:extLst>
              <a:ext uri="{FF2B5EF4-FFF2-40B4-BE49-F238E27FC236}">
                <a16:creationId xmlns:a16="http://schemas.microsoft.com/office/drawing/2014/main" id="{311E271C-0071-3C72-D4DC-95C5485423C5}"/>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5" name="Text: 06 / 65">
            <a:extLst>
              <a:ext uri="{FF2B5EF4-FFF2-40B4-BE49-F238E27FC236}">
                <a16:creationId xmlns:a16="http://schemas.microsoft.com/office/drawing/2014/main" id="{44B8FCB0-ACB1-779D-07FD-7CFD989EEFCE}"/>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06 / 65</a:t>
            </a:r>
          </a:p>
        </p:txBody>
      </p:sp>
      <p:sp>
        <p:nvSpPr>
          <p:cNvPr id="26" name="Text: ‹">
            <a:extLst>
              <a:ext uri="{FF2B5EF4-FFF2-40B4-BE49-F238E27FC236}">
                <a16:creationId xmlns:a16="http://schemas.microsoft.com/office/drawing/2014/main" id="{E0FB6CC5-EC94-E00D-3FCD-780EE808FF80}"/>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7" name="Text: ›">
            <a:extLst>
              <a:ext uri="{FF2B5EF4-FFF2-40B4-BE49-F238E27FC236}">
                <a16:creationId xmlns:a16="http://schemas.microsoft.com/office/drawing/2014/main" id="{71399927-A902-09CE-4F03-D14D3044912E}"/>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29" name="Fresh Android screenshot: markaz-analytics" descr="markaz-analytics">
            <a:extLst>
              <a:ext uri="{FF2B5EF4-FFF2-40B4-BE49-F238E27FC236}">
                <a16:creationId xmlns:a16="http://schemas.microsoft.com/office/drawing/2014/main" id="{850FCC50-FDD6-7611-2B45-46A7E1891954}"/>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1" name="Fresh Android screenshot: admin-add-phone" descr="admin-add-phone">
            <a:extLst>
              <a:ext uri="{FF2B5EF4-FFF2-40B4-BE49-F238E27FC236}">
                <a16:creationId xmlns:a16="http://schemas.microsoft.com/office/drawing/2014/main" id="{3E6CE80A-868F-F5F8-2FAF-C1C160B4A379}"/>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2" name="Explore: screen=admin-add-phone">
            <a:hlinkClick r:id="rId6"/>
            <a:extLst>
              <a:ext uri="{FF2B5EF4-FFF2-40B4-BE49-F238E27FC236}">
                <a16:creationId xmlns:a16="http://schemas.microsoft.com/office/drawing/2014/main" id="{39EE64BD-C977-85C8-1154-7EF96C53036D}"/>
              </a:ext>
            </a:extLst>
          </p:cNvPr>
          <p:cNvSpPr/>
          <p:nvPr/>
        </p:nvSpPr>
        <p:spPr>
          <a:xfrm>
            <a:off x="965200" y="774442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markaz-analytics">
            <a:hlinkClick r:id="rId7"/>
            <a:extLst>
              <a:ext uri="{FF2B5EF4-FFF2-40B4-BE49-F238E27FC236}">
                <a16:creationId xmlns:a16="http://schemas.microsoft.com/office/drawing/2014/main" id="{7C5B8C82-68B1-8242-40F9-652E4C589226}"/>
              </a:ext>
            </a:extLst>
          </p:cNvPr>
          <p:cNvSpPr/>
          <p:nvPr/>
        </p:nvSpPr>
        <p:spPr>
          <a:xfrm>
            <a:off x="965200" y="881122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markaz-analytics">
            <a:hlinkClick r:id="rId7"/>
            <a:extLst>
              <a:ext uri="{FF2B5EF4-FFF2-40B4-BE49-F238E27FC236}">
                <a16:creationId xmlns:a16="http://schemas.microsoft.com/office/drawing/2014/main" id="{8B9DB506-4217-4E96-4FA2-F1ABF1B1E40B}"/>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admin-add-phone">
            <a:hlinkClick r:id="rId6"/>
            <a:extLst>
              <a:ext uri="{FF2B5EF4-FFF2-40B4-BE49-F238E27FC236}">
                <a16:creationId xmlns:a16="http://schemas.microsoft.com/office/drawing/2014/main" id="{C9D6B46D-A734-ED0D-E83B-15A34BA8F2C1}"/>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Navigate: architecture">
            <a:hlinkClick r:id="rId8" action="ppaction://hlinksldjump"/>
            <a:extLst>
              <a:ext uri="{FF2B5EF4-FFF2-40B4-BE49-F238E27FC236}">
                <a16:creationId xmlns:a16="http://schemas.microsoft.com/office/drawing/2014/main" id="{B5684419-2C0B-3615-A8E3-43D916855E14}"/>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Explore: features">
            <a:hlinkClick r:id="rId9"/>
            <a:extLst>
              <a:ext uri="{FF2B5EF4-FFF2-40B4-BE49-F238E27FC236}">
                <a16:creationId xmlns:a16="http://schemas.microsoft.com/office/drawing/2014/main" id="{B5C9F86D-F6DE-A52D-0103-1120401E0E90}"/>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Navigate: vision-generation">
            <a:hlinkClick r:id="rId10" action="ppaction://hlinksldjump"/>
            <a:extLst>
              <a:ext uri="{FF2B5EF4-FFF2-40B4-BE49-F238E27FC236}">
                <a16:creationId xmlns:a16="http://schemas.microsoft.com/office/drawing/2014/main" id="{3A34005B-80BD-99FE-EFC1-A74651FA52A9}"/>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Navigate: vision-platforms">
            <a:hlinkClick r:id="rId11" action="ppaction://hlinksldjump"/>
            <a:extLst>
              <a:ext uri="{FF2B5EF4-FFF2-40B4-BE49-F238E27FC236}">
                <a16:creationId xmlns:a16="http://schemas.microsoft.com/office/drawing/2014/main" id="{EBBBB7F9-AED0-2695-6CF9-93BBEC35FA1D}"/>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5238428"/>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650"/>
                                        <p:tgtEl>
                                          <p:spTgt spid="29"/>
                                        </p:tgtEl>
                                      </p:cBhvr>
                                    </p:animEffect>
                                  </p:childTnLst>
                                </p:cTn>
                              </p:par>
                              <p:par>
                                <p:cTn id="8" presetID="10" presetClass="entr" presetSubtype="0" fill="hold" nodeType="withEffect">
                                  <p:stCondLst>
                                    <p:cond delay="1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6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vision-platforms">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79EE84EE-3472-A594-C7E5-6742494A4D79}"/>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05AB7DE3-6976-83ED-6BEE-C52B37572B67}"/>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FBF5E6"/>
                </a:solidFill>
                <a:latin typeface="Segoe UI Semibold" panose="020B0702040204020203" pitchFamily="34" charset="0"/>
              </a:rPr>
              <a:t>DARUL IRFAN</a:t>
            </a:r>
          </a:p>
        </p:txBody>
      </p:sp>
      <p:sp>
        <p:nvSpPr>
          <p:cNvPr id="5" name="Text: THE VISION">
            <a:extLst>
              <a:ext uri="{FF2B5EF4-FFF2-40B4-BE49-F238E27FC236}">
                <a16:creationId xmlns:a16="http://schemas.microsoft.com/office/drawing/2014/main" id="{E4D95EC3-3A2D-A322-A075-247EC79CFCE1}"/>
              </a:ext>
            </a:extLst>
          </p:cNvPr>
          <p:cNvSpPr txBox="1"/>
          <p:nvPr/>
        </p:nvSpPr>
        <p:spPr>
          <a:xfrm>
            <a:off x="3070820" y="527050"/>
            <a:ext cx="1607939" cy="419100"/>
          </a:xfrm>
          <a:prstGeom prst="rect">
            <a:avLst/>
          </a:prstGeom>
          <a:noFill/>
        </p:spPr>
        <p:txBody>
          <a:bodyPr vert="horz" wrap="none" lIns="0" tIns="0" rIns="0" bIns="0" rtlCol="0">
            <a:noAutofit/>
          </a:bodyPr>
          <a:lstStyle/>
          <a:p>
            <a:pPr>
              <a:lnSpc>
                <a:spcPts val="1560"/>
              </a:lnSpc>
            </a:pPr>
            <a:r>
              <a:rPr lang="en-US" sz="1300">
                <a:solidFill>
                  <a:srgbClr val="FBF5E6"/>
                </a:solidFill>
                <a:latin typeface="Segoe UI" panose="020B0502040204020203" pitchFamily="34" charset="0"/>
              </a:rPr>
              <a:t>THE VISION</a:t>
            </a:r>
          </a:p>
        </p:txBody>
      </p:sp>
      <p:sp>
        <p:nvSpPr>
          <p:cNvPr id="6" name="Text: On every major platform">
            <a:extLst>
              <a:ext uri="{FF2B5EF4-FFF2-40B4-BE49-F238E27FC236}">
                <a16:creationId xmlns:a16="http://schemas.microsoft.com/office/drawing/2014/main" id="{00672A38-EBB7-4D58-35C7-F142FBFEC6D4}"/>
              </a:ext>
            </a:extLst>
          </p:cNvPr>
          <p:cNvSpPr txBox="1"/>
          <p:nvPr/>
        </p:nvSpPr>
        <p:spPr>
          <a:xfrm>
            <a:off x="6921500" y="1663700"/>
            <a:ext cx="11785600" cy="1102916"/>
          </a:xfrm>
          <a:prstGeom prst="rect">
            <a:avLst/>
          </a:prstGeom>
          <a:noFill/>
        </p:spPr>
        <p:txBody>
          <a:bodyPr vert="horz" wrap="none" lIns="0" tIns="0" rIns="0" bIns="0" rtlCol="0">
            <a:noAutofit/>
          </a:bodyPr>
          <a:lstStyle/>
          <a:p>
            <a:pPr>
              <a:lnSpc>
                <a:spcPts val="7085"/>
              </a:lnSpc>
            </a:pPr>
            <a:r>
              <a:rPr lang="en-US" sz="6500">
                <a:solidFill>
                  <a:srgbClr val="FBF5E6"/>
                </a:solidFill>
                <a:latin typeface="Segoe UI Semibold" panose="020B0702040204020203" pitchFamily="34" charset="0"/>
              </a:rPr>
              <a:t>On every major platform</a:t>
            </a:r>
          </a:p>
        </p:txBody>
      </p:sp>
      <p:sp>
        <p:nvSpPr>
          <p:cNvPr id="7" name="Urdu: ہر بڑے پلیٹ فارم پر">
            <a:extLst>
              <a:ext uri="{FF2B5EF4-FFF2-40B4-BE49-F238E27FC236}">
                <a16:creationId xmlns:a16="http://schemas.microsoft.com/office/drawing/2014/main" id="{766A93F3-6770-807E-F6A8-7F65DBD30CC5}"/>
              </a:ext>
            </a:extLst>
          </p:cNvPr>
          <p:cNvSpPr txBox="1"/>
          <p:nvPr/>
        </p:nvSpPr>
        <p:spPr>
          <a:xfrm>
            <a:off x="6921500" y="2766616"/>
            <a:ext cx="2778188" cy="884436"/>
          </a:xfrm>
          <a:prstGeom prst="rect">
            <a:avLst/>
          </a:prstGeom>
          <a:noFill/>
        </p:spPr>
        <p:txBody>
          <a:bodyPr vert="horz" wrap="none" lIns="0" tIns="0" rIns="0" bIns="0" rtlCol="0">
            <a:noAutofit/>
          </a:bodyPr>
          <a:lstStyle/>
          <a:p>
            <a:pPr algn="r" rtl="1">
              <a:lnSpc>
                <a:spcPts val="5365"/>
              </a:lnSpc>
            </a:pPr>
            <a:r>
              <a:rPr lang="ar-AE" sz="2900">
                <a:solidFill>
                  <a:srgbClr val="E7C978"/>
                </a:solidFill>
                <a:latin typeface="Noto Nastaliq Urdu" panose="020B0502040504020204" pitchFamily="34" charset="-78"/>
                <a:cs typeface="Noto Nastaliq Urdu" panose="020B0502040504020204" pitchFamily="34" charset="-78"/>
              </a:rPr>
              <a:t>ہر بڑے پلیٹ فارم پر</a:t>
            </a:r>
            <a:endParaRPr lang="en-US" sz="2900">
              <a:solidFill>
                <a:srgbClr val="E7C978"/>
              </a:solidFill>
              <a:latin typeface="Noto Nastaliq Urdu" panose="020B0502040504020204" pitchFamily="34" charset="-78"/>
              <a:cs typeface="Noto Nastaliq Urdu" panose="020B0502040504020204" pitchFamily="34" charset="-78"/>
            </a:endParaRPr>
          </a:p>
        </p:txBody>
      </p:sp>
      <p:sp>
        <p:nvSpPr>
          <p:cNvPr id="8" name="Text: iPhone, Android, the web, YouTube, Facebook and Paltalk, one Silsila, one look: a modern p">
            <a:extLst>
              <a:ext uri="{FF2B5EF4-FFF2-40B4-BE49-F238E27FC236}">
                <a16:creationId xmlns:a16="http://schemas.microsoft.com/office/drawing/2014/main" id="{2455FE95-F957-2037-A1AE-E9B6421358E2}"/>
              </a:ext>
            </a:extLst>
          </p:cNvPr>
          <p:cNvSpPr txBox="1"/>
          <p:nvPr/>
        </p:nvSpPr>
        <p:spPr>
          <a:xfrm>
            <a:off x="6921500" y="3714552"/>
            <a:ext cx="10896600" cy="1104900"/>
          </a:xfrm>
          <a:prstGeom prst="rect">
            <a:avLst/>
          </a:prstGeom>
          <a:noFill/>
        </p:spPr>
        <p:txBody>
          <a:bodyPr vert="horz" wrap="none" lIns="0" tIns="0" rIns="0" bIns="0" rtlCol="0">
            <a:noAutofit/>
          </a:bodyPr>
          <a:lstStyle/>
          <a:p>
            <a:pPr>
              <a:lnSpc>
                <a:spcPts val="3550"/>
              </a:lnSpc>
            </a:pPr>
            <a:r>
              <a:rPr lang="en-US" sz="2500">
                <a:solidFill>
                  <a:srgbClr val="C3D5C7"/>
                </a:solidFill>
                <a:latin typeface="Segoe UI" panose="020B0502040204020203" pitchFamily="34" charset="0"/>
              </a:rPr>
              <a:t>iPhone, Android, the web, YouTube, Facebook and Paltalk, one Silsila, one
look: a modern portfolio for a timeless message.</a:t>
            </a:r>
          </a:p>
        </p:txBody>
      </p:sp>
      <p:sp>
        <p:nvSpPr>
          <p:cNvPr id="9" name="Urdu: آئی فون، اینڈرائیڈ، ویب، یوٹیوب، فیس بک اور پالٹاک، ایک سلسلہ، ایک انداز: ایک لازوال پیغام">
            <a:extLst>
              <a:ext uri="{FF2B5EF4-FFF2-40B4-BE49-F238E27FC236}">
                <a16:creationId xmlns:a16="http://schemas.microsoft.com/office/drawing/2014/main" id="{BBECEDCA-BC65-647C-A182-6DF7348E9243}"/>
              </a:ext>
            </a:extLst>
          </p:cNvPr>
          <p:cNvSpPr txBox="1"/>
          <p:nvPr/>
        </p:nvSpPr>
        <p:spPr>
          <a:xfrm>
            <a:off x="6921500" y="4794052"/>
            <a:ext cx="12450826" cy="1361281"/>
          </a:xfrm>
          <a:prstGeom prst="rect">
            <a:avLst/>
          </a:prstGeom>
          <a:noFill/>
        </p:spPr>
        <p:txBody>
          <a:bodyPr vert="horz" wrap="none" lIns="0" tIns="0" rIns="0" bIns="0" rtlCol="0">
            <a:noAutofit/>
          </a:bodyPr>
          <a:lstStyle/>
          <a:p>
            <a:pPr algn="r" rtl="1">
              <a:lnSpc>
                <a:spcPts val="4560"/>
              </a:lnSpc>
            </a:pPr>
            <a:r>
              <a:rPr lang="ar-AE" sz="2400">
                <a:solidFill>
                  <a:srgbClr val="C3D5C7"/>
                </a:solidFill>
                <a:latin typeface="Noto Nastaliq Urdu" panose="020B0502040504020204" pitchFamily="34" charset="-78"/>
                <a:cs typeface="Noto Nastaliq Urdu" panose="020B0502040504020204" pitchFamily="34" charset="-78"/>
              </a:rPr>
              <a:t>آئی فون، اینڈرائیڈ، ویب، یوٹیوب، فیس بک اور پالٹاک، ایک سلسلہ، ایک انداز: ایک لازوال پیغام کے لیے جدید پہچان۔</a:t>
            </a:r>
            <a:endParaRPr lang="en-US" sz="2400">
              <a:solidFill>
                <a:srgbClr val="C3D5C7"/>
              </a:solidFill>
              <a:latin typeface="Noto Nastaliq Urdu" panose="020B0502040504020204" pitchFamily="34" charset="-78"/>
              <a:cs typeface="Noto Nastaliq Urdu" panose="020B0502040504020204" pitchFamily="34" charset="-78"/>
            </a:endParaRPr>
          </a:p>
        </p:txBody>
      </p:sp>
      <p:sp>
        <p:nvSpPr>
          <p:cNvPr id="10" name="Text: Native apps on iOS and Android, built together">
            <a:extLst>
              <a:ext uri="{FF2B5EF4-FFF2-40B4-BE49-F238E27FC236}">
                <a16:creationId xmlns:a16="http://schemas.microsoft.com/office/drawing/2014/main" id="{E25BE005-4955-745E-7CB4-6C497BED7A73}"/>
              </a:ext>
            </a:extLst>
          </p:cNvPr>
          <p:cNvSpPr txBox="1"/>
          <p:nvPr/>
        </p:nvSpPr>
        <p:spPr>
          <a:xfrm>
            <a:off x="6921500" y="6454378"/>
            <a:ext cx="103378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Native apps on iOS and Android, built together</a:t>
            </a:r>
          </a:p>
        </p:txBody>
      </p:sp>
      <p:sp>
        <p:nvSpPr>
          <p:cNvPr id="11" name="Urdu: آئی او ایس اور اینڈرائیڈ پر ایک ساتھ بنی ایپس">
            <a:extLst>
              <a:ext uri="{FF2B5EF4-FFF2-40B4-BE49-F238E27FC236}">
                <a16:creationId xmlns:a16="http://schemas.microsoft.com/office/drawing/2014/main" id="{11FB32F6-97C4-2621-D7AE-1AD4ED4ECE94}"/>
              </a:ext>
            </a:extLst>
          </p:cNvPr>
          <p:cNvSpPr txBox="1"/>
          <p:nvPr/>
        </p:nvSpPr>
        <p:spPr>
          <a:xfrm>
            <a:off x="6921500" y="6856413"/>
            <a:ext cx="3794188"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آئی او ایس اور اینڈرائیڈ پر ایک ساتھ بنی ایپس</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C489437C-0613-40D4-F4EE-B2AC1CA31E86}"/>
              </a:ext>
            </a:extLst>
          </p:cNvPr>
          <p:cNvSpPr txBox="1"/>
          <p:nvPr/>
        </p:nvSpPr>
        <p:spPr>
          <a:xfrm>
            <a:off x="17404358" y="64982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Regional websites for Our Sheikh, North America and the UK">
            <a:extLst>
              <a:ext uri="{FF2B5EF4-FFF2-40B4-BE49-F238E27FC236}">
                <a16:creationId xmlns:a16="http://schemas.microsoft.com/office/drawing/2014/main" id="{F1A49A91-B834-2D33-DA60-1083CEC099E8}"/>
              </a:ext>
            </a:extLst>
          </p:cNvPr>
          <p:cNvSpPr txBox="1"/>
          <p:nvPr/>
        </p:nvSpPr>
        <p:spPr>
          <a:xfrm>
            <a:off x="6921500" y="7565033"/>
            <a:ext cx="103378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Regional websites for Our Sheikh, North America and the UK</a:t>
            </a:r>
          </a:p>
        </p:txBody>
      </p:sp>
      <p:sp>
        <p:nvSpPr>
          <p:cNvPr id="14" name="Urdu: ہمارے شیخ، شمالی امریکہ اور برطانیہ کی ویب سائٹس">
            <a:extLst>
              <a:ext uri="{FF2B5EF4-FFF2-40B4-BE49-F238E27FC236}">
                <a16:creationId xmlns:a16="http://schemas.microsoft.com/office/drawing/2014/main" id="{8CE3C037-E1E0-BAC4-68F0-BB0D885B90B8}"/>
              </a:ext>
            </a:extLst>
          </p:cNvPr>
          <p:cNvSpPr txBox="1"/>
          <p:nvPr/>
        </p:nvSpPr>
        <p:spPr>
          <a:xfrm>
            <a:off x="6921500" y="7967067"/>
            <a:ext cx="4270438"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ہمارے شیخ، شمالی امریکہ اور برطانیہ کی ویب سائٹس</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5" name="Text: YouTube and Facebook carry the live stage">
            <a:extLst>
              <a:ext uri="{FF2B5EF4-FFF2-40B4-BE49-F238E27FC236}">
                <a16:creationId xmlns:a16="http://schemas.microsoft.com/office/drawing/2014/main" id="{76A1395C-618A-2657-617A-F6B3066C79B1}"/>
              </a:ext>
            </a:extLst>
          </p:cNvPr>
          <p:cNvSpPr txBox="1"/>
          <p:nvPr/>
        </p:nvSpPr>
        <p:spPr>
          <a:xfrm>
            <a:off x="6921500" y="8765778"/>
            <a:ext cx="103378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YouTube and Facebook carry the live stage</a:t>
            </a:r>
          </a:p>
        </p:txBody>
      </p:sp>
      <p:sp>
        <p:nvSpPr>
          <p:cNvPr id="16" name="Urdu: یوٹیوب اور فیس بک پر لائیو اسٹیج">
            <a:extLst>
              <a:ext uri="{FF2B5EF4-FFF2-40B4-BE49-F238E27FC236}">
                <a16:creationId xmlns:a16="http://schemas.microsoft.com/office/drawing/2014/main" id="{79060730-23E7-4A0C-38D7-28C1025901FD}"/>
              </a:ext>
            </a:extLst>
          </p:cNvPr>
          <p:cNvSpPr txBox="1"/>
          <p:nvPr/>
        </p:nvSpPr>
        <p:spPr>
          <a:xfrm>
            <a:off x="6921501" y="9167813"/>
            <a:ext cx="2698813"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یوٹیوب اور فیس بک پر لائیو اسٹیج</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7" name="Text: ↗">
            <a:extLst>
              <a:ext uri="{FF2B5EF4-FFF2-40B4-BE49-F238E27FC236}">
                <a16:creationId xmlns:a16="http://schemas.microsoft.com/office/drawing/2014/main" id="{65E16186-32C2-6FA9-F5C9-C2B50CA2CFC3}"/>
              </a:ext>
            </a:extLst>
          </p:cNvPr>
          <p:cNvSpPr txBox="1"/>
          <p:nvPr/>
        </p:nvSpPr>
        <p:spPr>
          <a:xfrm>
            <a:off x="17404358" y="88096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8" name="Text: Presentation view">
            <a:extLst>
              <a:ext uri="{FF2B5EF4-FFF2-40B4-BE49-F238E27FC236}">
                <a16:creationId xmlns:a16="http://schemas.microsoft.com/office/drawing/2014/main" id="{46A1BB97-4FC4-80D5-4089-89ECBDFBE14B}"/>
              </a:ext>
            </a:extLst>
          </p:cNvPr>
          <p:cNvSpPr txBox="1"/>
          <p:nvPr/>
        </p:nvSpPr>
        <p:spPr>
          <a:xfrm>
            <a:off x="1270000" y="10182423"/>
            <a:ext cx="4483100" cy="425450"/>
          </a:xfrm>
          <a:prstGeom prst="rect">
            <a:avLst/>
          </a:prstGeom>
          <a:noFill/>
        </p:spPr>
        <p:txBody>
          <a:bodyPr vert="horz" wrap="none" lIns="0" tIns="0" rIns="0" bIns="0" rtlCol="0">
            <a:noAutofit/>
          </a:bodyPr>
          <a:lstStyle/>
          <a:p>
            <a:pPr>
              <a:lnSpc>
                <a:spcPts val="1750"/>
              </a:lnSpc>
            </a:pPr>
            <a:r>
              <a:rPr lang="en-US" sz="1400">
                <a:solidFill>
                  <a:srgbClr val="FBF5E6"/>
                </a:solidFill>
                <a:latin typeface="Segoe UI" panose="020B0502040204020203" pitchFamily="34" charset="0"/>
              </a:rPr>
              <a:t>Presentation view</a:t>
            </a:r>
          </a:p>
        </p:txBody>
      </p:sp>
      <p:sp>
        <p:nvSpPr>
          <p:cNvPr id="19" name="Text: ANDROID APP PREVIEW">
            <a:extLst>
              <a:ext uri="{FF2B5EF4-FFF2-40B4-BE49-F238E27FC236}">
                <a16:creationId xmlns:a16="http://schemas.microsoft.com/office/drawing/2014/main" id="{F9A7C650-66A1-F189-5887-5D3ADA2F4E60}"/>
              </a:ext>
            </a:extLst>
          </p:cNvPr>
          <p:cNvSpPr txBox="1"/>
          <p:nvPr/>
        </p:nvSpPr>
        <p:spPr>
          <a:xfrm>
            <a:off x="1270000" y="1104900"/>
            <a:ext cx="2032000" cy="393700"/>
          </a:xfrm>
          <a:prstGeom prst="rect">
            <a:avLst/>
          </a:prstGeom>
          <a:noFill/>
        </p:spPr>
        <p:txBody>
          <a:bodyPr vert="horz" wrap="none" lIns="0" tIns="0" rIns="0" bIns="0" rtlCol="0">
            <a:noAutofit/>
          </a:bodyPr>
          <a:lstStyle/>
          <a:p>
            <a:pPr>
              <a:lnSpc>
                <a:spcPts val="1320"/>
              </a:lnSpc>
            </a:pPr>
            <a:r>
              <a:rPr lang="en-US" sz="1100">
                <a:solidFill>
                  <a:srgbClr val="FBF5E6"/>
                </a:solidFill>
                <a:latin typeface="Segoe UI" panose="020B0502040204020203" pitchFamily="34" charset="0"/>
              </a:rPr>
              <a:t>ANDROID APP PREVIEW</a:t>
            </a:r>
          </a:p>
        </p:txBody>
      </p:sp>
      <p:sp>
        <p:nvSpPr>
          <p:cNvPr id="20" name="Text: SILSILA NAQSHBANDIA OWAISIAH">
            <a:extLst>
              <a:ext uri="{FF2B5EF4-FFF2-40B4-BE49-F238E27FC236}">
                <a16:creationId xmlns:a16="http://schemas.microsoft.com/office/drawing/2014/main" id="{45973295-1C8D-8363-1F27-80CBD87B36C9}"/>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B2C4B4"/>
                </a:solidFill>
                <a:latin typeface="Segoe UI" panose="020B0502040204020203" pitchFamily="34" charset="0"/>
              </a:rPr>
              <a:t>SILSILA NAQSHBANDIA OWAISIAH</a:t>
            </a:r>
          </a:p>
        </p:txBody>
      </p:sp>
      <p:sp>
        <p:nvSpPr>
          <p:cNvPr id="21" name="Text: App map">
            <a:extLst>
              <a:ext uri="{FF2B5EF4-FFF2-40B4-BE49-F238E27FC236}">
                <a16:creationId xmlns:a16="http://schemas.microsoft.com/office/drawing/2014/main" id="{74561DDB-0F64-7091-4274-F92265129BB1}"/>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App map</a:t>
            </a:r>
          </a:p>
        </p:txBody>
      </p:sp>
      <p:sp>
        <p:nvSpPr>
          <p:cNvPr id="22" name="Text: All features">
            <a:extLst>
              <a:ext uri="{FF2B5EF4-FFF2-40B4-BE49-F238E27FC236}">
                <a16:creationId xmlns:a16="http://schemas.microsoft.com/office/drawing/2014/main" id="{DEF63DD2-A64F-B14E-87C3-C4D021390F0F}"/>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All features</a:t>
            </a:r>
          </a:p>
        </p:txBody>
      </p:sp>
      <p:sp>
        <p:nvSpPr>
          <p:cNvPr id="23" name="Text: 07 / 65">
            <a:extLst>
              <a:ext uri="{FF2B5EF4-FFF2-40B4-BE49-F238E27FC236}">
                <a16:creationId xmlns:a16="http://schemas.microsoft.com/office/drawing/2014/main" id="{A6CAAAB3-E622-E443-13BF-395A803A2E73}"/>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B2C4B4"/>
                </a:solidFill>
                <a:latin typeface="Segoe UI" panose="020B0502040204020203" pitchFamily="34" charset="0"/>
              </a:rPr>
              <a:t>07 / 65</a:t>
            </a:r>
          </a:p>
        </p:txBody>
      </p:sp>
      <p:sp>
        <p:nvSpPr>
          <p:cNvPr id="24" name="Text: ‹">
            <a:extLst>
              <a:ext uri="{FF2B5EF4-FFF2-40B4-BE49-F238E27FC236}">
                <a16:creationId xmlns:a16="http://schemas.microsoft.com/office/drawing/2014/main" id="{1887CACC-AA76-8AE1-8D79-F961B267D559}"/>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sp>
        <p:nvSpPr>
          <p:cNvPr id="25" name="Text: ›">
            <a:extLst>
              <a:ext uri="{FF2B5EF4-FFF2-40B4-BE49-F238E27FC236}">
                <a16:creationId xmlns:a16="http://schemas.microsoft.com/office/drawing/2014/main" id="{630D790E-A48D-BB2C-07F2-9BC00BD0AC47}"/>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pic>
        <p:nvPicPr>
          <p:cNvPr id="27" name="Fresh Android screenshot: stage-presentation" descr="stage-presentation">
            <a:extLst>
              <a:ext uri="{FF2B5EF4-FFF2-40B4-BE49-F238E27FC236}">
                <a16:creationId xmlns:a16="http://schemas.microsoft.com/office/drawing/2014/main" id="{A9ED283B-C577-F5AC-47D1-91135CA8C0D4}"/>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762000" y="1041400"/>
            <a:ext cx="4889500" cy="9595445"/>
          </a:xfrm>
          <a:prstGeom prst="rect">
            <a:avLst/>
          </a:prstGeom>
        </p:spPr>
      </p:pic>
      <p:sp>
        <p:nvSpPr>
          <p:cNvPr id="28" name="Explore: screen=zikr-en">
            <a:hlinkClick r:id="rId5"/>
            <a:extLst>
              <a:ext uri="{FF2B5EF4-FFF2-40B4-BE49-F238E27FC236}">
                <a16:creationId xmlns:a16="http://schemas.microsoft.com/office/drawing/2014/main" id="{EAF03CC1-8B85-2887-ABB1-BB4A360486AA}"/>
              </a:ext>
            </a:extLst>
          </p:cNvPr>
          <p:cNvSpPr/>
          <p:nvPr/>
        </p:nvSpPr>
        <p:spPr>
          <a:xfrm>
            <a:off x="6921500" y="6269633"/>
            <a:ext cx="10795000" cy="11049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Explore: screen=stage-presentation">
            <a:hlinkClick r:id="rId6"/>
            <a:extLst>
              <a:ext uri="{FF2B5EF4-FFF2-40B4-BE49-F238E27FC236}">
                <a16:creationId xmlns:a16="http://schemas.microsoft.com/office/drawing/2014/main" id="{338D4634-D72D-31B1-12BA-64421BCFE783}"/>
              </a:ext>
            </a:extLst>
          </p:cNvPr>
          <p:cNvSpPr/>
          <p:nvPr/>
        </p:nvSpPr>
        <p:spPr>
          <a:xfrm>
            <a:off x="6921500" y="8581033"/>
            <a:ext cx="10795000" cy="11049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Explore: screen=stage-presentation">
            <a:hlinkClick r:id="rId6"/>
            <a:extLst>
              <a:ext uri="{FF2B5EF4-FFF2-40B4-BE49-F238E27FC236}">
                <a16:creationId xmlns:a16="http://schemas.microsoft.com/office/drawing/2014/main" id="{7CA2B8CA-8300-02EE-7B19-B02FA500572D}"/>
              </a:ext>
            </a:extLst>
          </p:cNvPr>
          <p:cNvSpPr/>
          <p:nvPr/>
        </p:nvSpPr>
        <p:spPr>
          <a:xfrm>
            <a:off x="1270000" y="1422400"/>
            <a:ext cx="3873500" cy="8452445"/>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Navigate: architecture">
            <a:hlinkClick r:id="rId7" action="ppaction://hlinksldjump"/>
            <a:extLst>
              <a:ext uri="{FF2B5EF4-FFF2-40B4-BE49-F238E27FC236}">
                <a16:creationId xmlns:a16="http://schemas.microsoft.com/office/drawing/2014/main" id="{E048112B-15A0-D4EF-8703-F71A3911BD8C}"/>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Explore: features">
            <a:hlinkClick r:id="rId8"/>
            <a:extLst>
              <a:ext uri="{FF2B5EF4-FFF2-40B4-BE49-F238E27FC236}">
                <a16:creationId xmlns:a16="http://schemas.microsoft.com/office/drawing/2014/main" id="{A2C25E06-000D-8985-6272-1118A93767A3}"/>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Navigate: vision-reach">
            <a:hlinkClick r:id="rId9" action="ppaction://hlinksldjump"/>
            <a:extLst>
              <a:ext uri="{FF2B5EF4-FFF2-40B4-BE49-F238E27FC236}">
                <a16:creationId xmlns:a16="http://schemas.microsoft.com/office/drawing/2014/main" id="{7FE661AB-4EFE-8716-4FF9-4CA1EB5929E4}"/>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Navigate: day">
            <a:hlinkClick r:id="rId10" action="ppaction://hlinksldjump"/>
            <a:extLst>
              <a:ext uri="{FF2B5EF4-FFF2-40B4-BE49-F238E27FC236}">
                <a16:creationId xmlns:a16="http://schemas.microsoft.com/office/drawing/2014/main" id="{BB481C2A-F12D-D628-9BA6-53BB38971F7A}"/>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5917549"/>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6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day">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78698620-D593-B8DB-F863-A1BE4DBB2A73}"/>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89E77CB0-1F37-6F28-C292-BBEA35DFFB13}"/>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TODAY">
            <a:extLst>
              <a:ext uri="{FF2B5EF4-FFF2-40B4-BE49-F238E27FC236}">
                <a16:creationId xmlns:a16="http://schemas.microsoft.com/office/drawing/2014/main" id="{47E4E1C5-30CA-49ED-1C8E-9C37396ACB83}"/>
              </a:ext>
            </a:extLst>
          </p:cNvPr>
          <p:cNvSpPr txBox="1"/>
          <p:nvPr/>
        </p:nvSpPr>
        <p:spPr>
          <a:xfrm>
            <a:off x="3070820" y="527050"/>
            <a:ext cx="1098550"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TODAY</a:t>
            </a:r>
          </a:p>
        </p:txBody>
      </p:sp>
      <p:sp>
        <p:nvSpPr>
          <p:cNvPr id="6" name="Text: Your day, with purpose">
            <a:extLst>
              <a:ext uri="{FF2B5EF4-FFF2-40B4-BE49-F238E27FC236}">
                <a16:creationId xmlns:a16="http://schemas.microsoft.com/office/drawing/2014/main" id="{1F7B9F9E-20E9-B17C-D2FE-81FBE449F879}"/>
              </a:ext>
            </a:extLst>
          </p:cNvPr>
          <p:cNvSpPr txBox="1"/>
          <p:nvPr/>
        </p:nvSpPr>
        <p:spPr>
          <a:xfrm>
            <a:off x="965200" y="1600200"/>
            <a:ext cx="8547100" cy="992188"/>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Your day, with purpose</a:t>
            </a:r>
          </a:p>
        </p:txBody>
      </p:sp>
      <p:sp>
        <p:nvSpPr>
          <p:cNvPr id="7" name="Urdu: روزمرہ زندگی میں عبادت کا ساتھ">
            <a:extLst>
              <a:ext uri="{FF2B5EF4-FFF2-40B4-BE49-F238E27FC236}">
                <a16:creationId xmlns:a16="http://schemas.microsoft.com/office/drawing/2014/main" id="{D62F1F90-68E3-BA14-B383-750FD99A36DE}"/>
              </a:ext>
            </a:extLst>
          </p:cNvPr>
          <p:cNvSpPr txBox="1"/>
          <p:nvPr/>
        </p:nvSpPr>
        <p:spPr>
          <a:xfrm>
            <a:off x="965200" y="2592388"/>
            <a:ext cx="4005326"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روزمرہ زندگی میں عبادت کا ساتھ</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Prayer, daily guidance and personal practice are brought together on Today.">
            <a:extLst>
              <a:ext uri="{FF2B5EF4-FFF2-40B4-BE49-F238E27FC236}">
                <a16:creationId xmlns:a16="http://schemas.microsoft.com/office/drawing/2014/main" id="{63F90692-E9AB-94FD-05FA-8047CBBCF49C}"/>
              </a:ext>
            </a:extLst>
          </p:cNvPr>
          <p:cNvSpPr txBox="1"/>
          <p:nvPr/>
        </p:nvSpPr>
        <p:spPr>
          <a:xfrm>
            <a:off x="965200" y="3540323"/>
            <a:ext cx="8547100"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Prayer, daily guidance and personal practice are brought
together on Today.</a:t>
            </a:r>
          </a:p>
        </p:txBody>
      </p:sp>
      <p:sp>
        <p:nvSpPr>
          <p:cNvPr id="9" name="Urdu: نماز کے اوقات، روزانہ کی رہنمائی اور ذاتی ذکر ایک ہی جگہ۔">
            <a:extLst>
              <a:ext uri="{FF2B5EF4-FFF2-40B4-BE49-F238E27FC236}">
                <a16:creationId xmlns:a16="http://schemas.microsoft.com/office/drawing/2014/main" id="{6620ADF3-F413-3BFF-34CD-0824CAB1F2BA}"/>
              </a:ext>
            </a:extLst>
          </p:cNvPr>
          <p:cNvSpPr txBox="1"/>
          <p:nvPr/>
        </p:nvSpPr>
        <p:spPr>
          <a:xfrm>
            <a:off x="965200" y="4547592"/>
            <a:ext cx="5642038" cy="734020"/>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نماز کے اوقات، روزانہ کی رہنمائی اور ذاتی ذکر ایک ہی جگہ۔</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Local time, Hijri date and weather">
            <a:extLst>
              <a:ext uri="{FF2B5EF4-FFF2-40B4-BE49-F238E27FC236}">
                <a16:creationId xmlns:a16="http://schemas.microsoft.com/office/drawing/2014/main" id="{DBEC4311-C60B-F350-0172-46E8BEC00294}"/>
              </a:ext>
            </a:extLst>
          </p:cNvPr>
          <p:cNvSpPr txBox="1"/>
          <p:nvPr/>
        </p:nvSpPr>
        <p:spPr>
          <a:xfrm>
            <a:off x="965200" y="549810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Local time, Hijri date and weather</a:t>
            </a:r>
          </a:p>
        </p:txBody>
      </p:sp>
      <p:sp>
        <p:nvSpPr>
          <p:cNvPr id="11" name="Urdu: مقامی وقت، اسلامی تاریخ اور موسم">
            <a:extLst>
              <a:ext uri="{FF2B5EF4-FFF2-40B4-BE49-F238E27FC236}">
                <a16:creationId xmlns:a16="http://schemas.microsoft.com/office/drawing/2014/main" id="{EEA285EC-D78F-0AAD-3460-E3E500C0C289}"/>
              </a:ext>
            </a:extLst>
          </p:cNvPr>
          <p:cNvSpPr txBox="1"/>
          <p:nvPr/>
        </p:nvSpPr>
        <p:spPr>
          <a:xfrm>
            <a:off x="965200" y="5900142"/>
            <a:ext cx="3033776"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مقامی وقت، اسلامی تاریخ اور موسم</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636BBF79-F95C-7B0E-CAEB-347A3761C903}"/>
              </a:ext>
            </a:extLst>
          </p:cNvPr>
          <p:cNvSpPr txBox="1"/>
          <p:nvPr/>
        </p:nvSpPr>
        <p:spPr>
          <a:xfrm>
            <a:off x="9098558" y="55864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Prayer times at a glance">
            <a:extLst>
              <a:ext uri="{FF2B5EF4-FFF2-40B4-BE49-F238E27FC236}">
                <a16:creationId xmlns:a16="http://schemas.microsoft.com/office/drawing/2014/main" id="{F11408D8-1B51-B402-307A-26C90CE34ED3}"/>
              </a:ext>
            </a:extLst>
          </p:cNvPr>
          <p:cNvSpPr txBox="1"/>
          <p:nvPr/>
        </p:nvSpPr>
        <p:spPr>
          <a:xfrm>
            <a:off x="965200" y="656490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Prayer times at a glance</a:t>
            </a:r>
          </a:p>
        </p:txBody>
      </p:sp>
      <p:sp>
        <p:nvSpPr>
          <p:cNvPr id="14" name="Urdu: نماز کے اوقات ایک نظر میں">
            <a:extLst>
              <a:ext uri="{FF2B5EF4-FFF2-40B4-BE49-F238E27FC236}">
                <a16:creationId xmlns:a16="http://schemas.microsoft.com/office/drawing/2014/main" id="{D1D4B34B-D9B8-33FD-0BF5-62813A23CE9A}"/>
              </a:ext>
            </a:extLst>
          </p:cNvPr>
          <p:cNvSpPr txBox="1"/>
          <p:nvPr/>
        </p:nvSpPr>
        <p:spPr>
          <a:xfrm>
            <a:off x="965201" y="6966942"/>
            <a:ext cx="2419413"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نماز کے اوقات ایک نظر میں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048B33AF-BAE8-2E97-B84A-8D747AAC6471}"/>
              </a:ext>
            </a:extLst>
          </p:cNvPr>
          <p:cNvSpPr txBox="1"/>
          <p:nvPr/>
        </p:nvSpPr>
        <p:spPr>
          <a:xfrm>
            <a:off x="9098558" y="66532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A direct route to personal Zikr">
            <a:extLst>
              <a:ext uri="{FF2B5EF4-FFF2-40B4-BE49-F238E27FC236}">
                <a16:creationId xmlns:a16="http://schemas.microsoft.com/office/drawing/2014/main" id="{CD62C4EC-C406-B5E3-9C17-4FCCDABB5A2C}"/>
              </a:ext>
            </a:extLst>
          </p:cNvPr>
          <p:cNvSpPr txBox="1"/>
          <p:nvPr/>
        </p:nvSpPr>
        <p:spPr>
          <a:xfrm>
            <a:off x="965200" y="763170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A direct route to personal Zikr</a:t>
            </a:r>
          </a:p>
        </p:txBody>
      </p:sp>
      <p:sp>
        <p:nvSpPr>
          <p:cNvPr id="17" name="Urdu: ذاتی ذکر فوراً کھولیں">
            <a:extLst>
              <a:ext uri="{FF2B5EF4-FFF2-40B4-BE49-F238E27FC236}">
                <a16:creationId xmlns:a16="http://schemas.microsoft.com/office/drawing/2014/main" id="{6D2C86DC-9FD9-A88F-E73A-25E204FE144E}"/>
              </a:ext>
            </a:extLst>
          </p:cNvPr>
          <p:cNvSpPr txBox="1"/>
          <p:nvPr/>
        </p:nvSpPr>
        <p:spPr>
          <a:xfrm>
            <a:off x="965200" y="8033742"/>
            <a:ext cx="163518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ذاتی ذکر فوراً کھولیں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016E3F6C-580A-892E-A9FA-4A2F0FE67933}"/>
              </a:ext>
            </a:extLst>
          </p:cNvPr>
          <p:cNvSpPr txBox="1"/>
          <p:nvPr/>
        </p:nvSpPr>
        <p:spPr>
          <a:xfrm>
            <a:off x="9098558" y="77200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Today · English">
            <a:extLst>
              <a:ext uri="{FF2B5EF4-FFF2-40B4-BE49-F238E27FC236}">
                <a16:creationId xmlns:a16="http://schemas.microsoft.com/office/drawing/2014/main" id="{A65C08C6-4382-A96B-39E7-37E1176CBB59}"/>
              </a:ext>
            </a:extLst>
          </p:cNvPr>
          <p:cNvSpPr txBox="1"/>
          <p:nvPr/>
        </p:nvSpPr>
        <p:spPr>
          <a:xfrm>
            <a:off x="10756900" y="10049867"/>
            <a:ext cx="44577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Today · English</a:t>
            </a:r>
          </a:p>
        </p:txBody>
      </p:sp>
      <p:sp>
        <p:nvSpPr>
          <p:cNvPr id="20" name="Text: Today · Urdu">
            <a:extLst>
              <a:ext uri="{FF2B5EF4-FFF2-40B4-BE49-F238E27FC236}">
                <a16:creationId xmlns:a16="http://schemas.microsoft.com/office/drawing/2014/main" id="{21FA0DF8-2C4E-31DB-F930-6DBA32901997}"/>
              </a:ext>
            </a:extLst>
          </p:cNvPr>
          <p:cNvSpPr txBox="1"/>
          <p:nvPr/>
        </p:nvSpPr>
        <p:spPr>
          <a:xfrm>
            <a:off x="15494000" y="10093523"/>
            <a:ext cx="39116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Today · Urdu</a:t>
            </a:r>
          </a:p>
        </p:txBody>
      </p:sp>
      <p:sp>
        <p:nvSpPr>
          <p:cNvPr id="21" name="Text: ANDROID APP PREVIEW">
            <a:extLst>
              <a:ext uri="{FF2B5EF4-FFF2-40B4-BE49-F238E27FC236}">
                <a16:creationId xmlns:a16="http://schemas.microsoft.com/office/drawing/2014/main" id="{2938962B-541B-0BA4-6D01-601CD2D1C83A}"/>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2" name="Text: SILSILA NAQSHBANDIA OWAISIAH">
            <a:extLst>
              <a:ext uri="{FF2B5EF4-FFF2-40B4-BE49-F238E27FC236}">
                <a16:creationId xmlns:a16="http://schemas.microsoft.com/office/drawing/2014/main" id="{5239F3D4-9392-900B-577C-7279BE398965}"/>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3" name="Text: App map">
            <a:extLst>
              <a:ext uri="{FF2B5EF4-FFF2-40B4-BE49-F238E27FC236}">
                <a16:creationId xmlns:a16="http://schemas.microsoft.com/office/drawing/2014/main" id="{8698DABE-203E-7CBD-14CE-48F9D163ED43}"/>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4" name="Text: All features">
            <a:extLst>
              <a:ext uri="{FF2B5EF4-FFF2-40B4-BE49-F238E27FC236}">
                <a16:creationId xmlns:a16="http://schemas.microsoft.com/office/drawing/2014/main" id="{F416E0FF-7A11-01B2-83FB-B88E0F0453B0}"/>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5" name="Text: 08 / 65">
            <a:extLst>
              <a:ext uri="{FF2B5EF4-FFF2-40B4-BE49-F238E27FC236}">
                <a16:creationId xmlns:a16="http://schemas.microsoft.com/office/drawing/2014/main" id="{DB57B35C-FBFF-D838-BE11-C86F75064DDE}"/>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08 / 65</a:t>
            </a:r>
          </a:p>
        </p:txBody>
      </p:sp>
      <p:sp>
        <p:nvSpPr>
          <p:cNvPr id="26" name="Text: ‹">
            <a:extLst>
              <a:ext uri="{FF2B5EF4-FFF2-40B4-BE49-F238E27FC236}">
                <a16:creationId xmlns:a16="http://schemas.microsoft.com/office/drawing/2014/main" id="{921FF09D-1B8D-3F3E-26C7-50F206E07324}"/>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7" name="Text: ›">
            <a:extLst>
              <a:ext uri="{FF2B5EF4-FFF2-40B4-BE49-F238E27FC236}">
                <a16:creationId xmlns:a16="http://schemas.microsoft.com/office/drawing/2014/main" id="{182D0D90-57CD-9F44-5557-5CEE879C40D2}"/>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29" name="Fresh Android screenshot: today-light-en" descr="today-light-en">
            <a:extLst>
              <a:ext uri="{FF2B5EF4-FFF2-40B4-BE49-F238E27FC236}">
                <a16:creationId xmlns:a16="http://schemas.microsoft.com/office/drawing/2014/main" id="{90CCC2CC-4BB2-F567-86B7-5113A9FB9F4B}"/>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48900" y="965200"/>
            <a:ext cx="4864100" cy="9539089"/>
          </a:xfrm>
          <a:prstGeom prst="rect">
            <a:avLst/>
          </a:prstGeom>
        </p:spPr>
      </p:pic>
      <p:pic>
        <p:nvPicPr>
          <p:cNvPr id="31" name="Fresh Android screenshot: today-ur" descr="today-ur">
            <a:extLst>
              <a:ext uri="{FF2B5EF4-FFF2-40B4-BE49-F238E27FC236}">
                <a16:creationId xmlns:a16="http://schemas.microsoft.com/office/drawing/2014/main" id="{4DD01295-1D45-8AAB-F903-FC74B4B26F39}"/>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986000" y="2222500"/>
            <a:ext cx="4318000" cy="8325445"/>
          </a:xfrm>
          <a:prstGeom prst="rect">
            <a:avLst/>
          </a:prstGeom>
        </p:spPr>
      </p:pic>
      <p:sp>
        <p:nvSpPr>
          <p:cNvPr id="32" name="Explore: screen=today-light-en">
            <a:hlinkClick r:id="rId6"/>
            <a:extLst>
              <a:ext uri="{FF2B5EF4-FFF2-40B4-BE49-F238E27FC236}">
                <a16:creationId xmlns:a16="http://schemas.microsoft.com/office/drawing/2014/main" id="{9D66355A-1EBA-3169-91DE-57C97DC4A619}"/>
              </a:ext>
            </a:extLst>
          </p:cNvPr>
          <p:cNvSpPr/>
          <p:nvPr/>
        </p:nvSpPr>
        <p:spPr>
          <a:xfrm>
            <a:off x="965200" y="53578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prayer-en">
            <a:hlinkClick r:id="rId7"/>
            <a:extLst>
              <a:ext uri="{FF2B5EF4-FFF2-40B4-BE49-F238E27FC236}">
                <a16:creationId xmlns:a16="http://schemas.microsoft.com/office/drawing/2014/main" id="{3826FB9C-536F-8522-5006-28B26DE5241F}"/>
              </a:ext>
            </a:extLst>
          </p:cNvPr>
          <p:cNvSpPr/>
          <p:nvPr/>
        </p:nvSpPr>
        <p:spPr>
          <a:xfrm>
            <a:off x="965200" y="64246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personal-zikr-en">
            <a:hlinkClick r:id="rId8"/>
            <a:extLst>
              <a:ext uri="{FF2B5EF4-FFF2-40B4-BE49-F238E27FC236}">
                <a16:creationId xmlns:a16="http://schemas.microsoft.com/office/drawing/2014/main" id="{1E77C2B5-4215-A7A0-2154-0C16E770B2A3}"/>
              </a:ext>
            </a:extLst>
          </p:cNvPr>
          <p:cNvSpPr/>
          <p:nvPr/>
        </p:nvSpPr>
        <p:spPr>
          <a:xfrm>
            <a:off x="965200" y="74914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today-light-en">
            <a:hlinkClick r:id="rId6"/>
            <a:extLst>
              <a:ext uri="{FF2B5EF4-FFF2-40B4-BE49-F238E27FC236}">
                <a16:creationId xmlns:a16="http://schemas.microsoft.com/office/drawing/2014/main" id="{402F6F3A-2C5E-286F-36D3-0F592B7B9A1E}"/>
              </a:ext>
            </a:extLst>
          </p:cNvPr>
          <p:cNvSpPr/>
          <p:nvPr/>
        </p:nvSpPr>
        <p:spPr>
          <a:xfrm>
            <a:off x="10756900" y="1346200"/>
            <a:ext cx="3848100" cy="8396089"/>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today-ur">
            <a:hlinkClick r:id="rId9"/>
            <a:extLst>
              <a:ext uri="{FF2B5EF4-FFF2-40B4-BE49-F238E27FC236}">
                <a16:creationId xmlns:a16="http://schemas.microsoft.com/office/drawing/2014/main" id="{1DE7D56A-8DC7-5555-AB17-D7F02BB4758B}"/>
              </a:ext>
            </a:extLst>
          </p:cNvPr>
          <p:cNvSpPr/>
          <p:nvPr/>
        </p:nvSpPr>
        <p:spPr>
          <a:xfrm>
            <a:off x="15494000" y="2603500"/>
            <a:ext cx="3302000" cy="7182445"/>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Navigate: architecture">
            <a:hlinkClick r:id="rId10" action="ppaction://hlinksldjump"/>
            <a:extLst>
              <a:ext uri="{FF2B5EF4-FFF2-40B4-BE49-F238E27FC236}">
                <a16:creationId xmlns:a16="http://schemas.microsoft.com/office/drawing/2014/main" id="{8BA1EAF6-0714-92E9-26E2-3AD648E91201}"/>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Explore: features">
            <a:hlinkClick r:id="rId11"/>
            <a:extLst>
              <a:ext uri="{FF2B5EF4-FFF2-40B4-BE49-F238E27FC236}">
                <a16:creationId xmlns:a16="http://schemas.microsoft.com/office/drawing/2014/main" id="{FBFFF521-7F71-6FDD-3624-6A4006B20E93}"/>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Navigate: vision-platforms">
            <a:hlinkClick r:id="rId12" action="ppaction://hlinksldjump"/>
            <a:extLst>
              <a:ext uri="{FF2B5EF4-FFF2-40B4-BE49-F238E27FC236}">
                <a16:creationId xmlns:a16="http://schemas.microsoft.com/office/drawing/2014/main" id="{9706B374-A8C9-D801-D7A2-7E0DB2073ECD}"/>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direction">
            <a:hlinkClick r:id="rId13" action="ppaction://hlinksldjump"/>
            <a:extLst>
              <a:ext uri="{FF2B5EF4-FFF2-40B4-BE49-F238E27FC236}">
                <a16:creationId xmlns:a16="http://schemas.microsoft.com/office/drawing/2014/main" id="{80CDD127-8905-3275-4408-45BB89091AE7}"/>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2713420"/>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650"/>
                                        <p:tgtEl>
                                          <p:spTgt spid="29"/>
                                        </p:tgtEl>
                                      </p:cBhvr>
                                    </p:animEffect>
                                  </p:childTnLst>
                                </p:cTn>
                              </p:par>
                              <p:par>
                                <p:cTn id="8" presetID="10" presetClass="entr" presetSubtype="0" fill="hold" nodeType="withEffect">
                                  <p:stCondLst>
                                    <p:cond delay="1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6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direction">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E2E038C4-2B71-40A2-7031-9B319BFDA2B3}"/>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6CF795AA-B89C-40BA-412F-647232C0F4B6}"/>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TODAY">
            <a:extLst>
              <a:ext uri="{FF2B5EF4-FFF2-40B4-BE49-F238E27FC236}">
                <a16:creationId xmlns:a16="http://schemas.microsoft.com/office/drawing/2014/main" id="{BB8019DD-660B-43C3-472B-EB4EE0FC7B01}"/>
              </a:ext>
            </a:extLst>
          </p:cNvPr>
          <p:cNvSpPr txBox="1"/>
          <p:nvPr/>
        </p:nvSpPr>
        <p:spPr>
          <a:xfrm>
            <a:off x="3070820" y="527050"/>
            <a:ext cx="1098550"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TODAY</a:t>
            </a:r>
          </a:p>
        </p:txBody>
      </p:sp>
      <p:sp>
        <p:nvSpPr>
          <p:cNvPr id="6" name="Text: Know the time. Find the direction.">
            <a:extLst>
              <a:ext uri="{FF2B5EF4-FFF2-40B4-BE49-F238E27FC236}">
                <a16:creationId xmlns:a16="http://schemas.microsoft.com/office/drawing/2014/main" id="{48CFCF80-FDC9-F84A-CD74-D26FB93B421C}"/>
              </a:ext>
            </a:extLst>
          </p:cNvPr>
          <p:cNvSpPr txBox="1"/>
          <p:nvPr/>
        </p:nvSpPr>
        <p:spPr>
          <a:xfrm>
            <a:off x="965200" y="1600200"/>
            <a:ext cx="8547100" cy="1781175"/>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Know the time. Find the
direction.</a:t>
            </a:r>
          </a:p>
        </p:txBody>
      </p:sp>
      <p:sp>
        <p:nvSpPr>
          <p:cNvPr id="7" name="Urdu: نماز کا وقت اور قبلے کی سمت">
            <a:extLst>
              <a:ext uri="{FF2B5EF4-FFF2-40B4-BE49-F238E27FC236}">
                <a16:creationId xmlns:a16="http://schemas.microsoft.com/office/drawing/2014/main" id="{3229F2C3-31B3-BB04-EEB7-BF40A388F440}"/>
              </a:ext>
            </a:extLst>
          </p:cNvPr>
          <p:cNvSpPr txBox="1"/>
          <p:nvPr/>
        </p:nvSpPr>
        <p:spPr>
          <a:xfrm>
            <a:off x="965200" y="3381375"/>
            <a:ext cx="3675126"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نماز کا وقت اور قبلے کی سمت</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Plan prayer around your location, then find a nearby masjid when you need one.">
            <a:extLst>
              <a:ext uri="{FF2B5EF4-FFF2-40B4-BE49-F238E27FC236}">
                <a16:creationId xmlns:a16="http://schemas.microsoft.com/office/drawing/2014/main" id="{463BA046-0E9A-4379-D63E-2C812FCCD4B1}"/>
              </a:ext>
            </a:extLst>
          </p:cNvPr>
          <p:cNvSpPr txBox="1"/>
          <p:nvPr/>
        </p:nvSpPr>
        <p:spPr>
          <a:xfrm>
            <a:off x="965200" y="4329311"/>
            <a:ext cx="8547100"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Plan prayer around your location, then find a nearby masjid when
you need one.</a:t>
            </a:r>
          </a:p>
        </p:txBody>
      </p:sp>
      <p:sp>
        <p:nvSpPr>
          <p:cNvPr id="9" name="Urdu: اپنے مقام کے مطابق اوقات دیکھیں اور ضرورت پر قریبی مسجد تلاش کریں۔">
            <a:extLst>
              <a:ext uri="{FF2B5EF4-FFF2-40B4-BE49-F238E27FC236}">
                <a16:creationId xmlns:a16="http://schemas.microsoft.com/office/drawing/2014/main" id="{0473049D-954E-DD42-479F-616286D45795}"/>
              </a:ext>
            </a:extLst>
          </p:cNvPr>
          <p:cNvSpPr txBox="1"/>
          <p:nvPr/>
        </p:nvSpPr>
        <p:spPr>
          <a:xfrm>
            <a:off x="965201" y="5336580"/>
            <a:ext cx="7308913" cy="734020"/>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اپنے مقام کے مطابق اوقات دیکھیں اور ضرورت پر قریبی مسجد تلاش کریں۔</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Prayer timetable and completion tracker">
            <a:extLst>
              <a:ext uri="{FF2B5EF4-FFF2-40B4-BE49-F238E27FC236}">
                <a16:creationId xmlns:a16="http://schemas.microsoft.com/office/drawing/2014/main" id="{144BCA9E-10DC-FA0E-D9FC-D06BD9944863}"/>
              </a:ext>
            </a:extLst>
          </p:cNvPr>
          <p:cNvSpPr txBox="1"/>
          <p:nvPr/>
        </p:nvSpPr>
        <p:spPr>
          <a:xfrm>
            <a:off x="965200" y="6287095"/>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Prayer timetable and completion tracker</a:t>
            </a:r>
          </a:p>
        </p:txBody>
      </p:sp>
      <p:sp>
        <p:nvSpPr>
          <p:cNvPr id="11" name="Urdu: نماز کا جدول اور ادائیگی کا ریکارڈ">
            <a:extLst>
              <a:ext uri="{FF2B5EF4-FFF2-40B4-BE49-F238E27FC236}">
                <a16:creationId xmlns:a16="http://schemas.microsoft.com/office/drawing/2014/main" id="{1D9F6AC3-A467-C298-7AD7-A38CC6E8ACA0}"/>
              </a:ext>
            </a:extLst>
          </p:cNvPr>
          <p:cNvSpPr txBox="1"/>
          <p:nvPr/>
        </p:nvSpPr>
        <p:spPr>
          <a:xfrm>
            <a:off x="965201" y="6689130"/>
            <a:ext cx="2643251"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نماز کا جدول اور ادائیگی کا ریکارڈ</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080C90C5-D7A7-E12F-3D39-2C8311514A72}"/>
              </a:ext>
            </a:extLst>
          </p:cNvPr>
          <p:cNvSpPr txBox="1"/>
          <p:nvPr/>
        </p:nvSpPr>
        <p:spPr>
          <a:xfrm>
            <a:off x="9098558" y="63754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Qibla compass and true-north bearing">
            <a:extLst>
              <a:ext uri="{FF2B5EF4-FFF2-40B4-BE49-F238E27FC236}">
                <a16:creationId xmlns:a16="http://schemas.microsoft.com/office/drawing/2014/main" id="{EA1225DE-6607-9D3F-00CE-C35B771AEEA7}"/>
              </a:ext>
            </a:extLst>
          </p:cNvPr>
          <p:cNvSpPr txBox="1"/>
          <p:nvPr/>
        </p:nvSpPr>
        <p:spPr>
          <a:xfrm>
            <a:off x="965200" y="7353895"/>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Qibla compass and true-north bearing</a:t>
            </a:r>
          </a:p>
        </p:txBody>
      </p:sp>
      <p:sp>
        <p:nvSpPr>
          <p:cNvPr id="14" name="Urdu: قبلہ کمپاس اور سمت کی رہنمائی">
            <a:extLst>
              <a:ext uri="{FF2B5EF4-FFF2-40B4-BE49-F238E27FC236}">
                <a16:creationId xmlns:a16="http://schemas.microsoft.com/office/drawing/2014/main" id="{31C57A90-C506-3F19-4346-096CAAF980CB}"/>
              </a:ext>
            </a:extLst>
          </p:cNvPr>
          <p:cNvSpPr txBox="1"/>
          <p:nvPr/>
        </p:nvSpPr>
        <p:spPr>
          <a:xfrm>
            <a:off x="965201" y="7755930"/>
            <a:ext cx="2578163"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قبلہ کمپاس اور سمت کی رہنمائی</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2A4C1675-5BA4-D82D-B1EA-942658EAD90F}"/>
              </a:ext>
            </a:extLst>
          </p:cNvPr>
          <p:cNvSpPr txBox="1"/>
          <p:nvPr/>
        </p:nvSpPr>
        <p:spPr>
          <a:xfrm>
            <a:off x="9098558" y="74422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Nearby masjids, distance and directions">
            <a:extLst>
              <a:ext uri="{FF2B5EF4-FFF2-40B4-BE49-F238E27FC236}">
                <a16:creationId xmlns:a16="http://schemas.microsoft.com/office/drawing/2014/main" id="{C9934B3B-10C7-A7E5-E5B1-F1F5DBEB42D9}"/>
              </a:ext>
            </a:extLst>
          </p:cNvPr>
          <p:cNvSpPr txBox="1"/>
          <p:nvPr/>
        </p:nvSpPr>
        <p:spPr>
          <a:xfrm>
            <a:off x="965200" y="8420695"/>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Nearby masjids, distance and directions</a:t>
            </a:r>
          </a:p>
        </p:txBody>
      </p:sp>
      <p:sp>
        <p:nvSpPr>
          <p:cNvPr id="17" name="Urdu: قریبی مساجد، فاصلہ اور راستہ">
            <a:extLst>
              <a:ext uri="{FF2B5EF4-FFF2-40B4-BE49-F238E27FC236}">
                <a16:creationId xmlns:a16="http://schemas.microsoft.com/office/drawing/2014/main" id="{4F7CEBD8-DE74-FB9B-FCE3-EFA865D8C1E9}"/>
              </a:ext>
            </a:extLst>
          </p:cNvPr>
          <p:cNvSpPr txBox="1"/>
          <p:nvPr/>
        </p:nvSpPr>
        <p:spPr>
          <a:xfrm>
            <a:off x="965200" y="8822730"/>
            <a:ext cx="2468626"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قریبی مساجد، فاصلہ اور راستہ</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A62B1EF6-4A06-B6BC-43DA-164499952825}"/>
              </a:ext>
            </a:extLst>
          </p:cNvPr>
          <p:cNvSpPr txBox="1"/>
          <p:nvPr/>
        </p:nvSpPr>
        <p:spPr>
          <a:xfrm>
            <a:off x="9098558" y="8509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Prayer times &amp; tracker">
            <a:extLst>
              <a:ext uri="{FF2B5EF4-FFF2-40B4-BE49-F238E27FC236}">
                <a16:creationId xmlns:a16="http://schemas.microsoft.com/office/drawing/2014/main" id="{7B495500-F5D5-A3B7-1A09-8B9542F94242}"/>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Prayer times &amp; tracker</a:t>
            </a:r>
          </a:p>
        </p:txBody>
      </p:sp>
      <p:sp>
        <p:nvSpPr>
          <p:cNvPr id="20" name="Text: Nearby masjid results">
            <a:extLst>
              <a:ext uri="{FF2B5EF4-FFF2-40B4-BE49-F238E27FC236}">
                <a16:creationId xmlns:a16="http://schemas.microsoft.com/office/drawing/2014/main" id="{7A6E69AE-14F3-E329-337D-CA67F1D5999C}"/>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Nearby masjid results</a:t>
            </a:r>
          </a:p>
        </p:txBody>
      </p:sp>
      <p:sp>
        <p:nvSpPr>
          <p:cNvPr id="21" name="Text: Nearby search and directions require internet and a selected location.">
            <a:extLst>
              <a:ext uri="{FF2B5EF4-FFF2-40B4-BE49-F238E27FC236}">
                <a16:creationId xmlns:a16="http://schemas.microsoft.com/office/drawing/2014/main" id="{85506BF2-2DCA-1098-92AF-65B87230636F}"/>
              </a:ext>
            </a:extLst>
          </p:cNvPr>
          <p:cNvSpPr txBox="1"/>
          <p:nvPr/>
        </p:nvSpPr>
        <p:spPr>
          <a:xfrm>
            <a:off x="965200" y="10116939"/>
            <a:ext cx="8483600" cy="424061"/>
          </a:xfrm>
          <a:prstGeom prst="rect">
            <a:avLst/>
          </a:prstGeom>
          <a:noFill/>
        </p:spPr>
        <p:txBody>
          <a:bodyPr vert="horz" wrap="none" lIns="0" tIns="0" rIns="0" bIns="0" rtlCol="0">
            <a:noAutofit/>
          </a:bodyPr>
          <a:lstStyle/>
          <a:p>
            <a:pPr>
              <a:lnSpc>
                <a:spcPts val="1740"/>
              </a:lnSpc>
            </a:pPr>
            <a:r>
              <a:rPr lang="en-US" sz="1200">
                <a:solidFill>
                  <a:srgbClr val="153D31"/>
                </a:solidFill>
                <a:latin typeface="Segoe UI" panose="020B0502040204020203" pitchFamily="34" charset="0"/>
              </a:rPr>
              <a:t>Nearby search and directions require internet and a selected location.</a:t>
            </a:r>
          </a:p>
        </p:txBody>
      </p:sp>
      <p:sp>
        <p:nvSpPr>
          <p:cNvPr id="22" name="Text: ANDROID APP PREVIEW">
            <a:extLst>
              <a:ext uri="{FF2B5EF4-FFF2-40B4-BE49-F238E27FC236}">
                <a16:creationId xmlns:a16="http://schemas.microsoft.com/office/drawing/2014/main" id="{31A8113C-2079-1D35-0743-5A49E6667E10}"/>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3" name="Text: SILSILA NAQSHBANDIA OWAISIAH">
            <a:extLst>
              <a:ext uri="{FF2B5EF4-FFF2-40B4-BE49-F238E27FC236}">
                <a16:creationId xmlns:a16="http://schemas.microsoft.com/office/drawing/2014/main" id="{99655787-030D-7F2E-7DE7-45C4712B4B61}"/>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4" name="Text: App map">
            <a:extLst>
              <a:ext uri="{FF2B5EF4-FFF2-40B4-BE49-F238E27FC236}">
                <a16:creationId xmlns:a16="http://schemas.microsoft.com/office/drawing/2014/main" id="{F7F141DB-39CD-2C55-27DF-45C09CBB470A}"/>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5" name="Text: All features">
            <a:extLst>
              <a:ext uri="{FF2B5EF4-FFF2-40B4-BE49-F238E27FC236}">
                <a16:creationId xmlns:a16="http://schemas.microsoft.com/office/drawing/2014/main" id="{C52399CC-DC67-52B5-BBA8-E57AAF2E0CF2}"/>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6" name="Text: 09 / 65">
            <a:extLst>
              <a:ext uri="{FF2B5EF4-FFF2-40B4-BE49-F238E27FC236}">
                <a16:creationId xmlns:a16="http://schemas.microsoft.com/office/drawing/2014/main" id="{E0ED8654-6C0B-0251-6841-643580FBABEE}"/>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09 / 65</a:t>
            </a:r>
          </a:p>
        </p:txBody>
      </p:sp>
      <p:sp>
        <p:nvSpPr>
          <p:cNvPr id="27" name="Text: ‹">
            <a:extLst>
              <a:ext uri="{FF2B5EF4-FFF2-40B4-BE49-F238E27FC236}">
                <a16:creationId xmlns:a16="http://schemas.microsoft.com/office/drawing/2014/main" id="{92CDAFC4-E1AC-A20B-C5C6-E2762B27E2B3}"/>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8" name="Text: ›">
            <a:extLst>
              <a:ext uri="{FF2B5EF4-FFF2-40B4-BE49-F238E27FC236}">
                <a16:creationId xmlns:a16="http://schemas.microsoft.com/office/drawing/2014/main" id="{4EE1D368-D542-CF6E-A699-784F02F63EB5}"/>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30" name="Fresh Android screenshot: prayer-en" descr="prayer-en">
            <a:extLst>
              <a:ext uri="{FF2B5EF4-FFF2-40B4-BE49-F238E27FC236}">
                <a16:creationId xmlns:a16="http://schemas.microsoft.com/office/drawing/2014/main" id="{5758E7EB-7AC0-AE7F-ED8B-F0A95E15FD4D}"/>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2" name="Fresh Android screenshot: nearby-en" descr="nearby-en">
            <a:extLst>
              <a:ext uri="{FF2B5EF4-FFF2-40B4-BE49-F238E27FC236}">
                <a16:creationId xmlns:a16="http://schemas.microsoft.com/office/drawing/2014/main" id="{7FA88A2D-AFA2-E695-4B32-98C19E8336C2}"/>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3" name="Explore: screen=prayer-en">
            <a:hlinkClick r:id="rId6"/>
            <a:extLst>
              <a:ext uri="{FF2B5EF4-FFF2-40B4-BE49-F238E27FC236}">
                <a16:creationId xmlns:a16="http://schemas.microsoft.com/office/drawing/2014/main" id="{62109784-C5DB-549D-6A1C-6FB353825336}"/>
              </a:ext>
            </a:extLst>
          </p:cNvPr>
          <p:cNvSpPr/>
          <p:nvPr/>
        </p:nvSpPr>
        <p:spPr>
          <a:xfrm>
            <a:off x="965200" y="614680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qibla-en">
            <a:hlinkClick r:id="rId7"/>
            <a:extLst>
              <a:ext uri="{FF2B5EF4-FFF2-40B4-BE49-F238E27FC236}">
                <a16:creationId xmlns:a16="http://schemas.microsoft.com/office/drawing/2014/main" id="{892D1A94-46E8-0A05-C9C0-3D6A06FB5067}"/>
              </a:ext>
            </a:extLst>
          </p:cNvPr>
          <p:cNvSpPr/>
          <p:nvPr/>
        </p:nvSpPr>
        <p:spPr>
          <a:xfrm>
            <a:off x="965200" y="721360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nearby-en">
            <a:hlinkClick r:id="rId8"/>
            <a:extLst>
              <a:ext uri="{FF2B5EF4-FFF2-40B4-BE49-F238E27FC236}">
                <a16:creationId xmlns:a16="http://schemas.microsoft.com/office/drawing/2014/main" id="{906A1351-3E07-18AF-7F12-2A016EF9818D}"/>
              </a:ext>
            </a:extLst>
          </p:cNvPr>
          <p:cNvSpPr/>
          <p:nvPr/>
        </p:nvSpPr>
        <p:spPr>
          <a:xfrm>
            <a:off x="965200" y="828040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prayer-en">
            <a:hlinkClick r:id="rId6"/>
            <a:extLst>
              <a:ext uri="{FF2B5EF4-FFF2-40B4-BE49-F238E27FC236}">
                <a16:creationId xmlns:a16="http://schemas.microsoft.com/office/drawing/2014/main" id="{0C18E9D4-C58C-CB5D-1F34-B27072B0A3F2}"/>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Explore: screen=nearby-en">
            <a:hlinkClick r:id="rId8"/>
            <a:extLst>
              <a:ext uri="{FF2B5EF4-FFF2-40B4-BE49-F238E27FC236}">
                <a16:creationId xmlns:a16="http://schemas.microsoft.com/office/drawing/2014/main" id="{BAEACC17-139A-CE79-9171-F45BEB6DB8E5}"/>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Navigate: architecture">
            <a:hlinkClick r:id="rId9" action="ppaction://hlinksldjump"/>
            <a:extLst>
              <a:ext uri="{FF2B5EF4-FFF2-40B4-BE49-F238E27FC236}">
                <a16:creationId xmlns:a16="http://schemas.microsoft.com/office/drawing/2014/main" id="{A93AEB50-B73F-7E44-2307-CE288F681EDE}"/>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Explore: features">
            <a:hlinkClick r:id="rId10"/>
            <a:extLst>
              <a:ext uri="{FF2B5EF4-FFF2-40B4-BE49-F238E27FC236}">
                <a16:creationId xmlns:a16="http://schemas.microsoft.com/office/drawing/2014/main" id="{D966D223-49E9-B2D4-2931-BB6E022BFC99}"/>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day">
            <a:hlinkClick r:id="rId11" action="ppaction://hlinksldjump"/>
            <a:extLst>
              <a:ext uri="{FF2B5EF4-FFF2-40B4-BE49-F238E27FC236}">
                <a16:creationId xmlns:a16="http://schemas.microsoft.com/office/drawing/2014/main" id="{64505B31-B8AB-E1C3-87DF-90F4C5D5A1EA}"/>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Navigate: daily-light">
            <a:hlinkClick r:id="rId12" action="ppaction://hlinksldjump"/>
            <a:extLst>
              <a:ext uri="{FF2B5EF4-FFF2-40B4-BE49-F238E27FC236}">
                <a16:creationId xmlns:a16="http://schemas.microsoft.com/office/drawing/2014/main" id="{261C19C5-4C6B-DCFD-7D06-4746D8AC4BE5}"/>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7138845"/>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650"/>
                                        <p:tgtEl>
                                          <p:spTgt spid="30"/>
                                        </p:tgtEl>
                                      </p:cBhvr>
                                    </p:animEffect>
                                  </p:childTnLst>
                                </p:cTn>
                              </p:par>
                              <p:par>
                                <p:cTn id="8" presetID="10" presetClass="entr" presetSubtype="0" fill="hold" nodeType="withEffect">
                                  <p:stCondLst>
                                    <p:cond delay="10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6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daily-light">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41DE40BF-8450-3716-6594-5DEC42A29E85}"/>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04FF7335-3713-5FD9-BD0B-88449129207B}"/>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FBF5E6"/>
                </a:solidFill>
                <a:latin typeface="Segoe UI Semibold" panose="020B0702040204020203" pitchFamily="34" charset="0"/>
              </a:rPr>
              <a:t>DARUL IRFAN</a:t>
            </a:r>
          </a:p>
        </p:txBody>
      </p:sp>
      <p:sp>
        <p:nvSpPr>
          <p:cNvPr id="5" name="Text: TODAY">
            <a:extLst>
              <a:ext uri="{FF2B5EF4-FFF2-40B4-BE49-F238E27FC236}">
                <a16:creationId xmlns:a16="http://schemas.microsoft.com/office/drawing/2014/main" id="{4A406EA4-ABB7-D086-9B62-3BA86B4734AB}"/>
              </a:ext>
            </a:extLst>
          </p:cNvPr>
          <p:cNvSpPr txBox="1"/>
          <p:nvPr/>
        </p:nvSpPr>
        <p:spPr>
          <a:xfrm>
            <a:off x="3070820" y="527050"/>
            <a:ext cx="1098550" cy="419100"/>
          </a:xfrm>
          <a:prstGeom prst="rect">
            <a:avLst/>
          </a:prstGeom>
          <a:noFill/>
        </p:spPr>
        <p:txBody>
          <a:bodyPr vert="horz" wrap="none" lIns="0" tIns="0" rIns="0" bIns="0" rtlCol="0">
            <a:noAutofit/>
          </a:bodyPr>
          <a:lstStyle/>
          <a:p>
            <a:pPr>
              <a:lnSpc>
                <a:spcPts val="1560"/>
              </a:lnSpc>
            </a:pPr>
            <a:r>
              <a:rPr lang="en-US" sz="1300">
                <a:solidFill>
                  <a:srgbClr val="FBF5E6"/>
                </a:solidFill>
                <a:latin typeface="Segoe UI" panose="020B0502040204020203" pitchFamily="34" charset="0"/>
              </a:rPr>
              <a:t>TODAY</a:t>
            </a:r>
          </a:p>
        </p:txBody>
      </p:sp>
      <p:sp>
        <p:nvSpPr>
          <p:cNvPr id="6" name="Text: A daily reason to return">
            <a:extLst>
              <a:ext uri="{FF2B5EF4-FFF2-40B4-BE49-F238E27FC236}">
                <a16:creationId xmlns:a16="http://schemas.microsoft.com/office/drawing/2014/main" id="{28E1CF23-0336-F340-3209-C5D22F1B512A}"/>
              </a:ext>
            </a:extLst>
          </p:cNvPr>
          <p:cNvSpPr txBox="1"/>
          <p:nvPr/>
        </p:nvSpPr>
        <p:spPr>
          <a:xfrm>
            <a:off x="6921500" y="1663700"/>
            <a:ext cx="11785600" cy="1102916"/>
          </a:xfrm>
          <a:prstGeom prst="rect">
            <a:avLst/>
          </a:prstGeom>
          <a:noFill/>
        </p:spPr>
        <p:txBody>
          <a:bodyPr vert="horz" wrap="none" lIns="0" tIns="0" rIns="0" bIns="0" rtlCol="0">
            <a:noAutofit/>
          </a:bodyPr>
          <a:lstStyle/>
          <a:p>
            <a:pPr>
              <a:lnSpc>
                <a:spcPts val="7085"/>
              </a:lnSpc>
            </a:pPr>
            <a:r>
              <a:rPr lang="en-US" sz="6500">
                <a:solidFill>
                  <a:srgbClr val="FBF5E6"/>
                </a:solidFill>
                <a:latin typeface="Segoe UI Semibold" panose="020B0702040204020203" pitchFamily="34" charset="0"/>
              </a:rPr>
              <a:t>A daily reason to return</a:t>
            </a:r>
          </a:p>
        </p:txBody>
      </p:sp>
      <p:sp>
        <p:nvSpPr>
          <p:cNvPr id="7" name="Urdu: ہر روز کچھ پڑھیں، کچھ عمل کریں">
            <a:extLst>
              <a:ext uri="{FF2B5EF4-FFF2-40B4-BE49-F238E27FC236}">
                <a16:creationId xmlns:a16="http://schemas.microsoft.com/office/drawing/2014/main" id="{E9C6B704-8972-0631-51B7-8B3B8F03EF09}"/>
              </a:ext>
            </a:extLst>
          </p:cNvPr>
          <p:cNvSpPr txBox="1"/>
          <p:nvPr/>
        </p:nvSpPr>
        <p:spPr>
          <a:xfrm>
            <a:off x="6921501" y="2766616"/>
            <a:ext cx="4103751" cy="884436"/>
          </a:xfrm>
          <a:prstGeom prst="rect">
            <a:avLst/>
          </a:prstGeom>
          <a:noFill/>
        </p:spPr>
        <p:txBody>
          <a:bodyPr vert="horz" wrap="none" lIns="0" tIns="0" rIns="0" bIns="0" rtlCol="0">
            <a:noAutofit/>
          </a:bodyPr>
          <a:lstStyle/>
          <a:p>
            <a:pPr algn="r" rtl="1">
              <a:lnSpc>
                <a:spcPts val="5365"/>
              </a:lnSpc>
            </a:pPr>
            <a:r>
              <a:rPr lang="ar-AE" sz="2900">
                <a:solidFill>
                  <a:srgbClr val="E7C978"/>
                </a:solidFill>
                <a:latin typeface="Noto Nastaliq Urdu" panose="020B0502040504020204" pitchFamily="34" charset="-78"/>
                <a:cs typeface="Noto Nastaliq Urdu" panose="020B0502040504020204" pitchFamily="34" charset="-78"/>
              </a:rPr>
              <a:t>ہر روز کچھ پڑھیں، کچھ عمل کریں</a:t>
            </a:r>
            <a:endParaRPr lang="en-US" sz="2900">
              <a:solidFill>
                <a:srgbClr val="E7C978"/>
              </a:solidFill>
              <a:latin typeface="Noto Nastaliq Urdu" panose="020B0502040504020204" pitchFamily="34" charset="-78"/>
              <a:cs typeface="Noto Nastaliq Urdu" panose="020B0502040504020204" pitchFamily="34" charset="-78"/>
            </a:endParaRPr>
          </a:p>
        </p:txBody>
      </p:sp>
      <p:sp>
        <p:nvSpPr>
          <p:cNvPr id="8" name="Text: An ayah, Hadith, saying, dua, zikr and a Name of Allah make up Today’s Light.">
            <a:extLst>
              <a:ext uri="{FF2B5EF4-FFF2-40B4-BE49-F238E27FC236}">
                <a16:creationId xmlns:a16="http://schemas.microsoft.com/office/drawing/2014/main" id="{973F8DB0-802C-2989-4663-DAEC0B7DC395}"/>
              </a:ext>
            </a:extLst>
          </p:cNvPr>
          <p:cNvSpPr txBox="1"/>
          <p:nvPr/>
        </p:nvSpPr>
        <p:spPr>
          <a:xfrm>
            <a:off x="6921500" y="3714552"/>
            <a:ext cx="10896600" cy="1104900"/>
          </a:xfrm>
          <a:prstGeom prst="rect">
            <a:avLst/>
          </a:prstGeom>
          <a:noFill/>
        </p:spPr>
        <p:txBody>
          <a:bodyPr vert="horz" wrap="none" lIns="0" tIns="0" rIns="0" bIns="0" rtlCol="0">
            <a:noAutofit/>
          </a:bodyPr>
          <a:lstStyle/>
          <a:p>
            <a:pPr>
              <a:lnSpc>
                <a:spcPts val="3550"/>
              </a:lnSpc>
            </a:pPr>
            <a:r>
              <a:rPr lang="en-US" sz="2500">
                <a:solidFill>
                  <a:srgbClr val="C3D5C7"/>
                </a:solidFill>
                <a:latin typeface="Segoe UI" panose="020B0502040204020203" pitchFamily="34" charset="0"/>
              </a:rPr>
              <a:t>An ayah, Hadith, saying, dua, zikr and a Name of Allah make up Today’s
Light.</a:t>
            </a:r>
          </a:p>
        </p:txBody>
      </p:sp>
      <p:sp>
        <p:nvSpPr>
          <p:cNvPr id="9" name="Urdu: آج کی روشنی میں آیت، حدیث، قول، دعا، ذکر اور اللہ کا ایک نام دیکھیں۔">
            <a:extLst>
              <a:ext uri="{FF2B5EF4-FFF2-40B4-BE49-F238E27FC236}">
                <a16:creationId xmlns:a16="http://schemas.microsoft.com/office/drawing/2014/main" id="{970F14D7-F35F-36D6-CFC3-68797463DAD6}"/>
              </a:ext>
            </a:extLst>
          </p:cNvPr>
          <p:cNvSpPr txBox="1"/>
          <p:nvPr/>
        </p:nvSpPr>
        <p:spPr>
          <a:xfrm>
            <a:off x="6921501" y="4794052"/>
            <a:ext cx="7678801" cy="782241"/>
          </a:xfrm>
          <a:prstGeom prst="rect">
            <a:avLst/>
          </a:prstGeom>
          <a:noFill/>
        </p:spPr>
        <p:txBody>
          <a:bodyPr vert="horz" wrap="none" lIns="0" tIns="0" rIns="0" bIns="0" rtlCol="0">
            <a:noAutofit/>
          </a:bodyPr>
          <a:lstStyle/>
          <a:p>
            <a:pPr algn="r" rtl="1">
              <a:lnSpc>
                <a:spcPts val="4560"/>
              </a:lnSpc>
            </a:pPr>
            <a:r>
              <a:rPr lang="ar-AE" sz="2400">
                <a:solidFill>
                  <a:srgbClr val="C3D5C7"/>
                </a:solidFill>
                <a:latin typeface="Noto Nastaliq Urdu" panose="020B0502040504020204" pitchFamily="34" charset="-78"/>
                <a:cs typeface="Noto Nastaliq Urdu" panose="020B0502040504020204" pitchFamily="34" charset="-78"/>
              </a:rPr>
              <a:t>آج کی روشنی میں آیت، حدیث، قول، دعا، ذکر اور اللہ کا ایک نام دیکھیں۔</a:t>
            </a:r>
            <a:endParaRPr lang="en-US" sz="2400">
              <a:solidFill>
                <a:srgbClr val="C3D5C7"/>
              </a:solidFill>
              <a:latin typeface="Noto Nastaliq Urdu" panose="020B0502040504020204" pitchFamily="34" charset="-78"/>
              <a:cs typeface="Noto Nastaliq Urdu" panose="020B0502040504020204" pitchFamily="34" charset="-78"/>
            </a:endParaRPr>
          </a:p>
        </p:txBody>
      </p:sp>
      <p:sp>
        <p:nvSpPr>
          <p:cNvPr id="10" name="Text: Read the daily ayah">
            <a:extLst>
              <a:ext uri="{FF2B5EF4-FFF2-40B4-BE49-F238E27FC236}">
                <a16:creationId xmlns:a16="http://schemas.microsoft.com/office/drawing/2014/main" id="{5A29E67B-47A1-9499-A645-7E614734E663}"/>
              </a:ext>
            </a:extLst>
          </p:cNvPr>
          <p:cNvSpPr txBox="1"/>
          <p:nvPr/>
        </p:nvSpPr>
        <p:spPr>
          <a:xfrm>
            <a:off x="6921500" y="5875338"/>
            <a:ext cx="103378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Read the daily ayah</a:t>
            </a:r>
          </a:p>
        </p:txBody>
      </p:sp>
      <p:sp>
        <p:nvSpPr>
          <p:cNvPr id="11" name="Urdu: آج کی آیت پڑھیں">
            <a:extLst>
              <a:ext uri="{FF2B5EF4-FFF2-40B4-BE49-F238E27FC236}">
                <a16:creationId xmlns:a16="http://schemas.microsoft.com/office/drawing/2014/main" id="{9FEAC2C5-C707-22B1-32E3-D7E9770B7C27}"/>
              </a:ext>
            </a:extLst>
          </p:cNvPr>
          <p:cNvSpPr txBox="1"/>
          <p:nvPr/>
        </p:nvSpPr>
        <p:spPr>
          <a:xfrm>
            <a:off x="6921500" y="6277372"/>
            <a:ext cx="1560576"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آج کی آیت پڑھیں</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F8F7D42F-507A-C0A1-6FAE-6879B03C8F70}"/>
              </a:ext>
            </a:extLst>
          </p:cNvPr>
          <p:cNvSpPr txBox="1"/>
          <p:nvPr/>
        </p:nvSpPr>
        <p:spPr>
          <a:xfrm>
            <a:off x="17404358" y="5919192"/>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Open tafsir for today’s ayah">
            <a:extLst>
              <a:ext uri="{FF2B5EF4-FFF2-40B4-BE49-F238E27FC236}">
                <a16:creationId xmlns:a16="http://schemas.microsoft.com/office/drawing/2014/main" id="{B6DD1999-9D31-38A1-8808-CF37A78A2666}"/>
              </a:ext>
            </a:extLst>
          </p:cNvPr>
          <p:cNvSpPr txBox="1"/>
          <p:nvPr/>
        </p:nvSpPr>
        <p:spPr>
          <a:xfrm>
            <a:off x="6921500" y="7031038"/>
            <a:ext cx="103378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Open tafsir for today’s ayah</a:t>
            </a:r>
          </a:p>
        </p:txBody>
      </p:sp>
      <p:sp>
        <p:nvSpPr>
          <p:cNvPr id="14" name="Urdu: آج کی آیت کی تفسیر کھولیں">
            <a:extLst>
              <a:ext uri="{FF2B5EF4-FFF2-40B4-BE49-F238E27FC236}">
                <a16:creationId xmlns:a16="http://schemas.microsoft.com/office/drawing/2014/main" id="{CE7E88A3-9BBC-F1A0-2977-F22BE50241D2}"/>
              </a:ext>
            </a:extLst>
          </p:cNvPr>
          <p:cNvSpPr txBox="1"/>
          <p:nvPr/>
        </p:nvSpPr>
        <p:spPr>
          <a:xfrm>
            <a:off x="6921500" y="7433072"/>
            <a:ext cx="2271776"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آج کی آیت کی تفسیر کھولیں</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3147AD90-563E-ABEA-F33E-38321F34C302}"/>
              </a:ext>
            </a:extLst>
          </p:cNvPr>
          <p:cNvSpPr txBox="1"/>
          <p:nvPr/>
        </p:nvSpPr>
        <p:spPr>
          <a:xfrm>
            <a:off x="17404358" y="7074892"/>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Keep a private routine in My Day">
            <a:extLst>
              <a:ext uri="{FF2B5EF4-FFF2-40B4-BE49-F238E27FC236}">
                <a16:creationId xmlns:a16="http://schemas.microsoft.com/office/drawing/2014/main" id="{B0B3B9E8-E3B4-3FE9-6B6E-5F0EB6908FF1}"/>
              </a:ext>
            </a:extLst>
          </p:cNvPr>
          <p:cNvSpPr txBox="1"/>
          <p:nvPr/>
        </p:nvSpPr>
        <p:spPr>
          <a:xfrm>
            <a:off x="6921500" y="8141692"/>
            <a:ext cx="103378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Keep a private routine in My Day</a:t>
            </a:r>
          </a:p>
        </p:txBody>
      </p:sp>
      <p:sp>
        <p:nvSpPr>
          <p:cNvPr id="17" name="Urdu: میرا دن میں اپنا معمول سنبھالیں">
            <a:extLst>
              <a:ext uri="{FF2B5EF4-FFF2-40B4-BE49-F238E27FC236}">
                <a16:creationId xmlns:a16="http://schemas.microsoft.com/office/drawing/2014/main" id="{F378BF78-FF08-538D-96D4-0457D496CDC6}"/>
              </a:ext>
            </a:extLst>
          </p:cNvPr>
          <p:cNvSpPr txBox="1"/>
          <p:nvPr/>
        </p:nvSpPr>
        <p:spPr>
          <a:xfrm>
            <a:off x="6921501" y="8543727"/>
            <a:ext cx="2675001"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میرا دن میں اپنا معمول سنبھالیں</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8" name="Text: Today’s Light · Daily ayah">
            <a:extLst>
              <a:ext uri="{FF2B5EF4-FFF2-40B4-BE49-F238E27FC236}">
                <a16:creationId xmlns:a16="http://schemas.microsoft.com/office/drawing/2014/main" id="{758E5D3C-2634-6F58-4472-D59428237E23}"/>
              </a:ext>
            </a:extLst>
          </p:cNvPr>
          <p:cNvSpPr txBox="1"/>
          <p:nvPr/>
        </p:nvSpPr>
        <p:spPr>
          <a:xfrm>
            <a:off x="1270000" y="10182423"/>
            <a:ext cx="4483100" cy="425450"/>
          </a:xfrm>
          <a:prstGeom prst="rect">
            <a:avLst/>
          </a:prstGeom>
          <a:noFill/>
        </p:spPr>
        <p:txBody>
          <a:bodyPr vert="horz" wrap="none" lIns="0" tIns="0" rIns="0" bIns="0" rtlCol="0">
            <a:noAutofit/>
          </a:bodyPr>
          <a:lstStyle/>
          <a:p>
            <a:pPr>
              <a:lnSpc>
                <a:spcPts val="1750"/>
              </a:lnSpc>
            </a:pPr>
            <a:r>
              <a:rPr lang="en-US" sz="1400">
                <a:solidFill>
                  <a:srgbClr val="FBF5E6"/>
                </a:solidFill>
                <a:latin typeface="Segoe UI" panose="020B0502040204020203" pitchFamily="34" charset="0"/>
              </a:rPr>
              <a:t>Today’s Light · Daily ayah</a:t>
            </a:r>
          </a:p>
        </p:txBody>
      </p:sp>
      <p:sp>
        <p:nvSpPr>
          <p:cNvPr id="19" name="Text: ANDROID APP PREVIEW">
            <a:extLst>
              <a:ext uri="{FF2B5EF4-FFF2-40B4-BE49-F238E27FC236}">
                <a16:creationId xmlns:a16="http://schemas.microsoft.com/office/drawing/2014/main" id="{4A430779-7715-3546-CCE2-6212ADA4564C}"/>
              </a:ext>
            </a:extLst>
          </p:cNvPr>
          <p:cNvSpPr txBox="1"/>
          <p:nvPr/>
        </p:nvSpPr>
        <p:spPr>
          <a:xfrm>
            <a:off x="1270000" y="1104900"/>
            <a:ext cx="2032000" cy="393700"/>
          </a:xfrm>
          <a:prstGeom prst="rect">
            <a:avLst/>
          </a:prstGeom>
          <a:noFill/>
        </p:spPr>
        <p:txBody>
          <a:bodyPr vert="horz" wrap="none" lIns="0" tIns="0" rIns="0" bIns="0" rtlCol="0">
            <a:noAutofit/>
          </a:bodyPr>
          <a:lstStyle/>
          <a:p>
            <a:pPr>
              <a:lnSpc>
                <a:spcPts val="1320"/>
              </a:lnSpc>
            </a:pPr>
            <a:r>
              <a:rPr lang="en-US" sz="1100">
                <a:solidFill>
                  <a:srgbClr val="FBF5E6"/>
                </a:solidFill>
                <a:latin typeface="Segoe UI" panose="020B0502040204020203" pitchFamily="34" charset="0"/>
              </a:rPr>
              <a:t>ANDROID APP PREVIEW</a:t>
            </a:r>
          </a:p>
        </p:txBody>
      </p:sp>
      <p:sp>
        <p:nvSpPr>
          <p:cNvPr id="20" name="Text: SILSILA NAQSHBANDIA OWAISIAH">
            <a:extLst>
              <a:ext uri="{FF2B5EF4-FFF2-40B4-BE49-F238E27FC236}">
                <a16:creationId xmlns:a16="http://schemas.microsoft.com/office/drawing/2014/main" id="{0E66AFAF-46CA-4599-1642-F9CB4923BF75}"/>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B2C4B4"/>
                </a:solidFill>
                <a:latin typeface="Segoe UI" panose="020B0502040204020203" pitchFamily="34" charset="0"/>
              </a:rPr>
              <a:t>SILSILA NAQSHBANDIA OWAISIAH</a:t>
            </a:r>
          </a:p>
        </p:txBody>
      </p:sp>
      <p:sp>
        <p:nvSpPr>
          <p:cNvPr id="21" name="Text: App map">
            <a:extLst>
              <a:ext uri="{FF2B5EF4-FFF2-40B4-BE49-F238E27FC236}">
                <a16:creationId xmlns:a16="http://schemas.microsoft.com/office/drawing/2014/main" id="{4B92C59F-B3C7-3D71-9CBA-12EFAD40B343}"/>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App map</a:t>
            </a:r>
          </a:p>
        </p:txBody>
      </p:sp>
      <p:sp>
        <p:nvSpPr>
          <p:cNvPr id="22" name="Text: All features">
            <a:extLst>
              <a:ext uri="{FF2B5EF4-FFF2-40B4-BE49-F238E27FC236}">
                <a16:creationId xmlns:a16="http://schemas.microsoft.com/office/drawing/2014/main" id="{F6E91592-8D54-F9A6-30A1-571B7C0B7326}"/>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All features</a:t>
            </a:r>
          </a:p>
        </p:txBody>
      </p:sp>
      <p:sp>
        <p:nvSpPr>
          <p:cNvPr id="23" name="Text: 10 / 65">
            <a:extLst>
              <a:ext uri="{FF2B5EF4-FFF2-40B4-BE49-F238E27FC236}">
                <a16:creationId xmlns:a16="http://schemas.microsoft.com/office/drawing/2014/main" id="{FD77E8A3-03A8-4D60-B099-DD07E6A25C53}"/>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B2C4B4"/>
                </a:solidFill>
                <a:latin typeface="Segoe UI" panose="020B0502040204020203" pitchFamily="34" charset="0"/>
              </a:rPr>
              <a:t>10 / 65</a:t>
            </a:r>
          </a:p>
        </p:txBody>
      </p:sp>
      <p:sp>
        <p:nvSpPr>
          <p:cNvPr id="24" name="Text: ‹">
            <a:extLst>
              <a:ext uri="{FF2B5EF4-FFF2-40B4-BE49-F238E27FC236}">
                <a16:creationId xmlns:a16="http://schemas.microsoft.com/office/drawing/2014/main" id="{0EA7A809-2047-7A32-341D-B6EE129E172E}"/>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sp>
        <p:nvSpPr>
          <p:cNvPr id="25" name="Text: ›">
            <a:extLst>
              <a:ext uri="{FF2B5EF4-FFF2-40B4-BE49-F238E27FC236}">
                <a16:creationId xmlns:a16="http://schemas.microsoft.com/office/drawing/2014/main" id="{846A2753-F3B0-FE6D-98F8-EEB7646F308D}"/>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pic>
        <p:nvPicPr>
          <p:cNvPr id="27" name="Fresh Android screenshot: noor-ayah-en" descr="noor-ayah-en">
            <a:extLst>
              <a:ext uri="{FF2B5EF4-FFF2-40B4-BE49-F238E27FC236}">
                <a16:creationId xmlns:a16="http://schemas.microsoft.com/office/drawing/2014/main" id="{43CA7CA6-857F-EC2D-B79F-69B198783D1E}"/>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762000" y="1041400"/>
            <a:ext cx="4889500" cy="9595445"/>
          </a:xfrm>
          <a:prstGeom prst="rect">
            <a:avLst/>
          </a:prstGeom>
        </p:spPr>
      </p:pic>
      <p:sp>
        <p:nvSpPr>
          <p:cNvPr id="28" name="Explore: screen=noor-ayah-en">
            <a:hlinkClick r:id="rId5"/>
            <a:extLst>
              <a:ext uri="{FF2B5EF4-FFF2-40B4-BE49-F238E27FC236}">
                <a16:creationId xmlns:a16="http://schemas.microsoft.com/office/drawing/2014/main" id="{ED42B446-B63D-BE15-69C5-96DFCF3D5AD7}"/>
              </a:ext>
            </a:extLst>
          </p:cNvPr>
          <p:cNvSpPr/>
          <p:nvPr/>
        </p:nvSpPr>
        <p:spPr>
          <a:xfrm>
            <a:off x="6921500" y="5690592"/>
            <a:ext cx="10795000" cy="11049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Explore: screen=noor-tafsir-en">
            <a:hlinkClick r:id="rId6"/>
            <a:extLst>
              <a:ext uri="{FF2B5EF4-FFF2-40B4-BE49-F238E27FC236}">
                <a16:creationId xmlns:a16="http://schemas.microsoft.com/office/drawing/2014/main" id="{921D675A-B52F-3808-ABDE-B54691DB8012}"/>
              </a:ext>
            </a:extLst>
          </p:cNvPr>
          <p:cNvSpPr/>
          <p:nvPr/>
        </p:nvSpPr>
        <p:spPr>
          <a:xfrm>
            <a:off x="6921500" y="6846292"/>
            <a:ext cx="10795000" cy="11049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Explore: screen=noor-ayah-en">
            <a:hlinkClick r:id="rId5"/>
            <a:extLst>
              <a:ext uri="{FF2B5EF4-FFF2-40B4-BE49-F238E27FC236}">
                <a16:creationId xmlns:a16="http://schemas.microsoft.com/office/drawing/2014/main" id="{C9EFDF84-AF70-BD8E-42AA-1BA0F8D87160}"/>
              </a:ext>
            </a:extLst>
          </p:cNvPr>
          <p:cNvSpPr/>
          <p:nvPr/>
        </p:nvSpPr>
        <p:spPr>
          <a:xfrm>
            <a:off x="1270000" y="1422400"/>
            <a:ext cx="3873500" cy="8452445"/>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Navigate: architecture">
            <a:hlinkClick r:id="rId7" action="ppaction://hlinksldjump"/>
            <a:extLst>
              <a:ext uri="{FF2B5EF4-FFF2-40B4-BE49-F238E27FC236}">
                <a16:creationId xmlns:a16="http://schemas.microsoft.com/office/drawing/2014/main" id="{83D4942A-DB40-21ED-3C58-35CBA234662C}"/>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Explore: features">
            <a:hlinkClick r:id="rId8"/>
            <a:extLst>
              <a:ext uri="{FF2B5EF4-FFF2-40B4-BE49-F238E27FC236}">
                <a16:creationId xmlns:a16="http://schemas.microsoft.com/office/drawing/2014/main" id="{37E12340-23F4-6C38-5F76-E9114795A0A4}"/>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Navigate: direction">
            <a:hlinkClick r:id="rId9" action="ppaction://hlinksldjump"/>
            <a:extLst>
              <a:ext uri="{FF2B5EF4-FFF2-40B4-BE49-F238E27FC236}">
                <a16:creationId xmlns:a16="http://schemas.microsoft.com/office/drawing/2014/main" id="{C0E4A076-2A1E-8523-BF80-8F3E85693991}"/>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Navigate: read-quran">
            <a:hlinkClick r:id="rId10" action="ppaction://hlinksldjump"/>
            <a:extLst>
              <a:ext uri="{FF2B5EF4-FFF2-40B4-BE49-F238E27FC236}">
                <a16:creationId xmlns:a16="http://schemas.microsoft.com/office/drawing/2014/main" id="{012989AC-8259-3315-1DE9-405A91BFFDE5}"/>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8729537"/>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6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read-quran">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EF491D01-2163-9C3E-F092-954987522B48}"/>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BAE4F958-E68F-58E1-803B-C14B6282EB11}"/>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READ">
            <a:extLst>
              <a:ext uri="{FF2B5EF4-FFF2-40B4-BE49-F238E27FC236}">
                <a16:creationId xmlns:a16="http://schemas.microsoft.com/office/drawing/2014/main" id="{7686621C-91D9-CDAE-F801-3750D0C8B1E4}"/>
              </a:ext>
            </a:extLst>
          </p:cNvPr>
          <p:cNvSpPr txBox="1"/>
          <p:nvPr/>
        </p:nvSpPr>
        <p:spPr>
          <a:xfrm>
            <a:off x="3070820" y="527050"/>
            <a:ext cx="970955"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READ</a:t>
            </a:r>
          </a:p>
        </p:txBody>
      </p:sp>
      <p:sp>
        <p:nvSpPr>
          <p:cNvPr id="6" name="Text: The Quran, always close">
            <a:extLst>
              <a:ext uri="{FF2B5EF4-FFF2-40B4-BE49-F238E27FC236}">
                <a16:creationId xmlns:a16="http://schemas.microsoft.com/office/drawing/2014/main" id="{8E936669-C85A-8676-FF7A-DADE599842CA}"/>
              </a:ext>
            </a:extLst>
          </p:cNvPr>
          <p:cNvSpPr txBox="1"/>
          <p:nvPr/>
        </p:nvSpPr>
        <p:spPr>
          <a:xfrm>
            <a:off x="965200" y="1600200"/>
            <a:ext cx="8547100" cy="992188"/>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The Quran, always close</a:t>
            </a:r>
          </a:p>
        </p:txBody>
      </p:sp>
      <p:sp>
        <p:nvSpPr>
          <p:cNvPr id="7" name="Urdu: قرآن کا مطالعہ، ہر وقت ساتھ">
            <a:extLst>
              <a:ext uri="{FF2B5EF4-FFF2-40B4-BE49-F238E27FC236}">
                <a16:creationId xmlns:a16="http://schemas.microsoft.com/office/drawing/2014/main" id="{5EABCD0A-0711-ECF5-7819-B09AD45A7429}"/>
              </a:ext>
            </a:extLst>
          </p:cNvPr>
          <p:cNvSpPr txBox="1"/>
          <p:nvPr/>
        </p:nvSpPr>
        <p:spPr>
          <a:xfrm>
            <a:off x="965200" y="2592388"/>
            <a:ext cx="3667188"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قرآن کا مطالعہ، ہر وقت ساتھ</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Open a surah, choose a parah, or return to the ayah where you stopped.">
            <a:extLst>
              <a:ext uri="{FF2B5EF4-FFF2-40B4-BE49-F238E27FC236}">
                <a16:creationId xmlns:a16="http://schemas.microsoft.com/office/drawing/2014/main" id="{5B81870E-3F11-13F2-62DA-6ACFFAA4B64D}"/>
              </a:ext>
            </a:extLst>
          </p:cNvPr>
          <p:cNvSpPr txBox="1"/>
          <p:nvPr/>
        </p:nvSpPr>
        <p:spPr>
          <a:xfrm>
            <a:off x="965200" y="3540323"/>
            <a:ext cx="8547100"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Open a surah, choose a parah, or return to the ayah where you
stopped.</a:t>
            </a:r>
          </a:p>
        </p:txBody>
      </p:sp>
      <p:sp>
        <p:nvSpPr>
          <p:cNvPr id="9" name="Urdu: سورت یا پارہ کھولیں، یا جہاں مطالعہ چھوڑا تھا وہیں سے جاری رکھیں۔">
            <a:extLst>
              <a:ext uri="{FF2B5EF4-FFF2-40B4-BE49-F238E27FC236}">
                <a16:creationId xmlns:a16="http://schemas.microsoft.com/office/drawing/2014/main" id="{4DDCAFC6-F60C-DDCA-BF6C-F0DD11F98287}"/>
              </a:ext>
            </a:extLst>
          </p:cNvPr>
          <p:cNvSpPr txBox="1"/>
          <p:nvPr/>
        </p:nvSpPr>
        <p:spPr>
          <a:xfrm>
            <a:off x="965201" y="4547592"/>
            <a:ext cx="6686613" cy="734020"/>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سورت یا پارہ کھولیں، یا جہاں مطالعہ چھوڑا تھا وہیں سے جاری رکھیں۔</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Browse all 114 surahs">
            <a:extLst>
              <a:ext uri="{FF2B5EF4-FFF2-40B4-BE49-F238E27FC236}">
                <a16:creationId xmlns:a16="http://schemas.microsoft.com/office/drawing/2014/main" id="{CAD2E478-C1CF-C34C-1169-A202A99EC809}"/>
              </a:ext>
            </a:extLst>
          </p:cNvPr>
          <p:cNvSpPr txBox="1"/>
          <p:nvPr/>
        </p:nvSpPr>
        <p:spPr>
          <a:xfrm>
            <a:off x="965200" y="549810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Browse all 114 surahs</a:t>
            </a:r>
          </a:p>
        </p:txBody>
      </p:sp>
      <p:sp>
        <p:nvSpPr>
          <p:cNvPr id="11" name="Urdu: تمام 114 سورتیں دیکھیں">
            <a:extLst>
              <a:ext uri="{FF2B5EF4-FFF2-40B4-BE49-F238E27FC236}">
                <a16:creationId xmlns:a16="http://schemas.microsoft.com/office/drawing/2014/main" id="{14AF145A-70C2-49D0-B92A-231DF8F4500A}"/>
              </a:ext>
            </a:extLst>
          </p:cNvPr>
          <p:cNvSpPr txBox="1"/>
          <p:nvPr/>
        </p:nvSpPr>
        <p:spPr>
          <a:xfrm>
            <a:off x="965200" y="5900142"/>
            <a:ext cx="213048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تمام 114 سورتیں دیکھیں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FD2B3B9C-9179-8757-B6D5-CB2A097C00DF}"/>
              </a:ext>
            </a:extLst>
          </p:cNvPr>
          <p:cNvSpPr txBox="1"/>
          <p:nvPr/>
        </p:nvSpPr>
        <p:spPr>
          <a:xfrm>
            <a:off x="9098558" y="55864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Browse all 30 parahs">
            <a:extLst>
              <a:ext uri="{FF2B5EF4-FFF2-40B4-BE49-F238E27FC236}">
                <a16:creationId xmlns:a16="http://schemas.microsoft.com/office/drawing/2014/main" id="{0EDFF983-1C29-177D-502B-2E944DDBD559}"/>
              </a:ext>
            </a:extLst>
          </p:cNvPr>
          <p:cNvSpPr txBox="1"/>
          <p:nvPr/>
        </p:nvSpPr>
        <p:spPr>
          <a:xfrm>
            <a:off x="965200" y="656490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Browse all 30 parahs</a:t>
            </a:r>
          </a:p>
        </p:txBody>
      </p:sp>
      <p:sp>
        <p:nvSpPr>
          <p:cNvPr id="14" name="Urdu: تمام 30 پارے دیکھیں">
            <a:extLst>
              <a:ext uri="{FF2B5EF4-FFF2-40B4-BE49-F238E27FC236}">
                <a16:creationId xmlns:a16="http://schemas.microsoft.com/office/drawing/2014/main" id="{E1B72204-51B0-FF03-DCC6-1A63F971AC71}"/>
              </a:ext>
            </a:extLst>
          </p:cNvPr>
          <p:cNvSpPr txBox="1"/>
          <p:nvPr/>
        </p:nvSpPr>
        <p:spPr>
          <a:xfrm>
            <a:off x="965200" y="6966942"/>
            <a:ext cx="1928876"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تمام 30 پارے دیکھیں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793B4F59-D2EA-EBB7-5D35-116BEFB2957B}"/>
              </a:ext>
            </a:extLst>
          </p:cNvPr>
          <p:cNvSpPr txBox="1"/>
          <p:nvPr/>
        </p:nvSpPr>
        <p:spPr>
          <a:xfrm>
            <a:off x="9098558" y="66532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Read Arabic with translation">
            <a:extLst>
              <a:ext uri="{FF2B5EF4-FFF2-40B4-BE49-F238E27FC236}">
                <a16:creationId xmlns:a16="http://schemas.microsoft.com/office/drawing/2014/main" id="{FB4B10BE-36C0-B3BF-467C-98FEFFE787B2}"/>
              </a:ext>
            </a:extLst>
          </p:cNvPr>
          <p:cNvSpPr txBox="1"/>
          <p:nvPr/>
        </p:nvSpPr>
        <p:spPr>
          <a:xfrm>
            <a:off x="965200" y="763170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Read Arabic with translation</a:t>
            </a:r>
          </a:p>
        </p:txBody>
      </p:sp>
      <p:sp>
        <p:nvSpPr>
          <p:cNvPr id="17" name="Urdu: عربی متن کے ساتھ ترجمہ پڑھیں">
            <a:extLst>
              <a:ext uri="{FF2B5EF4-FFF2-40B4-BE49-F238E27FC236}">
                <a16:creationId xmlns:a16="http://schemas.microsoft.com/office/drawing/2014/main" id="{92D1333D-6647-569B-2818-AB1C35320137}"/>
              </a:ext>
            </a:extLst>
          </p:cNvPr>
          <p:cNvSpPr txBox="1"/>
          <p:nvPr/>
        </p:nvSpPr>
        <p:spPr>
          <a:xfrm>
            <a:off x="965201" y="8033742"/>
            <a:ext cx="2552763"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عربی متن کے ساتھ ترجمہ پڑھیں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E0E1D291-D583-A5C8-0E6C-D43D4B517603}"/>
              </a:ext>
            </a:extLst>
          </p:cNvPr>
          <p:cNvSpPr txBox="1"/>
          <p:nvPr/>
        </p:nvSpPr>
        <p:spPr>
          <a:xfrm>
            <a:off x="9098558" y="77200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Quran · Surah list">
            <a:extLst>
              <a:ext uri="{FF2B5EF4-FFF2-40B4-BE49-F238E27FC236}">
                <a16:creationId xmlns:a16="http://schemas.microsoft.com/office/drawing/2014/main" id="{CAA38FF5-87B9-3E77-1B35-C60F822FDE0F}"/>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Quran · Surah list</a:t>
            </a:r>
          </a:p>
        </p:txBody>
      </p:sp>
      <p:sp>
        <p:nvSpPr>
          <p:cNvPr id="20" name="Text: Al-Faatiha · Urdu translation">
            <a:extLst>
              <a:ext uri="{FF2B5EF4-FFF2-40B4-BE49-F238E27FC236}">
                <a16:creationId xmlns:a16="http://schemas.microsoft.com/office/drawing/2014/main" id="{A1B6B9AB-E306-5781-D81B-257A528600B9}"/>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Al-Faatiha · Urdu translation</a:t>
            </a:r>
          </a:p>
        </p:txBody>
      </p:sp>
      <p:sp>
        <p:nvSpPr>
          <p:cNvPr id="21" name="Text: ANDROID APP PREVIEW">
            <a:extLst>
              <a:ext uri="{FF2B5EF4-FFF2-40B4-BE49-F238E27FC236}">
                <a16:creationId xmlns:a16="http://schemas.microsoft.com/office/drawing/2014/main" id="{2498EEDB-BC4B-FF83-1DE6-77104F94923B}"/>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2" name="Text: SILSILA NAQSHBANDIA OWAISIAH">
            <a:extLst>
              <a:ext uri="{FF2B5EF4-FFF2-40B4-BE49-F238E27FC236}">
                <a16:creationId xmlns:a16="http://schemas.microsoft.com/office/drawing/2014/main" id="{2D93E548-FEDE-A75E-8A99-901E7D3D5957}"/>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3" name="Text: App map">
            <a:extLst>
              <a:ext uri="{FF2B5EF4-FFF2-40B4-BE49-F238E27FC236}">
                <a16:creationId xmlns:a16="http://schemas.microsoft.com/office/drawing/2014/main" id="{233B2328-F484-B7F5-4E4D-ADB82C01BCCB}"/>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4" name="Text: All features">
            <a:extLst>
              <a:ext uri="{FF2B5EF4-FFF2-40B4-BE49-F238E27FC236}">
                <a16:creationId xmlns:a16="http://schemas.microsoft.com/office/drawing/2014/main" id="{ABDD57F0-57BE-6753-B1B0-230FBF20AAB1}"/>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5" name="Text: 11 / 65">
            <a:extLst>
              <a:ext uri="{FF2B5EF4-FFF2-40B4-BE49-F238E27FC236}">
                <a16:creationId xmlns:a16="http://schemas.microsoft.com/office/drawing/2014/main" id="{AB69E001-8181-279E-B57F-0F02755B0CE9}"/>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11 / 65</a:t>
            </a:r>
          </a:p>
        </p:txBody>
      </p:sp>
      <p:sp>
        <p:nvSpPr>
          <p:cNvPr id="26" name="Text: ‹">
            <a:extLst>
              <a:ext uri="{FF2B5EF4-FFF2-40B4-BE49-F238E27FC236}">
                <a16:creationId xmlns:a16="http://schemas.microsoft.com/office/drawing/2014/main" id="{E59E00FE-AB04-F0AC-9206-19F5BA879016}"/>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7" name="Text: ›">
            <a:extLst>
              <a:ext uri="{FF2B5EF4-FFF2-40B4-BE49-F238E27FC236}">
                <a16:creationId xmlns:a16="http://schemas.microsoft.com/office/drawing/2014/main" id="{D8D544BB-A196-17BD-2125-9C653D0B0F6B}"/>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29" name="Fresh Android screenshot: quran-en" descr="quran-en">
            <a:extLst>
              <a:ext uri="{FF2B5EF4-FFF2-40B4-BE49-F238E27FC236}">
                <a16:creationId xmlns:a16="http://schemas.microsoft.com/office/drawing/2014/main" id="{241A7BCB-BE14-E7EF-442C-FB301BF457B1}"/>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1" name="Fresh Android screenshot: quran-ayah-ur" descr="quran-ayah-ur">
            <a:extLst>
              <a:ext uri="{FF2B5EF4-FFF2-40B4-BE49-F238E27FC236}">
                <a16:creationId xmlns:a16="http://schemas.microsoft.com/office/drawing/2014/main" id="{5E4A9A92-28CD-DB91-4DE8-DDDC1BAA5D74}"/>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2" name="Explore: screen=quran-en">
            <a:hlinkClick r:id="rId6"/>
            <a:extLst>
              <a:ext uri="{FF2B5EF4-FFF2-40B4-BE49-F238E27FC236}">
                <a16:creationId xmlns:a16="http://schemas.microsoft.com/office/drawing/2014/main" id="{8F384667-5209-5D81-A6A5-E87F1DE21EF7}"/>
              </a:ext>
            </a:extLst>
          </p:cNvPr>
          <p:cNvSpPr/>
          <p:nvPr/>
        </p:nvSpPr>
        <p:spPr>
          <a:xfrm>
            <a:off x="965200" y="53578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parah-en">
            <a:hlinkClick r:id="rId7"/>
            <a:extLst>
              <a:ext uri="{FF2B5EF4-FFF2-40B4-BE49-F238E27FC236}">
                <a16:creationId xmlns:a16="http://schemas.microsoft.com/office/drawing/2014/main" id="{A1CE481F-516F-0266-9EC3-4F524D03CDDF}"/>
              </a:ext>
            </a:extLst>
          </p:cNvPr>
          <p:cNvSpPr/>
          <p:nvPr/>
        </p:nvSpPr>
        <p:spPr>
          <a:xfrm>
            <a:off x="965200" y="64246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quran-ayah-ur">
            <a:hlinkClick r:id="rId8"/>
            <a:extLst>
              <a:ext uri="{FF2B5EF4-FFF2-40B4-BE49-F238E27FC236}">
                <a16:creationId xmlns:a16="http://schemas.microsoft.com/office/drawing/2014/main" id="{A4F83808-D298-9FC8-A707-07F6A17B9E32}"/>
              </a:ext>
            </a:extLst>
          </p:cNvPr>
          <p:cNvSpPr/>
          <p:nvPr/>
        </p:nvSpPr>
        <p:spPr>
          <a:xfrm>
            <a:off x="965200" y="74914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quran-en">
            <a:hlinkClick r:id="rId6"/>
            <a:extLst>
              <a:ext uri="{FF2B5EF4-FFF2-40B4-BE49-F238E27FC236}">
                <a16:creationId xmlns:a16="http://schemas.microsoft.com/office/drawing/2014/main" id="{478D8A3B-9929-5479-FEF0-90A617E1FD4F}"/>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quran-ayah-ur">
            <a:hlinkClick r:id="rId8"/>
            <a:extLst>
              <a:ext uri="{FF2B5EF4-FFF2-40B4-BE49-F238E27FC236}">
                <a16:creationId xmlns:a16="http://schemas.microsoft.com/office/drawing/2014/main" id="{CC5CE43D-1B71-D1DC-EA47-7711A3A5D59C}"/>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Navigate: architecture">
            <a:hlinkClick r:id="rId9" action="ppaction://hlinksldjump"/>
            <a:extLst>
              <a:ext uri="{FF2B5EF4-FFF2-40B4-BE49-F238E27FC236}">
                <a16:creationId xmlns:a16="http://schemas.microsoft.com/office/drawing/2014/main" id="{C4A11B07-0BFA-49D5-1345-A73C4E15B2A0}"/>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Explore: features">
            <a:hlinkClick r:id="rId10"/>
            <a:extLst>
              <a:ext uri="{FF2B5EF4-FFF2-40B4-BE49-F238E27FC236}">
                <a16:creationId xmlns:a16="http://schemas.microsoft.com/office/drawing/2014/main" id="{40F61104-C8BB-7251-DDDC-D304A17D3FE3}"/>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Navigate: daily-light">
            <a:hlinkClick r:id="rId11" action="ppaction://hlinksldjump"/>
            <a:extLst>
              <a:ext uri="{FF2B5EF4-FFF2-40B4-BE49-F238E27FC236}">
                <a16:creationId xmlns:a16="http://schemas.microsoft.com/office/drawing/2014/main" id="{37872446-919B-8BD4-DD2E-54288FA8EFDD}"/>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understand">
            <a:hlinkClick r:id="rId12" action="ppaction://hlinksldjump"/>
            <a:extLst>
              <a:ext uri="{FF2B5EF4-FFF2-40B4-BE49-F238E27FC236}">
                <a16:creationId xmlns:a16="http://schemas.microsoft.com/office/drawing/2014/main" id="{EE2E4A75-79DA-EFFF-FA0B-E4BBB629068F}"/>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0204474"/>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650"/>
                                        <p:tgtEl>
                                          <p:spTgt spid="29"/>
                                        </p:tgtEl>
                                      </p:cBhvr>
                                    </p:animEffect>
                                  </p:childTnLst>
                                </p:cTn>
                              </p:par>
                              <p:par>
                                <p:cTn id="8" presetID="10" presetClass="entr" presetSubtype="0" fill="hold" nodeType="withEffect">
                                  <p:stCondLst>
                                    <p:cond delay="1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6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name="understand">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32DCB6B0-F097-2846-5231-EAD61E9DC6F9}"/>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FEC266D9-5C31-56DA-AA3D-DFF64C41584A}"/>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READ">
            <a:extLst>
              <a:ext uri="{FF2B5EF4-FFF2-40B4-BE49-F238E27FC236}">
                <a16:creationId xmlns:a16="http://schemas.microsoft.com/office/drawing/2014/main" id="{B561FC6C-6D24-6730-940D-4485D217D301}"/>
              </a:ext>
            </a:extLst>
          </p:cNvPr>
          <p:cNvSpPr txBox="1"/>
          <p:nvPr/>
        </p:nvSpPr>
        <p:spPr>
          <a:xfrm>
            <a:off x="3070820" y="527050"/>
            <a:ext cx="970955"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READ</a:t>
            </a:r>
          </a:p>
        </p:txBody>
      </p:sp>
      <p:sp>
        <p:nvSpPr>
          <p:cNvPr id="6" name="Text: Understanding begins at the ayah">
            <a:extLst>
              <a:ext uri="{FF2B5EF4-FFF2-40B4-BE49-F238E27FC236}">
                <a16:creationId xmlns:a16="http://schemas.microsoft.com/office/drawing/2014/main" id="{5AE4A1DF-F95A-63F7-589A-9FC7DB04D2D7}"/>
              </a:ext>
            </a:extLst>
          </p:cNvPr>
          <p:cNvSpPr txBox="1"/>
          <p:nvPr/>
        </p:nvSpPr>
        <p:spPr>
          <a:xfrm>
            <a:off x="965200" y="1600200"/>
            <a:ext cx="8547100" cy="1781175"/>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Understanding begins at
the ayah</a:t>
            </a:r>
          </a:p>
        </p:txBody>
      </p:sp>
      <p:sp>
        <p:nvSpPr>
          <p:cNvPr id="7" name="Urdu: اسی آیت کا ترجمہ اور تفسیر">
            <a:extLst>
              <a:ext uri="{FF2B5EF4-FFF2-40B4-BE49-F238E27FC236}">
                <a16:creationId xmlns:a16="http://schemas.microsoft.com/office/drawing/2014/main" id="{5CB3E90D-F870-C4BC-DAB8-A02009F3210A}"/>
              </a:ext>
            </a:extLst>
          </p:cNvPr>
          <p:cNvSpPr txBox="1"/>
          <p:nvPr/>
        </p:nvSpPr>
        <p:spPr>
          <a:xfrm>
            <a:off x="965200" y="3381375"/>
            <a:ext cx="3368738"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اسی آیت کا ترجمہ اور تفسیر</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Akram-ut-Tarajum, Akram-ut-Tafaseer and Asrar-at-Tanzil connect reading with deeper study.">
            <a:extLst>
              <a:ext uri="{FF2B5EF4-FFF2-40B4-BE49-F238E27FC236}">
                <a16:creationId xmlns:a16="http://schemas.microsoft.com/office/drawing/2014/main" id="{6608227A-83EE-CD08-7556-A7096EE42A54}"/>
              </a:ext>
            </a:extLst>
          </p:cNvPr>
          <p:cNvSpPr txBox="1"/>
          <p:nvPr/>
        </p:nvSpPr>
        <p:spPr>
          <a:xfrm>
            <a:off x="965200" y="4329311"/>
            <a:ext cx="8547100"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Akram-ut-Tarajum, Akram-ut-Tafaseer and Asrar-at-Tanzil
connect reading with deeper study.</a:t>
            </a:r>
          </a:p>
        </p:txBody>
      </p:sp>
      <p:sp>
        <p:nvSpPr>
          <p:cNvPr id="9" name="Urdu: اکرم التراجم، اکرم التفاسیر اور اسرار التنزیل کے ذریعے آیت کو مزید سمجھیں۔">
            <a:extLst>
              <a:ext uri="{FF2B5EF4-FFF2-40B4-BE49-F238E27FC236}">
                <a16:creationId xmlns:a16="http://schemas.microsoft.com/office/drawing/2014/main" id="{5230E71E-DE34-51ED-EBA8-C0FAE9A5787F}"/>
              </a:ext>
            </a:extLst>
          </p:cNvPr>
          <p:cNvSpPr txBox="1"/>
          <p:nvPr/>
        </p:nvSpPr>
        <p:spPr>
          <a:xfrm>
            <a:off x="965200" y="5336580"/>
            <a:ext cx="7408926" cy="734020"/>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اکرم التراجم، اکرم التفاسیر اور اسرار التنزیل کے ذریعے آیت کو مزید سمجھیں۔</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Translation beside the Arabic text">
            <a:extLst>
              <a:ext uri="{FF2B5EF4-FFF2-40B4-BE49-F238E27FC236}">
                <a16:creationId xmlns:a16="http://schemas.microsoft.com/office/drawing/2014/main" id="{3D05F3DA-070B-0E28-7B25-3D8793D451F0}"/>
              </a:ext>
            </a:extLst>
          </p:cNvPr>
          <p:cNvSpPr txBox="1"/>
          <p:nvPr/>
        </p:nvSpPr>
        <p:spPr>
          <a:xfrm>
            <a:off x="965200" y="6287095"/>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Translation beside the Arabic text</a:t>
            </a:r>
          </a:p>
        </p:txBody>
      </p:sp>
      <p:sp>
        <p:nvSpPr>
          <p:cNvPr id="11" name="Urdu: عربی متن کے ساتھ ترجمہ">
            <a:extLst>
              <a:ext uri="{FF2B5EF4-FFF2-40B4-BE49-F238E27FC236}">
                <a16:creationId xmlns:a16="http://schemas.microsoft.com/office/drawing/2014/main" id="{9C6E391A-FB84-5326-CD50-03DF53CC1E90}"/>
              </a:ext>
            </a:extLst>
          </p:cNvPr>
          <p:cNvSpPr txBox="1"/>
          <p:nvPr/>
        </p:nvSpPr>
        <p:spPr>
          <a:xfrm>
            <a:off x="965201" y="6689130"/>
            <a:ext cx="2020951"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عربی متن کے ساتھ ترجمہ</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99B7A48C-CA0F-10D0-C0A2-B4E0B8631755}"/>
              </a:ext>
            </a:extLst>
          </p:cNvPr>
          <p:cNvSpPr txBox="1"/>
          <p:nvPr/>
        </p:nvSpPr>
        <p:spPr>
          <a:xfrm>
            <a:off x="9098558" y="63754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English tafsir for the selected ayah">
            <a:extLst>
              <a:ext uri="{FF2B5EF4-FFF2-40B4-BE49-F238E27FC236}">
                <a16:creationId xmlns:a16="http://schemas.microsoft.com/office/drawing/2014/main" id="{D5FA4F6C-AE49-FA51-E381-4388476243F0}"/>
              </a:ext>
            </a:extLst>
          </p:cNvPr>
          <p:cNvSpPr txBox="1"/>
          <p:nvPr/>
        </p:nvSpPr>
        <p:spPr>
          <a:xfrm>
            <a:off x="965200" y="7353895"/>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English tafsir for the selected ayah</a:t>
            </a:r>
          </a:p>
        </p:txBody>
      </p:sp>
      <p:sp>
        <p:nvSpPr>
          <p:cNvPr id="14" name="Urdu: منتخب آیت کی انگریزی تفسیر">
            <a:extLst>
              <a:ext uri="{FF2B5EF4-FFF2-40B4-BE49-F238E27FC236}">
                <a16:creationId xmlns:a16="http://schemas.microsoft.com/office/drawing/2014/main" id="{81D0C6F5-EC31-C273-7E23-7F476A99F92E}"/>
              </a:ext>
            </a:extLst>
          </p:cNvPr>
          <p:cNvSpPr txBox="1"/>
          <p:nvPr/>
        </p:nvSpPr>
        <p:spPr>
          <a:xfrm>
            <a:off x="965200" y="7755930"/>
            <a:ext cx="237178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منتخب آیت کی انگریزی تفسیر</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A131E949-7C44-D5F1-A8BC-BDAF51FBA5E8}"/>
              </a:ext>
            </a:extLst>
          </p:cNvPr>
          <p:cNvSpPr txBox="1"/>
          <p:nvPr/>
        </p:nvSpPr>
        <p:spPr>
          <a:xfrm>
            <a:off x="9098558" y="74422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Urdu tafsir in the same reader">
            <a:extLst>
              <a:ext uri="{FF2B5EF4-FFF2-40B4-BE49-F238E27FC236}">
                <a16:creationId xmlns:a16="http://schemas.microsoft.com/office/drawing/2014/main" id="{3BC0E807-228A-AEB3-CF87-A133564DBA63}"/>
              </a:ext>
            </a:extLst>
          </p:cNvPr>
          <p:cNvSpPr txBox="1"/>
          <p:nvPr/>
        </p:nvSpPr>
        <p:spPr>
          <a:xfrm>
            <a:off x="965200" y="8420695"/>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Urdu tafsir in the same reader</a:t>
            </a:r>
          </a:p>
        </p:txBody>
      </p:sp>
      <p:sp>
        <p:nvSpPr>
          <p:cNvPr id="17" name="Urdu: اسی صفحے پر اردو تفسیر">
            <a:extLst>
              <a:ext uri="{FF2B5EF4-FFF2-40B4-BE49-F238E27FC236}">
                <a16:creationId xmlns:a16="http://schemas.microsoft.com/office/drawing/2014/main" id="{E2DCF0A8-FD85-583D-9F61-73110D3DD7F2}"/>
              </a:ext>
            </a:extLst>
          </p:cNvPr>
          <p:cNvSpPr txBox="1"/>
          <p:nvPr/>
        </p:nvSpPr>
        <p:spPr>
          <a:xfrm>
            <a:off x="965200" y="8822730"/>
            <a:ext cx="1789176"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اسی صفحے پر اردو تفسیر</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C98DE4DC-CB71-40E3-239E-BB64ED9AB4E8}"/>
              </a:ext>
            </a:extLst>
          </p:cNvPr>
          <p:cNvSpPr txBox="1"/>
          <p:nvPr/>
        </p:nvSpPr>
        <p:spPr>
          <a:xfrm>
            <a:off x="9098558" y="8509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Asrar-at-Tanzil · English tafsir">
            <a:extLst>
              <a:ext uri="{FF2B5EF4-FFF2-40B4-BE49-F238E27FC236}">
                <a16:creationId xmlns:a16="http://schemas.microsoft.com/office/drawing/2014/main" id="{9E7FB7C4-B8D7-B50B-5AEF-0350AE72A186}"/>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Asrar-at-Tanzil · English tafsir</a:t>
            </a:r>
          </a:p>
        </p:txBody>
      </p:sp>
      <p:sp>
        <p:nvSpPr>
          <p:cNvPr id="20" name="Text: Akram-ut-Tafaseer · Urdu tafsir">
            <a:extLst>
              <a:ext uri="{FF2B5EF4-FFF2-40B4-BE49-F238E27FC236}">
                <a16:creationId xmlns:a16="http://schemas.microsoft.com/office/drawing/2014/main" id="{4BA3AB2C-7FB9-2B0B-FC30-6ACA34A3725B}"/>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Akram-ut-Tafaseer · Urdu tafsir</a:t>
            </a:r>
          </a:p>
        </p:txBody>
      </p:sp>
      <p:sp>
        <p:nvSpPr>
          <p:cNvPr id="21" name="Text: Commentary availability varies by work and language; full-volume alternatives are offered ">
            <a:extLst>
              <a:ext uri="{FF2B5EF4-FFF2-40B4-BE49-F238E27FC236}">
                <a16:creationId xmlns:a16="http://schemas.microsoft.com/office/drawing/2014/main" id="{2FDDFD52-060F-E12B-551D-55CE5902B922}"/>
              </a:ext>
            </a:extLst>
          </p:cNvPr>
          <p:cNvSpPr txBox="1"/>
          <p:nvPr/>
        </p:nvSpPr>
        <p:spPr>
          <a:xfrm>
            <a:off x="965200" y="10116939"/>
            <a:ext cx="8483600" cy="424061"/>
          </a:xfrm>
          <a:prstGeom prst="rect">
            <a:avLst/>
          </a:prstGeom>
          <a:noFill/>
        </p:spPr>
        <p:txBody>
          <a:bodyPr vert="horz" wrap="none" lIns="0" tIns="0" rIns="0" bIns="0" rtlCol="0">
            <a:noAutofit/>
          </a:bodyPr>
          <a:lstStyle/>
          <a:p>
            <a:pPr>
              <a:lnSpc>
                <a:spcPts val="1740"/>
              </a:lnSpc>
            </a:pPr>
            <a:r>
              <a:rPr lang="en-US" sz="1200">
                <a:solidFill>
                  <a:srgbClr val="153D31"/>
                </a:solidFill>
                <a:latin typeface="Segoe UI" panose="020B0502040204020203" pitchFamily="34" charset="0"/>
              </a:rPr>
              <a:t>Commentary availability varies by work and language; full-volume alternatives are offered where available.</a:t>
            </a:r>
          </a:p>
        </p:txBody>
      </p:sp>
      <p:sp>
        <p:nvSpPr>
          <p:cNvPr id="22" name="Text: ANDROID APP PREVIEW">
            <a:extLst>
              <a:ext uri="{FF2B5EF4-FFF2-40B4-BE49-F238E27FC236}">
                <a16:creationId xmlns:a16="http://schemas.microsoft.com/office/drawing/2014/main" id="{D1F69727-1A99-5367-1ACA-661FC467A7F4}"/>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3" name="Text: SILSILA NAQSHBANDIA OWAISIAH">
            <a:extLst>
              <a:ext uri="{FF2B5EF4-FFF2-40B4-BE49-F238E27FC236}">
                <a16:creationId xmlns:a16="http://schemas.microsoft.com/office/drawing/2014/main" id="{291F0A9A-D6EC-C4DB-C985-B0DA7019B806}"/>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4" name="Text: App map">
            <a:extLst>
              <a:ext uri="{FF2B5EF4-FFF2-40B4-BE49-F238E27FC236}">
                <a16:creationId xmlns:a16="http://schemas.microsoft.com/office/drawing/2014/main" id="{35094B7B-8853-D866-C432-B0F9B9F133B4}"/>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5" name="Text: All features">
            <a:extLst>
              <a:ext uri="{FF2B5EF4-FFF2-40B4-BE49-F238E27FC236}">
                <a16:creationId xmlns:a16="http://schemas.microsoft.com/office/drawing/2014/main" id="{AC052504-C47E-AA18-9D9B-600224461C4C}"/>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6" name="Text: 12 / 65">
            <a:extLst>
              <a:ext uri="{FF2B5EF4-FFF2-40B4-BE49-F238E27FC236}">
                <a16:creationId xmlns:a16="http://schemas.microsoft.com/office/drawing/2014/main" id="{6D3DC299-F835-3B8B-5104-C06F99EE6D70}"/>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12 / 65</a:t>
            </a:r>
          </a:p>
        </p:txBody>
      </p:sp>
      <p:sp>
        <p:nvSpPr>
          <p:cNvPr id="27" name="Text: ‹">
            <a:extLst>
              <a:ext uri="{FF2B5EF4-FFF2-40B4-BE49-F238E27FC236}">
                <a16:creationId xmlns:a16="http://schemas.microsoft.com/office/drawing/2014/main" id="{72133C13-A1DD-D6B7-E930-63C9CA3C5CD1}"/>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8" name="Text: ›">
            <a:extLst>
              <a:ext uri="{FF2B5EF4-FFF2-40B4-BE49-F238E27FC236}">
                <a16:creationId xmlns:a16="http://schemas.microsoft.com/office/drawing/2014/main" id="{F7D3A43D-2C5F-2B69-35B7-5C772873E08B}"/>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30" name="Fresh Android screenshot: tafsir-asrar-en" descr="tafsir-asrar-en">
            <a:extLst>
              <a:ext uri="{FF2B5EF4-FFF2-40B4-BE49-F238E27FC236}">
                <a16:creationId xmlns:a16="http://schemas.microsoft.com/office/drawing/2014/main" id="{40F0924A-3853-44C9-EB7E-AA7D9E345FDF}"/>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2" name="Fresh Android screenshot: tafsir-akram-ur" descr="tafsir-akram-ur">
            <a:extLst>
              <a:ext uri="{FF2B5EF4-FFF2-40B4-BE49-F238E27FC236}">
                <a16:creationId xmlns:a16="http://schemas.microsoft.com/office/drawing/2014/main" id="{001B22C9-F91D-A896-E089-6441DB6F1FE2}"/>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3" name="Explore: screen=quran-ayah-en">
            <a:hlinkClick r:id="rId6"/>
            <a:extLst>
              <a:ext uri="{FF2B5EF4-FFF2-40B4-BE49-F238E27FC236}">
                <a16:creationId xmlns:a16="http://schemas.microsoft.com/office/drawing/2014/main" id="{96F1B547-E758-C3EB-1651-B8FC6EEABF24}"/>
              </a:ext>
            </a:extLst>
          </p:cNvPr>
          <p:cNvSpPr/>
          <p:nvPr/>
        </p:nvSpPr>
        <p:spPr>
          <a:xfrm>
            <a:off x="965200" y="614680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tafsir-asrar-en">
            <a:hlinkClick r:id="rId7"/>
            <a:extLst>
              <a:ext uri="{FF2B5EF4-FFF2-40B4-BE49-F238E27FC236}">
                <a16:creationId xmlns:a16="http://schemas.microsoft.com/office/drawing/2014/main" id="{6E977DDE-D94C-A71F-EF09-21F8F2AF210E}"/>
              </a:ext>
            </a:extLst>
          </p:cNvPr>
          <p:cNvSpPr/>
          <p:nvPr/>
        </p:nvSpPr>
        <p:spPr>
          <a:xfrm>
            <a:off x="965200" y="721360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tafsir-akram-ur">
            <a:hlinkClick r:id="rId8"/>
            <a:extLst>
              <a:ext uri="{FF2B5EF4-FFF2-40B4-BE49-F238E27FC236}">
                <a16:creationId xmlns:a16="http://schemas.microsoft.com/office/drawing/2014/main" id="{D41DB6C5-B079-C6EB-3F4C-4E247C59EA01}"/>
              </a:ext>
            </a:extLst>
          </p:cNvPr>
          <p:cNvSpPr/>
          <p:nvPr/>
        </p:nvSpPr>
        <p:spPr>
          <a:xfrm>
            <a:off x="965200" y="828040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tafsir-asrar-en">
            <a:hlinkClick r:id="rId7"/>
            <a:extLst>
              <a:ext uri="{FF2B5EF4-FFF2-40B4-BE49-F238E27FC236}">
                <a16:creationId xmlns:a16="http://schemas.microsoft.com/office/drawing/2014/main" id="{4528ECCE-CB09-5F8C-766A-07831979BBF3}"/>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Explore: screen=tafsir-akram-ur">
            <a:hlinkClick r:id="rId8"/>
            <a:extLst>
              <a:ext uri="{FF2B5EF4-FFF2-40B4-BE49-F238E27FC236}">
                <a16:creationId xmlns:a16="http://schemas.microsoft.com/office/drawing/2014/main" id="{77D4F8CD-9998-FFC1-C8CD-97B6C6650BAC}"/>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Navigate: architecture">
            <a:hlinkClick r:id="rId9" action="ppaction://hlinksldjump"/>
            <a:extLst>
              <a:ext uri="{FF2B5EF4-FFF2-40B4-BE49-F238E27FC236}">
                <a16:creationId xmlns:a16="http://schemas.microsoft.com/office/drawing/2014/main" id="{B7338319-D1D3-B810-0FA4-165BBD1533B0}"/>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Explore: features">
            <a:hlinkClick r:id="rId10"/>
            <a:extLst>
              <a:ext uri="{FF2B5EF4-FFF2-40B4-BE49-F238E27FC236}">
                <a16:creationId xmlns:a16="http://schemas.microsoft.com/office/drawing/2014/main" id="{22DAFD81-31B3-8E64-FE94-DD48BF1D44BB}"/>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read-quran">
            <a:hlinkClick r:id="rId11" action="ppaction://hlinksldjump"/>
            <a:extLst>
              <a:ext uri="{FF2B5EF4-FFF2-40B4-BE49-F238E27FC236}">
                <a16:creationId xmlns:a16="http://schemas.microsoft.com/office/drawing/2014/main" id="{A5BEA19C-7B6C-D369-0E24-F6E02421C85C}"/>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Navigate: listen">
            <a:hlinkClick r:id="rId12" action="ppaction://hlinksldjump"/>
            <a:extLst>
              <a:ext uri="{FF2B5EF4-FFF2-40B4-BE49-F238E27FC236}">
                <a16:creationId xmlns:a16="http://schemas.microsoft.com/office/drawing/2014/main" id="{3ED144AC-73E0-1D59-38F4-663A30FA47B4}"/>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3145695"/>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650"/>
                                        <p:tgtEl>
                                          <p:spTgt spid="30"/>
                                        </p:tgtEl>
                                      </p:cBhvr>
                                    </p:animEffect>
                                  </p:childTnLst>
                                </p:cTn>
                              </p:par>
                              <p:par>
                                <p:cTn id="8" presetID="10" presetClass="entr" presetSubtype="0" fill="hold" nodeType="withEffect">
                                  <p:stCondLst>
                                    <p:cond delay="10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6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name="listen">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F9631126-FA66-11E8-AC1A-A7246D439FC7}"/>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40636C26-E106-421B-43FD-D95F06136A7A}"/>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FBF5E6"/>
                </a:solidFill>
                <a:latin typeface="Segoe UI Semibold" panose="020B0702040204020203" pitchFamily="34" charset="0"/>
              </a:rPr>
              <a:t>DARUL IRFAN</a:t>
            </a:r>
          </a:p>
        </p:txBody>
      </p:sp>
      <p:sp>
        <p:nvSpPr>
          <p:cNvPr id="5" name="Text: READ">
            <a:extLst>
              <a:ext uri="{FF2B5EF4-FFF2-40B4-BE49-F238E27FC236}">
                <a16:creationId xmlns:a16="http://schemas.microsoft.com/office/drawing/2014/main" id="{CCF15B09-ACD1-C774-51E5-2F9AEFBAC895}"/>
              </a:ext>
            </a:extLst>
          </p:cNvPr>
          <p:cNvSpPr txBox="1"/>
          <p:nvPr/>
        </p:nvSpPr>
        <p:spPr>
          <a:xfrm>
            <a:off x="3070820" y="527050"/>
            <a:ext cx="970955" cy="419100"/>
          </a:xfrm>
          <a:prstGeom prst="rect">
            <a:avLst/>
          </a:prstGeom>
          <a:noFill/>
        </p:spPr>
        <p:txBody>
          <a:bodyPr vert="horz" wrap="none" lIns="0" tIns="0" rIns="0" bIns="0" rtlCol="0">
            <a:noAutofit/>
          </a:bodyPr>
          <a:lstStyle/>
          <a:p>
            <a:pPr>
              <a:lnSpc>
                <a:spcPts val="1560"/>
              </a:lnSpc>
            </a:pPr>
            <a:r>
              <a:rPr lang="en-US" sz="1300">
                <a:solidFill>
                  <a:srgbClr val="FBF5E6"/>
                </a:solidFill>
                <a:latin typeface="Segoe UI" panose="020B0502040204020203" pitchFamily="34" charset="0"/>
              </a:rPr>
              <a:t>READ</a:t>
            </a:r>
          </a:p>
        </p:txBody>
      </p:sp>
      <p:sp>
        <p:nvSpPr>
          <p:cNvPr id="6" name="Text: Read. Listen. Stay with the ayah.">
            <a:extLst>
              <a:ext uri="{FF2B5EF4-FFF2-40B4-BE49-F238E27FC236}">
                <a16:creationId xmlns:a16="http://schemas.microsoft.com/office/drawing/2014/main" id="{A9F6F4C5-33E9-D8AC-08F5-812B36E3F878}"/>
              </a:ext>
            </a:extLst>
          </p:cNvPr>
          <p:cNvSpPr txBox="1"/>
          <p:nvPr/>
        </p:nvSpPr>
        <p:spPr>
          <a:xfrm>
            <a:off x="965200" y="1600200"/>
            <a:ext cx="8809355" cy="1781175"/>
          </a:xfrm>
          <a:prstGeom prst="rect">
            <a:avLst/>
          </a:prstGeom>
          <a:noFill/>
        </p:spPr>
        <p:txBody>
          <a:bodyPr vert="horz" wrap="none" lIns="0" tIns="0" rIns="0" bIns="0" rtlCol="0">
            <a:noAutofit/>
          </a:bodyPr>
          <a:lstStyle/>
          <a:p>
            <a:pPr>
              <a:lnSpc>
                <a:spcPts val="6213"/>
              </a:lnSpc>
            </a:pPr>
            <a:r>
              <a:rPr lang="en-US" sz="5700">
                <a:solidFill>
                  <a:srgbClr val="FBF5E6"/>
                </a:solidFill>
                <a:latin typeface="Segoe UI Semibold" panose="020B0702040204020203" pitchFamily="34" charset="0"/>
              </a:rPr>
              <a:t>Read. Listen. Stay with the
ayah.</a:t>
            </a:r>
          </a:p>
        </p:txBody>
      </p:sp>
      <p:sp>
        <p:nvSpPr>
          <p:cNvPr id="7" name="Urdu: آیت پڑھیں، تلاوت اور آڈیو بیان سنیں">
            <a:extLst>
              <a:ext uri="{FF2B5EF4-FFF2-40B4-BE49-F238E27FC236}">
                <a16:creationId xmlns:a16="http://schemas.microsoft.com/office/drawing/2014/main" id="{4093D264-7D61-4DAC-71D9-8B54E85FE7FA}"/>
              </a:ext>
            </a:extLst>
          </p:cNvPr>
          <p:cNvSpPr txBox="1"/>
          <p:nvPr/>
        </p:nvSpPr>
        <p:spPr>
          <a:xfrm>
            <a:off x="965201" y="3381375"/>
            <a:ext cx="4941951" cy="884436"/>
          </a:xfrm>
          <a:prstGeom prst="rect">
            <a:avLst/>
          </a:prstGeom>
          <a:noFill/>
        </p:spPr>
        <p:txBody>
          <a:bodyPr vert="horz" wrap="none" lIns="0" tIns="0" rIns="0" bIns="0" rtlCol="0">
            <a:noAutofit/>
          </a:bodyPr>
          <a:lstStyle/>
          <a:p>
            <a:pPr algn="r" rtl="1">
              <a:lnSpc>
                <a:spcPts val="5365"/>
              </a:lnSpc>
            </a:pPr>
            <a:r>
              <a:rPr lang="ar-AE" sz="2900">
                <a:solidFill>
                  <a:srgbClr val="E7C978"/>
                </a:solidFill>
                <a:latin typeface="Noto Nastaliq Urdu" panose="020B0502040504020204" pitchFamily="34" charset="-78"/>
                <a:cs typeface="Noto Nastaliq Urdu" panose="020B0502040504020204" pitchFamily="34" charset="-78"/>
              </a:rPr>
              <a:t>آیت پڑھیں، تلاوت اور آڈیو بیان سنیں</a:t>
            </a:r>
            <a:endParaRPr lang="en-US" sz="2900">
              <a:solidFill>
                <a:srgbClr val="E7C978"/>
              </a:solidFill>
              <a:latin typeface="Noto Nastaliq Urdu" panose="020B0502040504020204" pitchFamily="34" charset="-78"/>
              <a:cs typeface="Noto Nastaliq Urdu" panose="020B0502040504020204" pitchFamily="34" charset="-78"/>
            </a:endParaRPr>
          </a:p>
        </p:txBody>
      </p:sp>
      <p:sp>
        <p:nvSpPr>
          <p:cNvPr id="8" name="Text: The ayah reader brings recitation, tafsir and matching Sheikh bayans into the same journey">
            <a:extLst>
              <a:ext uri="{FF2B5EF4-FFF2-40B4-BE49-F238E27FC236}">
                <a16:creationId xmlns:a16="http://schemas.microsoft.com/office/drawing/2014/main" id="{3B84A7A5-0EB9-719C-E108-BFF7D3828E29}"/>
              </a:ext>
            </a:extLst>
          </p:cNvPr>
          <p:cNvSpPr txBox="1"/>
          <p:nvPr/>
        </p:nvSpPr>
        <p:spPr>
          <a:xfrm>
            <a:off x="965200" y="4329311"/>
            <a:ext cx="8547100" cy="1032669"/>
          </a:xfrm>
          <a:prstGeom prst="rect">
            <a:avLst/>
          </a:prstGeom>
          <a:noFill/>
        </p:spPr>
        <p:txBody>
          <a:bodyPr vert="horz" wrap="none" lIns="0" tIns="0" rIns="0" bIns="0" rtlCol="0">
            <a:noAutofit/>
          </a:bodyPr>
          <a:lstStyle/>
          <a:p>
            <a:pPr>
              <a:lnSpc>
                <a:spcPts val="3266"/>
              </a:lnSpc>
            </a:pPr>
            <a:r>
              <a:rPr lang="en-US" sz="2300">
                <a:solidFill>
                  <a:srgbClr val="C3D5C7"/>
                </a:solidFill>
                <a:latin typeface="Segoe UI" panose="020B0502040204020203" pitchFamily="34" charset="0"/>
              </a:rPr>
              <a:t>The ayah reader brings recitation, tafsir and matching Sheikh
bayans into the same journey.</a:t>
            </a:r>
          </a:p>
        </p:txBody>
      </p:sp>
      <p:sp>
        <p:nvSpPr>
          <p:cNvPr id="9" name="Urdu: آیت کے ساتھ تلاوت، تفسیر اور متعلقہ آڈیو بیان تک آسانی سے پہنچیں۔">
            <a:extLst>
              <a:ext uri="{FF2B5EF4-FFF2-40B4-BE49-F238E27FC236}">
                <a16:creationId xmlns:a16="http://schemas.microsoft.com/office/drawing/2014/main" id="{BF75B791-DC5B-4FC4-3340-EF5CCC4D25A4}"/>
              </a:ext>
            </a:extLst>
          </p:cNvPr>
          <p:cNvSpPr txBox="1"/>
          <p:nvPr/>
        </p:nvSpPr>
        <p:spPr>
          <a:xfrm>
            <a:off x="965201" y="5336580"/>
            <a:ext cx="6762813" cy="734020"/>
          </a:xfrm>
          <a:prstGeom prst="rect">
            <a:avLst/>
          </a:prstGeom>
          <a:noFill/>
        </p:spPr>
        <p:txBody>
          <a:bodyPr vert="horz" wrap="none" lIns="0" tIns="0" rIns="0" bIns="0" rtlCol="0">
            <a:noAutofit/>
          </a:bodyPr>
          <a:lstStyle/>
          <a:p>
            <a:pPr algn="r" rtl="1">
              <a:lnSpc>
                <a:spcPts val="4180"/>
              </a:lnSpc>
            </a:pPr>
            <a:r>
              <a:rPr lang="ar-AE" sz="2200">
                <a:solidFill>
                  <a:srgbClr val="C3D5C7"/>
                </a:solidFill>
                <a:latin typeface="Noto Nastaliq Urdu" panose="020B0502040504020204" pitchFamily="34" charset="-78"/>
                <a:cs typeface="Noto Nastaliq Urdu" panose="020B0502040504020204" pitchFamily="34" charset="-78"/>
              </a:rPr>
              <a:t>آیت کے ساتھ تلاوت، تفسیر اور متعلقہ آڈیو بیان تک آسانی سے پہنچیں۔</a:t>
            </a:r>
            <a:endParaRPr lang="en-US" sz="2200">
              <a:solidFill>
                <a:srgbClr val="C3D5C7"/>
              </a:solidFill>
              <a:latin typeface="Noto Nastaliq Urdu" panose="020B0502040504020204" pitchFamily="34" charset="-78"/>
              <a:cs typeface="Noto Nastaliq Urdu" panose="020B0502040504020204" pitchFamily="34" charset="-78"/>
            </a:endParaRPr>
          </a:p>
        </p:txBody>
      </p:sp>
      <p:sp>
        <p:nvSpPr>
          <p:cNvPr id="10" name="Text: Play from an individual ayah">
            <a:extLst>
              <a:ext uri="{FF2B5EF4-FFF2-40B4-BE49-F238E27FC236}">
                <a16:creationId xmlns:a16="http://schemas.microsoft.com/office/drawing/2014/main" id="{030B6E02-FB1E-6976-6AB2-9F1980E2039B}"/>
              </a:ext>
            </a:extLst>
          </p:cNvPr>
          <p:cNvSpPr txBox="1"/>
          <p:nvPr/>
        </p:nvSpPr>
        <p:spPr>
          <a:xfrm>
            <a:off x="965200" y="6287095"/>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Play from an individual ayah</a:t>
            </a:r>
          </a:p>
        </p:txBody>
      </p:sp>
      <p:sp>
        <p:nvSpPr>
          <p:cNvPr id="11" name="Urdu: منتخب آیت سے تلاوت سنیں">
            <a:extLst>
              <a:ext uri="{FF2B5EF4-FFF2-40B4-BE49-F238E27FC236}">
                <a16:creationId xmlns:a16="http://schemas.microsoft.com/office/drawing/2014/main" id="{C8914CC2-64F3-80A0-C9FE-59BB0672AE81}"/>
              </a:ext>
            </a:extLst>
          </p:cNvPr>
          <p:cNvSpPr txBox="1"/>
          <p:nvPr/>
        </p:nvSpPr>
        <p:spPr>
          <a:xfrm>
            <a:off x="965201" y="6689130"/>
            <a:ext cx="2484501"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منتخب آیت سے تلاوت سنیں</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0709AEC4-C3A3-9B1B-7514-B3A89CE03A64}"/>
              </a:ext>
            </a:extLst>
          </p:cNvPr>
          <p:cNvSpPr txBox="1"/>
          <p:nvPr/>
        </p:nvSpPr>
        <p:spPr>
          <a:xfrm>
            <a:off x="9098558" y="63754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Open linked Sheikh tafsir bayans">
            <a:extLst>
              <a:ext uri="{FF2B5EF4-FFF2-40B4-BE49-F238E27FC236}">
                <a16:creationId xmlns:a16="http://schemas.microsoft.com/office/drawing/2014/main" id="{DBFC5706-5CA5-02EF-30AC-AA6E02C65DCF}"/>
              </a:ext>
            </a:extLst>
          </p:cNvPr>
          <p:cNvSpPr txBox="1"/>
          <p:nvPr/>
        </p:nvSpPr>
        <p:spPr>
          <a:xfrm>
            <a:off x="965200" y="7353895"/>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Open linked Sheikh tafsir bayans</a:t>
            </a:r>
          </a:p>
        </p:txBody>
      </p:sp>
      <p:sp>
        <p:nvSpPr>
          <p:cNvPr id="14" name="Urdu: شیخ کے متعلقہ آڈیو بیانات کھولیں">
            <a:extLst>
              <a:ext uri="{FF2B5EF4-FFF2-40B4-BE49-F238E27FC236}">
                <a16:creationId xmlns:a16="http://schemas.microsoft.com/office/drawing/2014/main" id="{3D4C2881-5ED4-3CC1-2EB9-346BE7A68C90}"/>
              </a:ext>
            </a:extLst>
          </p:cNvPr>
          <p:cNvSpPr txBox="1"/>
          <p:nvPr/>
        </p:nvSpPr>
        <p:spPr>
          <a:xfrm>
            <a:off x="965200" y="7755930"/>
            <a:ext cx="2786126"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شیخ کے متعلقہ آڈیو بیانات کھولیں</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8280C0D2-F520-099C-4142-A6673C05D5E9}"/>
              </a:ext>
            </a:extLst>
          </p:cNvPr>
          <p:cNvSpPr txBox="1"/>
          <p:nvPr/>
        </p:nvSpPr>
        <p:spPr>
          <a:xfrm>
            <a:off x="9098558" y="74422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Continue native audio in the background">
            <a:extLst>
              <a:ext uri="{FF2B5EF4-FFF2-40B4-BE49-F238E27FC236}">
                <a16:creationId xmlns:a16="http://schemas.microsoft.com/office/drawing/2014/main" id="{7BBD209D-6233-F518-5AAB-552417E8D037}"/>
              </a:ext>
            </a:extLst>
          </p:cNvPr>
          <p:cNvSpPr txBox="1"/>
          <p:nvPr/>
        </p:nvSpPr>
        <p:spPr>
          <a:xfrm>
            <a:off x="965200" y="8420100"/>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Continue native audio in the background</a:t>
            </a:r>
          </a:p>
        </p:txBody>
      </p:sp>
      <p:sp>
        <p:nvSpPr>
          <p:cNvPr id="17" name="Urdu: ایپ کی آڈیو بیک گراؤنڈ میں جاری رکھیں">
            <a:extLst>
              <a:ext uri="{FF2B5EF4-FFF2-40B4-BE49-F238E27FC236}">
                <a16:creationId xmlns:a16="http://schemas.microsoft.com/office/drawing/2014/main" id="{FE1D6D28-9536-A2CC-321F-4A237091C774}"/>
              </a:ext>
            </a:extLst>
          </p:cNvPr>
          <p:cNvSpPr txBox="1"/>
          <p:nvPr/>
        </p:nvSpPr>
        <p:spPr>
          <a:xfrm>
            <a:off x="965201" y="8822134"/>
            <a:ext cx="3278251"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ایپ کی آڈیو بیک گراؤنڈ میں جاری رکھیں</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8" name="Text: Al-Faatiha · Ayah tools">
            <a:extLst>
              <a:ext uri="{FF2B5EF4-FFF2-40B4-BE49-F238E27FC236}">
                <a16:creationId xmlns:a16="http://schemas.microsoft.com/office/drawing/2014/main" id="{E080F6D3-A2E9-0657-08AB-D974C6771AD5}"/>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FBF5E6"/>
                </a:solidFill>
                <a:latin typeface="Segoe UI" panose="020B0502040204020203" pitchFamily="34" charset="0"/>
              </a:rPr>
              <a:t>Al-Faatiha · Ayah tools</a:t>
            </a:r>
          </a:p>
        </p:txBody>
      </p:sp>
      <p:sp>
        <p:nvSpPr>
          <p:cNvPr id="19" name="Text: Al-Faatiha · Linked audio bayan">
            <a:extLst>
              <a:ext uri="{FF2B5EF4-FFF2-40B4-BE49-F238E27FC236}">
                <a16:creationId xmlns:a16="http://schemas.microsoft.com/office/drawing/2014/main" id="{EA1C1299-1938-2E5A-824F-B6F547A8D115}"/>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FBF5E6"/>
                </a:solidFill>
                <a:latin typeface="Segoe UI" panose="020B0502040204020203" pitchFamily="34" charset="0"/>
              </a:rPr>
              <a:t>Al-Faatiha · Linked audio bayan</a:t>
            </a:r>
          </a:p>
        </p:txBody>
      </p:sp>
      <p:sp>
        <p:nvSpPr>
          <p:cNvPr id="20" name="Text: Bayan links appear where matching recordings exist. YouTube follows its own playback restr">
            <a:extLst>
              <a:ext uri="{FF2B5EF4-FFF2-40B4-BE49-F238E27FC236}">
                <a16:creationId xmlns:a16="http://schemas.microsoft.com/office/drawing/2014/main" id="{EDA29453-3177-057C-C9C1-A2541A610520}"/>
              </a:ext>
            </a:extLst>
          </p:cNvPr>
          <p:cNvSpPr txBox="1"/>
          <p:nvPr/>
        </p:nvSpPr>
        <p:spPr>
          <a:xfrm>
            <a:off x="965200" y="10116939"/>
            <a:ext cx="8483600" cy="424061"/>
          </a:xfrm>
          <a:prstGeom prst="rect">
            <a:avLst/>
          </a:prstGeom>
          <a:noFill/>
        </p:spPr>
        <p:txBody>
          <a:bodyPr vert="horz" wrap="none" lIns="0" tIns="0" rIns="0" bIns="0" rtlCol="0">
            <a:noAutofit/>
          </a:bodyPr>
          <a:lstStyle/>
          <a:p>
            <a:pPr>
              <a:lnSpc>
                <a:spcPts val="1740"/>
              </a:lnSpc>
            </a:pPr>
            <a:r>
              <a:rPr lang="en-US" sz="1200">
                <a:solidFill>
                  <a:srgbClr val="FBF5E6"/>
                </a:solidFill>
                <a:latin typeface="Segoe UI" panose="020B0502040204020203" pitchFamily="34" charset="0"/>
              </a:rPr>
              <a:t>Bayan links appear where matching recordings exist. YouTube follows its own playback restrictions.</a:t>
            </a:r>
          </a:p>
        </p:txBody>
      </p:sp>
      <p:sp>
        <p:nvSpPr>
          <p:cNvPr id="21" name="Text: ANDROID APP PREVIEW">
            <a:extLst>
              <a:ext uri="{FF2B5EF4-FFF2-40B4-BE49-F238E27FC236}">
                <a16:creationId xmlns:a16="http://schemas.microsoft.com/office/drawing/2014/main" id="{A6B0D030-C93B-1DB1-2DFB-5B693C565393}"/>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FBF5E6"/>
                </a:solidFill>
                <a:latin typeface="Segoe UI" panose="020B0502040204020203" pitchFamily="34" charset="0"/>
              </a:rPr>
              <a:t>ANDROID APP PREVIEW</a:t>
            </a:r>
          </a:p>
        </p:txBody>
      </p:sp>
      <p:sp>
        <p:nvSpPr>
          <p:cNvPr id="22" name="Text: SILSILA NAQSHBANDIA OWAISIAH">
            <a:extLst>
              <a:ext uri="{FF2B5EF4-FFF2-40B4-BE49-F238E27FC236}">
                <a16:creationId xmlns:a16="http://schemas.microsoft.com/office/drawing/2014/main" id="{B3C7E75E-6AAC-940E-CA52-03C3D42ECDBE}"/>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B2C4B4"/>
                </a:solidFill>
                <a:latin typeface="Segoe UI" panose="020B0502040204020203" pitchFamily="34" charset="0"/>
              </a:rPr>
              <a:t>SILSILA NAQSHBANDIA OWAISIAH</a:t>
            </a:r>
          </a:p>
        </p:txBody>
      </p:sp>
      <p:sp>
        <p:nvSpPr>
          <p:cNvPr id="23" name="Text: App map">
            <a:extLst>
              <a:ext uri="{FF2B5EF4-FFF2-40B4-BE49-F238E27FC236}">
                <a16:creationId xmlns:a16="http://schemas.microsoft.com/office/drawing/2014/main" id="{ADCAAB5C-0227-B2B4-5775-60E13DD67D9A}"/>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App map</a:t>
            </a:r>
          </a:p>
        </p:txBody>
      </p:sp>
      <p:sp>
        <p:nvSpPr>
          <p:cNvPr id="24" name="Text: All features">
            <a:extLst>
              <a:ext uri="{FF2B5EF4-FFF2-40B4-BE49-F238E27FC236}">
                <a16:creationId xmlns:a16="http://schemas.microsoft.com/office/drawing/2014/main" id="{73453FB7-9ED0-5228-EE78-0DA90269F97F}"/>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All features</a:t>
            </a:r>
          </a:p>
        </p:txBody>
      </p:sp>
      <p:sp>
        <p:nvSpPr>
          <p:cNvPr id="25" name="Text: 13 / 65">
            <a:extLst>
              <a:ext uri="{FF2B5EF4-FFF2-40B4-BE49-F238E27FC236}">
                <a16:creationId xmlns:a16="http://schemas.microsoft.com/office/drawing/2014/main" id="{0A58EB7A-3230-EE19-C36E-33E6D96F3DEB}"/>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B2C4B4"/>
                </a:solidFill>
                <a:latin typeface="Segoe UI" panose="020B0502040204020203" pitchFamily="34" charset="0"/>
              </a:rPr>
              <a:t>13 / 65</a:t>
            </a:r>
          </a:p>
        </p:txBody>
      </p:sp>
      <p:sp>
        <p:nvSpPr>
          <p:cNvPr id="26" name="Text: ‹">
            <a:extLst>
              <a:ext uri="{FF2B5EF4-FFF2-40B4-BE49-F238E27FC236}">
                <a16:creationId xmlns:a16="http://schemas.microsoft.com/office/drawing/2014/main" id="{7B323032-4C1D-BE2E-40A3-88493130C00A}"/>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sp>
        <p:nvSpPr>
          <p:cNvPr id="27" name="Text: ›">
            <a:extLst>
              <a:ext uri="{FF2B5EF4-FFF2-40B4-BE49-F238E27FC236}">
                <a16:creationId xmlns:a16="http://schemas.microsoft.com/office/drawing/2014/main" id="{031994F5-CCA5-ECC4-15D3-E941543B745A}"/>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pic>
        <p:nvPicPr>
          <p:cNvPr id="29" name="Fresh Android screenshot: quran-ayah-en" descr="quran-ayah-en">
            <a:extLst>
              <a:ext uri="{FF2B5EF4-FFF2-40B4-BE49-F238E27FC236}">
                <a16:creationId xmlns:a16="http://schemas.microsoft.com/office/drawing/2014/main" id="{C5150901-7492-90A8-BE0C-EDF7CA4BD72B}"/>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1" name="Fresh Android screenshot: surah-bayans-en" descr="surah-bayans-en">
            <a:extLst>
              <a:ext uri="{FF2B5EF4-FFF2-40B4-BE49-F238E27FC236}">
                <a16:creationId xmlns:a16="http://schemas.microsoft.com/office/drawing/2014/main" id="{38691C3B-C487-2474-EDE2-9050D9C0B99A}"/>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2" name="Explore: screen=quran-ayah-en">
            <a:hlinkClick r:id="rId6"/>
            <a:extLst>
              <a:ext uri="{FF2B5EF4-FFF2-40B4-BE49-F238E27FC236}">
                <a16:creationId xmlns:a16="http://schemas.microsoft.com/office/drawing/2014/main" id="{AE3D26B5-A944-474B-C46A-9C89C82E78AE}"/>
              </a:ext>
            </a:extLst>
          </p:cNvPr>
          <p:cNvSpPr/>
          <p:nvPr/>
        </p:nvSpPr>
        <p:spPr>
          <a:xfrm>
            <a:off x="965200" y="614680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surah-bayans-en">
            <a:hlinkClick r:id="rId7"/>
            <a:extLst>
              <a:ext uri="{FF2B5EF4-FFF2-40B4-BE49-F238E27FC236}">
                <a16:creationId xmlns:a16="http://schemas.microsoft.com/office/drawing/2014/main" id="{1F615EBE-FF40-B835-5C7B-2112D6A52CBE}"/>
              </a:ext>
            </a:extLst>
          </p:cNvPr>
          <p:cNvSpPr/>
          <p:nvPr/>
        </p:nvSpPr>
        <p:spPr>
          <a:xfrm>
            <a:off x="965200" y="721360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quran-ayah-en">
            <a:hlinkClick r:id="rId6"/>
            <a:extLst>
              <a:ext uri="{FF2B5EF4-FFF2-40B4-BE49-F238E27FC236}">
                <a16:creationId xmlns:a16="http://schemas.microsoft.com/office/drawing/2014/main" id="{A27A678C-2CD8-8593-C893-65834F57D17F}"/>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surah-bayans-en">
            <a:hlinkClick r:id="rId7"/>
            <a:extLst>
              <a:ext uri="{FF2B5EF4-FFF2-40B4-BE49-F238E27FC236}">
                <a16:creationId xmlns:a16="http://schemas.microsoft.com/office/drawing/2014/main" id="{6378C731-C524-3BBC-7D84-52CA23B4D81C}"/>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Navigate: architecture">
            <a:hlinkClick r:id="rId8" action="ppaction://hlinksldjump"/>
            <a:extLst>
              <a:ext uri="{FF2B5EF4-FFF2-40B4-BE49-F238E27FC236}">
                <a16:creationId xmlns:a16="http://schemas.microsoft.com/office/drawing/2014/main" id="{2E61A671-1872-1FF2-7051-3845D6E9A696}"/>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Explore: features">
            <a:hlinkClick r:id="rId9"/>
            <a:extLst>
              <a:ext uri="{FF2B5EF4-FFF2-40B4-BE49-F238E27FC236}">
                <a16:creationId xmlns:a16="http://schemas.microsoft.com/office/drawing/2014/main" id="{9D8BE9C3-C1E6-CBBF-CDD8-521C9A2BF01C}"/>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Navigate: understand">
            <a:hlinkClick r:id="rId10" action="ppaction://hlinksldjump"/>
            <a:extLst>
              <a:ext uri="{FF2B5EF4-FFF2-40B4-BE49-F238E27FC236}">
                <a16:creationId xmlns:a16="http://schemas.microsoft.com/office/drawing/2014/main" id="{E8FBBB2D-161B-9EFD-107C-539ACE2D2C20}"/>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Navigate: memorise">
            <a:hlinkClick r:id="rId11" action="ppaction://hlinksldjump"/>
            <a:extLst>
              <a:ext uri="{FF2B5EF4-FFF2-40B4-BE49-F238E27FC236}">
                <a16:creationId xmlns:a16="http://schemas.microsoft.com/office/drawing/2014/main" id="{54DD74DB-089E-3408-61E7-AE26AD9F8F9A}"/>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2215927"/>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650"/>
                                        <p:tgtEl>
                                          <p:spTgt spid="29"/>
                                        </p:tgtEl>
                                      </p:cBhvr>
                                    </p:animEffect>
                                  </p:childTnLst>
                                </p:cTn>
                              </p:par>
                              <p:par>
                                <p:cTn id="8" presetID="10" presetClass="entr" presetSubtype="0" fill="hold" nodeType="withEffect">
                                  <p:stCondLst>
                                    <p:cond delay="1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6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name="memorise">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7A06C2A9-F632-219B-CB98-2D8427F753B5}"/>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0255CF03-442D-7E68-8657-6E7E17121A0D}"/>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READ">
            <a:extLst>
              <a:ext uri="{FF2B5EF4-FFF2-40B4-BE49-F238E27FC236}">
                <a16:creationId xmlns:a16="http://schemas.microsoft.com/office/drawing/2014/main" id="{DAB44BFE-4969-D1BF-8751-3C83CB6F54AD}"/>
              </a:ext>
            </a:extLst>
          </p:cNvPr>
          <p:cNvSpPr txBox="1"/>
          <p:nvPr/>
        </p:nvSpPr>
        <p:spPr>
          <a:xfrm>
            <a:off x="3070820" y="527050"/>
            <a:ext cx="970955"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READ</a:t>
            </a:r>
          </a:p>
        </p:txBody>
      </p:sp>
      <p:sp>
        <p:nvSpPr>
          <p:cNvPr id="6" name="Text: A practice space for memorisation">
            <a:extLst>
              <a:ext uri="{FF2B5EF4-FFF2-40B4-BE49-F238E27FC236}">
                <a16:creationId xmlns:a16="http://schemas.microsoft.com/office/drawing/2014/main" id="{4001EF39-99DF-1B37-93A4-B789DEFE82A6}"/>
              </a:ext>
            </a:extLst>
          </p:cNvPr>
          <p:cNvSpPr txBox="1"/>
          <p:nvPr/>
        </p:nvSpPr>
        <p:spPr>
          <a:xfrm>
            <a:off x="965200" y="1600200"/>
            <a:ext cx="8547100" cy="1781175"/>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A practice space for
memorisation</a:t>
            </a:r>
          </a:p>
        </p:txBody>
      </p:sp>
      <p:sp>
        <p:nvSpPr>
          <p:cNvPr id="7" name="Urdu: قرآن یاد کرنے کی مشق">
            <a:extLst>
              <a:ext uri="{FF2B5EF4-FFF2-40B4-BE49-F238E27FC236}">
                <a16:creationId xmlns:a16="http://schemas.microsoft.com/office/drawing/2014/main" id="{EC27A489-4CFB-9B2C-8FE1-B02AEBBEF0D9}"/>
              </a:ext>
            </a:extLst>
          </p:cNvPr>
          <p:cNvSpPr txBox="1"/>
          <p:nvPr/>
        </p:nvSpPr>
        <p:spPr>
          <a:xfrm>
            <a:off x="965201" y="3381375"/>
            <a:ext cx="2927413"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قرآن یاد کرنے کی مشق</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Choose a passage, repeat each ayah and leave time to recite it yourself.">
            <a:extLst>
              <a:ext uri="{FF2B5EF4-FFF2-40B4-BE49-F238E27FC236}">
                <a16:creationId xmlns:a16="http://schemas.microsoft.com/office/drawing/2014/main" id="{B2C1599D-A963-9A86-94ED-389A7DD5D64E}"/>
              </a:ext>
            </a:extLst>
          </p:cNvPr>
          <p:cNvSpPr txBox="1"/>
          <p:nvPr/>
        </p:nvSpPr>
        <p:spPr>
          <a:xfrm>
            <a:off x="965200" y="4329311"/>
            <a:ext cx="8547100"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Choose a passage, repeat each ayah and leave time to recite it
yourself.</a:t>
            </a:r>
          </a:p>
        </p:txBody>
      </p:sp>
      <p:sp>
        <p:nvSpPr>
          <p:cNvPr id="9" name="Urdu: آیات منتخب کریں، بار بار سنیں اور خود پڑھنے کے لیے وقفہ رکھیں۔">
            <a:extLst>
              <a:ext uri="{FF2B5EF4-FFF2-40B4-BE49-F238E27FC236}">
                <a16:creationId xmlns:a16="http://schemas.microsoft.com/office/drawing/2014/main" id="{C7E969F9-A4E5-97AB-BC51-4137FBF1AF90}"/>
              </a:ext>
            </a:extLst>
          </p:cNvPr>
          <p:cNvSpPr txBox="1"/>
          <p:nvPr/>
        </p:nvSpPr>
        <p:spPr>
          <a:xfrm>
            <a:off x="965200" y="5336580"/>
            <a:ext cx="6291326" cy="734020"/>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آیات منتخب کریں، بار بار سنیں اور خود پڑھنے کے لیے وقفہ رکھیں۔</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Choose an ayah range and repetitions">
            <a:extLst>
              <a:ext uri="{FF2B5EF4-FFF2-40B4-BE49-F238E27FC236}">
                <a16:creationId xmlns:a16="http://schemas.microsoft.com/office/drawing/2014/main" id="{6AF7B5AD-A444-B9C5-53FD-9A6F2EA5BC92}"/>
              </a:ext>
            </a:extLst>
          </p:cNvPr>
          <p:cNvSpPr txBox="1"/>
          <p:nvPr/>
        </p:nvSpPr>
        <p:spPr>
          <a:xfrm>
            <a:off x="965200" y="6287095"/>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Choose an ayah range and repetitions</a:t>
            </a:r>
          </a:p>
        </p:txBody>
      </p:sp>
      <p:sp>
        <p:nvSpPr>
          <p:cNvPr id="11" name="Urdu: آیات اور سننے کی تعداد منتخب کریں">
            <a:extLst>
              <a:ext uri="{FF2B5EF4-FFF2-40B4-BE49-F238E27FC236}">
                <a16:creationId xmlns:a16="http://schemas.microsoft.com/office/drawing/2014/main" id="{A2A782CC-0B18-2460-AA54-E5A7D140BE55}"/>
              </a:ext>
            </a:extLst>
          </p:cNvPr>
          <p:cNvSpPr txBox="1"/>
          <p:nvPr/>
        </p:nvSpPr>
        <p:spPr>
          <a:xfrm>
            <a:off x="965201" y="6689130"/>
            <a:ext cx="2859151"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آیات اور سننے کی تعداد منتخب کریں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45FA8309-77E5-8687-37CB-B751D007C7E0}"/>
              </a:ext>
            </a:extLst>
          </p:cNvPr>
          <p:cNvSpPr txBox="1"/>
          <p:nvPr/>
        </p:nvSpPr>
        <p:spPr>
          <a:xfrm>
            <a:off x="9098558" y="63754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Hide the text and practise recall">
            <a:extLst>
              <a:ext uri="{FF2B5EF4-FFF2-40B4-BE49-F238E27FC236}">
                <a16:creationId xmlns:a16="http://schemas.microsoft.com/office/drawing/2014/main" id="{B4D36308-9BB7-A8FC-7022-1C68FEBADF3F}"/>
              </a:ext>
            </a:extLst>
          </p:cNvPr>
          <p:cNvSpPr txBox="1"/>
          <p:nvPr/>
        </p:nvSpPr>
        <p:spPr>
          <a:xfrm>
            <a:off x="965200" y="7353895"/>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Hide the text and practise recall</a:t>
            </a:r>
          </a:p>
        </p:txBody>
      </p:sp>
      <p:sp>
        <p:nvSpPr>
          <p:cNvPr id="14" name="Urdu: متن چھپا کر یاد سے پڑھیں">
            <a:extLst>
              <a:ext uri="{FF2B5EF4-FFF2-40B4-BE49-F238E27FC236}">
                <a16:creationId xmlns:a16="http://schemas.microsoft.com/office/drawing/2014/main" id="{1F9815BA-3552-C312-DFBB-B5E9F3671C77}"/>
              </a:ext>
            </a:extLst>
          </p:cNvPr>
          <p:cNvSpPr txBox="1"/>
          <p:nvPr/>
        </p:nvSpPr>
        <p:spPr>
          <a:xfrm>
            <a:off x="965200" y="7755930"/>
            <a:ext cx="206063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متن چھپا کر یاد سے پڑھیں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DA139C67-209D-9BAE-74B9-D51A65C5B43E}"/>
              </a:ext>
            </a:extLst>
          </p:cNvPr>
          <p:cNvSpPr txBox="1"/>
          <p:nvPr/>
        </p:nvSpPr>
        <p:spPr>
          <a:xfrm>
            <a:off x="9098558" y="74422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Record, replay and compare your recitation">
            <a:extLst>
              <a:ext uri="{FF2B5EF4-FFF2-40B4-BE49-F238E27FC236}">
                <a16:creationId xmlns:a16="http://schemas.microsoft.com/office/drawing/2014/main" id="{0A313ECB-9472-C3C5-EA50-CF5C7F5D4A60}"/>
              </a:ext>
            </a:extLst>
          </p:cNvPr>
          <p:cNvSpPr txBox="1"/>
          <p:nvPr/>
        </p:nvSpPr>
        <p:spPr>
          <a:xfrm>
            <a:off x="965200" y="8420695"/>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Record, replay and compare your recitation</a:t>
            </a:r>
          </a:p>
        </p:txBody>
      </p:sp>
      <p:sp>
        <p:nvSpPr>
          <p:cNvPr id="17" name="Urdu: اپنی تلاوت ریکارڈ کر کے دوبارہ سنیں">
            <a:extLst>
              <a:ext uri="{FF2B5EF4-FFF2-40B4-BE49-F238E27FC236}">
                <a16:creationId xmlns:a16="http://schemas.microsoft.com/office/drawing/2014/main" id="{E7113B69-CD5D-3F00-D37C-7BFC051017C4}"/>
              </a:ext>
            </a:extLst>
          </p:cNvPr>
          <p:cNvSpPr txBox="1"/>
          <p:nvPr/>
        </p:nvSpPr>
        <p:spPr>
          <a:xfrm>
            <a:off x="965201" y="8822730"/>
            <a:ext cx="3068701"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اپنی تلاوت ریکارڈ کر کے دوبارہ سنیں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9D5C3A85-B922-0596-9391-7BD68377F036}"/>
              </a:ext>
            </a:extLst>
          </p:cNvPr>
          <p:cNvSpPr txBox="1"/>
          <p:nvPr/>
        </p:nvSpPr>
        <p:spPr>
          <a:xfrm>
            <a:off x="9098558" y="8509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Memorisation · Recitation practice">
            <a:extLst>
              <a:ext uri="{FF2B5EF4-FFF2-40B4-BE49-F238E27FC236}">
                <a16:creationId xmlns:a16="http://schemas.microsoft.com/office/drawing/2014/main" id="{FFB70F22-6977-1AE5-82CF-94038CFF7730}"/>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Memorisation · Recitation practice</a:t>
            </a:r>
          </a:p>
        </p:txBody>
      </p:sp>
      <p:sp>
        <p:nvSpPr>
          <p:cNvPr id="20" name="Text: Memorisation · Range &amp; repetition">
            <a:extLst>
              <a:ext uri="{FF2B5EF4-FFF2-40B4-BE49-F238E27FC236}">
                <a16:creationId xmlns:a16="http://schemas.microsoft.com/office/drawing/2014/main" id="{C128ECD6-1546-2ADA-4E3B-2B80D1225F52}"/>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Memorisation · Range &amp; repetition</a:t>
            </a:r>
          </a:p>
        </p:txBody>
      </p:sp>
      <p:sp>
        <p:nvSpPr>
          <p:cNvPr id="21" name="Text: Private recording supports practice. Tajweed should be checked by a teacher; the app does ">
            <a:extLst>
              <a:ext uri="{FF2B5EF4-FFF2-40B4-BE49-F238E27FC236}">
                <a16:creationId xmlns:a16="http://schemas.microsoft.com/office/drawing/2014/main" id="{454ABB51-4EBC-9C84-42F2-CF4591183986}"/>
              </a:ext>
            </a:extLst>
          </p:cNvPr>
          <p:cNvSpPr txBox="1"/>
          <p:nvPr/>
        </p:nvSpPr>
        <p:spPr>
          <a:xfrm>
            <a:off x="965200" y="9896078"/>
            <a:ext cx="8483600" cy="644922"/>
          </a:xfrm>
          <a:prstGeom prst="rect">
            <a:avLst/>
          </a:prstGeom>
          <a:noFill/>
        </p:spPr>
        <p:txBody>
          <a:bodyPr vert="horz" wrap="none" lIns="0" tIns="0" rIns="0" bIns="0" rtlCol="0">
            <a:noAutofit/>
          </a:bodyPr>
          <a:lstStyle/>
          <a:p>
            <a:pPr>
              <a:lnSpc>
                <a:spcPts val="1740"/>
              </a:lnSpc>
            </a:pPr>
            <a:r>
              <a:rPr lang="en-US" sz="1200">
                <a:solidFill>
                  <a:srgbClr val="153D31"/>
                </a:solidFill>
                <a:latin typeface="Segoe UI" panose="020B0502040204020203" pitchFamily="34" charset="0"/>
              </a:rPr>
              <a:t>Private recording supports practice. Tajweed should be checked by a teacher; the app does not provide automated Tajweed
scoring.</a:t>
            </a:r>
          </a:p>
        </p:txBody>
      </p:sp>
      <p:sp>
        <p:nvSpPr>
          <p:cNvPr id="22" name="Text: ANDROID APP PREVIEW">
            <a:extLst>
              <a:ext uri="{FF2B5EF4-FFF2-40B4-BE49-F238E27FC236}">
                <a16:creationId xmlns:a16="http://schemas.microsoft.com/office/drawing/2014/main" id="{FC009E26-7F7B-6F0C-0DF3-106FA9580409}"/>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3" name="Text: SILSILA NAQSHBANDIA OWAISIAH">
            <a:extLst>
              <a:ext uri="{FF2B5EF4-FFF2-40B4-BE49-F238E27FC236}">
                <a16:creationId xmlns:a16="http://schemas.microsoft.com/office/drawing/2014/main" id="{5865EEB9-9D9F-515C-28AF-760BB7AD90F8}"/>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4" name="Text: App map">
            <a:extLst>
              <a:ext uri="{FF2B5EF4-FFF2-40B4-BE49-F238E27FC236}">
                <a16:creationId xmlns:a16="http://schemas.microsoft.com/office/drawing/2014/main" id="{CE34FB37-3CCF-24E0-95D0-DD4C87AD84EC}"/>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5" name="Text: All features">
            <a:extLst>
              <a:ext uri="{FF2B5EF4-FFF2-40B4-BE49-F238E27FC236}">
                <a16:creationId xmlns:a16="http://schemas.microsoft.com/office/drawing/2014/main" id="{2FC3FB44-A4E1-AC2F-B9B7-6A3E1A7D630F}"/>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6" name="Text: 14 / 65">
            <a:extLst>
              <a:ext uri="{FF2B5EF4-FFF2-40B4-BE49-F238E27FC236}">
                <a16:creationId xmlns:a16="http://schemas.microsoft.com/office/drawing/2014/main" id="{6F1E96E2-4E5B-A039-41F8-F70C14B39E05}"/>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14 / 65</a:t>
            </a:r>
          </a:p>
        </p:txBody>
      </p:sp>
      <p:sp>
        <p:nvSpPr>
          <p:cNvPr id="27" name="Text: ‹">
            <a:extLst>
              <a:ext uri="{FF2B5EF4-FFF2-40B4-BE49-F238E27FC236}">
                <a16:creationId xmlns:a16="http://schemas.microsoft.com/office/drawing/2014/main" id="{2B74932A-14B1-1FA7-9113-DC5BF437DEA5}"/>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8" name="Text: ›">
            <a:extLst>
              <a:ext uri="{FF2B5EF4-FFF2-40B4-BE49-F238E27FC236}">
                <a16:creationId xmlns:a16="http://schemas.microsoft.com/office/drawing/2014/main" id="{358F387B-C14C-7C4E-E3A4-85A020366C94}"/>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30" name="Fresh Android screenshot: hifz-en" descr="hifz-en">
            <a:extLst>
              <a:ext uri="{FF2B5EF4-FFF2-40B4-BE49-F238E27FC236}">
                <a16:creationId xmlns:a16="http://schemas.microsoft.com/office/drawing/2014/main" id="{F38B5C7E-FC0B-81C5-C8C5-15B4229AE2BF}"/>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2" name="Fresh Android screenshot: hifz-options-en" descr="hifz-options-en">
            <a:extLst>
              <a:ext uri="{FF2B5EF4-FFF2-40B4-BE49-F238E27FC236}">
                <a16:creationId xmlns:a16="http://schemas.microsoft.com/office/drawing/2014/main" id="{A8444DDB-D8DD-C01D-10A9-C10E3FCAD14E}"/>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3" name="Explore: screen=hifz-options-en">
            <a:hlinkClick r:id="rId6"/>
            <a:extLst>
              <a:ext uri="{FF2B5EF4-FFF2-40B4-BE49-F238E27FC236}">
                <a16:creationId xmlns:a16="http://schemas.microsoft.com/office/drawing/2014/main" id="{C457A158-9206-7DDF-60C5-AC55184B966A}"/>
              </a:ext>
            </a:extLst>
          </p:cNvPr>
          <p:cNvSpPr/>
          <p:nvPr/>
        </p:nvSpPr>
        <p:spPr>
          <a:xfrm>
            <a:off x="965200" y="614680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hifz-options-en">
            <a:hlinkClick r:id="rId6"/>
            <a:extLst>
              <a:ext uri="{FF2B5EF4-FFF2-40B4-BE49-F238E27FC236}">
                <a16:creationId xmlns:a16="http://schemas.microsoft.com/office/drawing/2014/main" id="{08FC3BD5-3600-704C-78F7-57BC0DF3D33F}"/>
              </a:ext>
            </a:extLst>
          </p:cNvPr>
          <p:cNvSpPr/>
          <p:nvPr/>
        </p:nvSpPr>
        <p:spPr>
          <a:xfrm>
            <a:off x="965200" y="721360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hifz-en">
            <a:hlinkClick r:id="rId7"/>
            <a:extLst>
              <a:ext uri="{FF2B5EF4-FFF2-40B4-BE49-F238E27FC236}">
                <a16:creationId xmlns:a16="http://schemas.microsoft.com/office/drawing/2014/main" id="{7F3B896C-8D13-DA5C-B9E6-B21C05AE7107}"/>
              </a:ext>
            </a:extLst>
          </p:cNvPr>
          <p:cNvSpPr/>
          <p:nvPr/>
        </p:nvSpPr>
        <p:spPr>
          <a:xfrm>
            <a:off x="965200" y="828040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hifz-en">
            <a:hlinkClick r:id="rId7"/>
            <a:extLst>
              <a:ext uri="{FF2B5EF4-FFF2-40B4-BE49-F238E27FC236}">
                <a16:creationId xmlns:a16="http://schemas.microsoft.com/office/drawing/2014/main" id="{DB1BE5D6-F5D2-5E5D-4515-09AC96EEFCA9}"/>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Explore: screen=hifz-options-en">
            <a:hlinkClick r:id="rId6"/>
            <a:extLst>
              <a:ext uri="{FF2B5EF4-FFF2-40B4-BE49-F238E27FC236}">
                <a16:creationId xmlns:a16="http://schemas.microsoft.com/office/drawing/2014/main" id="{416A18B9-79EF-6238-E765-4529EE3C338D}"/>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Navigate: architecture">
            <a:hlinkClick r:id="rId8" action="ppaction://hlinksldjump"/>
            <a:extLst>
              <a:ext uri="{FF2B5EF4-FFF2-40B4-BE49-F238E27FC236}">
                <a16:creationId xmlns:a16="http://schemas.microsoft.com/office/drawing/2014/main" id="{C5B3A6A8-6C43-C37E-693C-AD3DCCBA2B31}"/>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Explore: features">
            <a:hlinkClick r:id="rId9"/>
            <a:extLst>
              <a:ext uri="{FF2B5EF4-FFF2-40B4-BE49-F238E27FC236}">
                <a16:creationId xmlns:a16="http://schemas.microsoft.com/office/drawing/2014/main" id="{FC7946CB-9049-92D7-3F8C-4B50DFA26B8F}"/>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listen">
            <a:hlinkClick r:id="rId10" action="ppaction://hlinksldjump"/>
            <a:extLst>
              <a:ext uri="{FF2B5EF4-FFF2-40B4-BE49-F238E27FC236}">
                <a16:creationId xmlns:a16="http://schemas.microsoft.com/office/drawing/2014/main" id="{51D7B35B-F08E-0A99-AC74-B20FE1ECB688}"/>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Navigate: read-hadith">
            <a:hlinkClick r:id="rId11" action="ppaction://hlinksldjump"/>
            <a:extLst>
              <a:ext uri="{FF2B5EF4-FFF2-40B4-BE49-F238E27FC236}">
                <a16:creationId xmlns:a16="http://schemas.microsoft.com/office/drawing/2014/main" id="{A922627E-1AA4-C41D-6DE6-9D9278DAD564}"/>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4017464"/>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650"/>
                                        <p:tgtEl>
                                          <p:spTgt spid="30"/>
                                        </p:tgtEl>
                                      </p:cBhvr>
                                    </p:animEffect>
                                  </p:childTnLst>
                                </p:cTn>
                              </p:par>
                              <p:par>
                                <p:cTn id="8" presetID="10" presetClass="entr" presetSubtype="0" fill="hold" nodeType="withEffect">
                                  <p:stCondLst>
                                    <p:cond delay="10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6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name="read-hadith">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E39B2409-DC4A-D27E-2404-9ADBF2CABF7A}"/>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ECC51C79-6665-F13C-BBC2-E626791BE346}"/>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READ">
            <a:extLst>
              <a:ext uri="{FF2B5EF4-FFF2-40B4-BE49-F238E27FC236}">
                <a16:creationId xmlns:a16="http://schemas.microsoft.com/office/drawing/2014/main" id="{BD03918C-0E9B-B5DF-81EB-B801984B173E}"/>
              </a:ext>
            </a:extLst>
          </p:cNvPr>
          <p:cNvSpPr txBox="1"/>
          <p:nvPr/>
        </p:nvSpPr>
        <p:spPr>
          <a:xfrm>
            <a:off x="3070820" y="527050"/>
            <a:ext cx="970955"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READ</a:t>
            </a:r>
          </a:p>
        </p:txBody>
      </p:sp>
      <p:sp>
        <p:nvSpPr>
          <p:cNvPr id="6" name="Text: Hadith with its reference">
            <a:extLst>
              <a:ext uri="{FF2B5EF4-FFF2-40B4-BE49-F238E27FC236}">
                <a16:creationId xmlns:a16="http://schemas.microsoft.com/office/drawing/2014/main" id="{71F0CBA7-C0FB-6D91-A5F3-EF1C8F2669C8}"/>
              </a:ext>
            </a:extLst>
          </p:cNvPr>
          <p:cNvSpPr txBox="1"/>
          <p:nvPr/>
        </p:nvSpPr>
        <p:spPr>
          <a:xfrm>
            <a:off x="965200" y="1600200"/>
            <a:ext cx="8547100" cy="992188"/>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Hadith with its reference</a:t>
            </a:r>
          </a:p>
        </p:txBody>
      </p:sp>
      <p:sp>
        <p:nvSpPr>
          <p:cNvPr id="7" name="Urdu: حدیث، اس کے حوالے کے ساتھ">
            <a:extLst>
              <a:ext uri="{FF2B5EF4-FFF2-40B4-BE49-F238E27FC236}">
                <a16:creationId xmlns:a16="http://schemas.microsoft.com/office/drawing/2014/main" id="{4B8D6646-8FB8-E77E-5496-8219A59641C8}"/>
              </a:ext>
            </a:extLst>
          </p:cNvPr>
          <p:cNvSpPr txBox="1"/>
          <p:nvPr/>
        </p:nvSpPr>
        <p:spPr>
          <a:xfrm>
            <a:off x="965200" y="2592388"/>
            <a:ext cx="4405376"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حدیث، اس کے حوالے کے ساتھ</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Browse collections and chapters, search a subject, and save a narration to revisit.">
            <a:extLst>
              <a:ext uri="{FF2B5EF4-FFF2-40B4-BE49-F238E27FC236}">
                <a16:creationId xmlns:a16="http://schemas.microsoft.com/office/drawing/2014/main" id="{CD904586-B700-ED48-9BA7-E68ADF84A82E}"/>
              </a:ext>
            </a:extLst>
          </p:cNvPr>
          <p:cNvSpPr txBox="1"/>
          <p:nvPr/>
        </p:nvSpPr>
        <p:spPr>
          <a:xfrm>
            <a:off x="965200" y="3540323"/>
            <a:ext cx="8547100"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Browse collections and chapters, search a subject, and save a
narration to revisit.</a:t>
            </a:r>
          </a:p>
        </p:txBody>
      </p:sp>
      <p:sp>
        <p:nvSpPr>
          <p:cNvPr id="9" name="Urdu: مجموعہ اور باب منتخب کریں، موضوع تلاش کریں اور حدیث محفوظ کر لیں۔">
            <a:extLst>
              <a:ext uri="{FF2B5EF4-FFF2-40B4-BE49-F238E27FC236}">
                <a16:creationId xmlns:a16="http://schemas.microsoft.com/office/drawing/2014/main" id="{43BE6F02-A4D6-EAC4-3ACC-576340215BDD}"/>
              </a:ext>
            </a:extLst>
          </p:cNvPr>
          <p:cNvSpPr txBox="1"/>
          <p:nvPr/>
        </p:nvSpPr>
        <p:spPr>
          <a:xfrm>
            <a:off x="965200" y="4547592"/>
            <a:ext cx="7161276" cy="734020"/>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مجموعہ اور باب منتخب کریں، موضوع تلاش کریں اور حدیث محفوظ کر لیں۔</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Open the Hadith collections">
            <a:extLst>
              <a:ext uri="{FF2B5EF4-FFF2-40B4-BE49-F238E27FC236}">
                <a16:creationId xmlns:a16="http://schemas.microsoft.com/office/drawing/2014/main" id="{DA9C53CB-84A2-3A92-E8E8-197B81EE825B}"/>
              </a:ext>
            </a:extLst>
          </p:cNvPr>
          <p:cNvSpPr txBox="1"/>
          <p:nvPr/>
        </p:nvSpPr>
        <p:spPr>
          <a:xfrm>
            <a:off x="965200" y="549810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Open the Hadith collections</a:t>
            </a:r>
          </a:p>
        </p:txBody>
      </p:sp>
      <p:sp>
        <p:nvSpPr>
          <p:cNvPr id="11" name="Urdu: حدیث کے مجموعے کھولیں">
            <a:extLst>
              <a:ext uri="{FF2B5EF4-FFF2-40B4-BE49-F238E27FC236}">
                <a16:creationId xmlns:a16="http://schemas.microsoft.com/office/drawing/2014/main" id="{23A64C1F-0064-A7DA-3E94-434078BDB3E1}"/>
              </a:ext>
            </a:extLst>
          </p:cNvPr>
          <p:cNvSpPr txBox="1"/>
          <p:nvPr/>
        </p:nvSpPr>
        <p:spPr>
          <a:xfrm>
            <a:off x="965201" y="5900142"/>
            <a:ext cx="2267013"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حدیث کے مجموعے کھولیں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D101A2F9-CD88-62C8-7D01-50D7252433C1}"/>
              </a:ext>
            </a:extLst>
          </p:cNvPr>
          <p:cNvSpPr txBox="1"/>
          <p:nvPr/>
        </p:nvSpPr>
        <p:spPr>
          <a:xfrm>
            <a:off x="9098558" y="55864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Read an Urdu translation">
            <a:extLst>
              <a:ext uri="{FF2B5EF4-FFF2-40B4-BE49-F238E27FC236}">
                <a16:creationId xmlns:a16="http://schemas.microsoft.com/office/drawing/2014/main" id="{A9BF2FFE-C3A8-B9BD-F3EB-16CA680D8ADF}"/>
              </a:ext>
            </a:extLst>
          </p:cNvPr>
          <p:cNvSpPr txBox="1"/>
          <p:nvPr/>
        </p:nvSpPr>
        <p:spPr>
          <a:xfrm>
            <a:off x="965200" y="656490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Read an Urdu translation</a:t>
            </a:r>
          </a:p>
        </p:txBody>
      </p:sp>
      <p:sp>
        <p:nvSpPr>
          <p:cNvPr id="14" name="Urdu: اردو ترجمہ پڑھیں">
            <a:extLst>
              <a:ext uri="{FF2B5EF4-FFF2-40B4-BE49-F238E27FC236}">
                <a16:creationId xmlns:a16="http://schemas.microsoft.com/office/drawing/2014/main" id="{46807500-82C9-BB82-4807-E6A408BF7DFF}"/>
              </a:ext>
            </a:extLst>
          </p:cNvPr>
          <p:cNvSpPr txBox="1"/>
          <p:nvPr/>
        </p:nvSpPr>
        <p:spPr>
          <a:xfrm>
            <a:off x="965201" y="6966942"/>
            <a:ext cx="1385951"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اردو ترجمہ پڑھیں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5E3F8861-8261-D337-1D01-9F2FE5CF91EE}"/>
              </a:ext>
            </a:extLst>
          </p:cNvPr>
          <p:cNvSpPr txBox="1"/>
          <p:nvPr/>
        </p:nvSpPr>
        <p:spPr>
          <a:xfrm>
            <a:off x="9098558" y="66532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Search, save and share narrations">
            <a:extLst>
              <a:ext uri="{FF2B5EF4-FFF2-40B4-BE49-F238E27FC236}">
                <a16:creationId xmlns:a16="http://schemas.microsoft.com/office/drawing/2014/main" id="{F2B9FE17-8281-6F15-6035-A206953B8210}"/>
              </a:ext>
            </a:extLst>
          </p:cNvPr>
          <p:cNvSpPr txBox="1"/>
          <p:nvPr/>
        </p:nvSpPr>
        <p:spPr>
          <a:xfrm>
            <a:off x="965200" y="7631113"/>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Search, save and share narrations</a:t>
            </a:r>
          </a:p>
        </p:txBody>
      </p:sp>
      <p:sp>
        <p:nvSpPr>
          <p:cNvPr id="17" name="Urdu: حدیث تلاش، محفوظ اور شیئر کریں">
            <a:extLst>
              <a:ext uri="{FF2B5EF4-FFF2-40B4-BE49-F238E27FC236}">
                <a16:creationId xmlns:a16="http://schemas.microsoft.com/office/drawing/2014/main" id="{6882BE37-4C7F-2FBD-0128-25F8BC9449FF}"/>
              </a:ext>
            </a:extLst>
          </p:cNvPr>
          <p:cNvSpPr txBox="1"/>
          <p:nvPr/>
        </p:nvSpPr>
        <p:spPr>
          <a:xfrm>
            <a:off x="965201" y="8033147"/>
            <a:ext cx="2851213"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حدیث تلاش، محفوظ اور شیئر کریں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Hadith · Collections">
            <a:extLst>
              <a:ext uri="{FF2B5EF4-FFF2-40B4-BE49-F238E27FC236}">
                <a16:creationId xmlns:a16="http://schemas.microsoft.com/office/drawing/2014/main" id="{1EB9F7D4-ACA5-78EF-DD63-0A114EACD05D}"/>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Hadith · Collections</a:t>
            </a:r>
          </a:p>
        </p:txBody>
      </p:sp>
      <p:sp>
        <p:nvSpPr>
          <p:cNvPr id="19" name="Text: Sahih al-Bukhari · Urdu translation">
            <a:extLst>
              <a:ext uri="{FF2B5EF4-FFF2-40B4-BE49-F238E27FC236}">
                <a16:creationId xmlns:a16="http://schemas.microsoft.com/office/drawing/2014/main" id="{D84D94D3-C89A-1A25-F004-D462F65D814C}"/>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Sahih al-Bukhari · Urdu translation</a:t>
            </a:r>
          </a:p>
        </p:txBody>
      </p:sp>
      <p:sp>
        <p:nvSpPr>
          <p:cNvPr id="20" name="Text: Translation and narrator information depend on the collection. Review labels identify prov">
            <a:extLst>
              <a:ext uri="{FF2B5EF4-FFF2-40B4-BE49-F238E27FC236}">
                <a16:creationId xmlns:a16="http://schemas.microsoft.com/office/drawing/2014/main" id="{B4C0678B-845C-53AA-57D0-EF35E53510EA}"/>
              </a:ext>
            </a:extLst>
          </p:cNvPr>
          <p:cNvSpPr txBox="1"/>
          <p:nvPr/>
        </p:nvSpPr>
        <p:spPr>
          <a:xfrm>
            <a:off x="965200" y="10116939"/>
            <a:ext cx="8483600" cy="424061"/>
          </a:xfrm>
          <a:prstGeom prst="rect">
            <a:avLst/>
          </a:prstGeom>
          <a:noFill/>
        </p:spPr>
        <p:txBody>
          <a:bodyPr vert="horz" wrap="none" lIns="0" tIns="0" rIns="0" bIns="0" rtlCol="0">
            <a:noAutofit/>
          </a:bodyPr>
          <a:lstStyle/>
          <a:p>
            <a:pPr>
              <a:lnSpc>
                <a:spcPts val="1740"/>
              </a:lnSpc>
            </a:pPr>
            <a:r>
              <a:rPr lang="en-US" sz="1200">
                <a:solidFill>
                  <a:srgbClr val="153D31"/>
                </a:solidFill>
                <a:latin typeface="Segoe UI" panose="020B0502040204020203" pitchFamily="34" charset="0"/>
              </a:rPr>
              <a:t>Translation and narrator information depend on the collection. Review labels identify provisional content.</a:t>
            </a:r>
          </a:p>
        </p:txBody>
      </p:sp>
      <p:sp>
        <p:nvSpPr>
          <p:cNvPr id="21" name="Text: ANDROID APP PREVIEW">
            <a:extLst>
              <a:ext uri="{FF2B5EF4-FFF2-40B4-BE49-F238E27FC236}">
                <a16:creationId xmlns:a16="http://schemas.microsoft.com/office/drawing/2014/main" id="{102268C5-845C-BD9A-AFE9-EA3537E5D057}"/>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2" name="Text: SILSILA NAQSHBANDIA OWAISIAH">
            <a:extLst>
              <a:ext uri="{FF2B5EF4-FFF2-40B4-BE49-F238E27FC236}">
                <a16:creationId xmlns:a16="http://schemas.microsoft.com/office/drawing/2014/main" id="{51288B07-9EE5-6E57-E842-D6EC5DB9353B}"/>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3" name="Text: App map">
            <a:extLst>
              <a:ext uri="{FF2B5EF4-FFF2-40B4-BE49-F238E27FC236}">
                <a16:creationId xmlns:a16="http://schemas.microsoft.com/office/drawing/2014/main" id="{A3736A88-F1CE-ADDE-1224-875F588452BC}"/>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4" name="Text: All features">
            <a:extLst>
              <a:ext uri="{FF2B5EF4-FFF2-40B4-BE49-F238E27FC236}">
                <a16:creationId xmlns:a16="http://schemas.microsoft.com/office/drawing/2014/main" id="{9EEB6894-6F0F-E840-90C6-A6CC504AE590}"/>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5" name="Text: 15 / 65">
            <a:extLst>
              <a:ext uri="{FF2B5EF4-FFF2-40B4-BE49-F238E27FC236}">
                <a16:creationId xmlns:a16="http://schemas.microsoft.com/office/drawing/2014/main" id="{35BCEE41-F9E2-5E97-FADD-F87471A68901}"/>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15 / 65</a:t>
            </a:r>
          </a:p>
        </p:txBody>
      </p:sp>
      <p:sp>
        <p:nvSpPr>
          <p:cNvPr id="26" name="Text: ‹">
            <a:extLst>
              <a:ext uri="{FF2B5EF4-FFF2-40B4-BE49-F238E27FC236}">
                <a16:creationId xmlns:a16="http://schemas.microsoft.com/office/drawing/2014/main" id="{F9820C43-53CB-A8DF-0618-54FD1630F1AB}"/>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7" name="Text: ›">
            <a:extLst>
              <a:ext uri="{FF2B5EF4-FFF2-40B4-BE49-F238E27FC236}">
                <a16:creationId xmlns:a16="http://schemas.microsoft.com/office/drawing/2014/main" id="{A8BC9D06-AA18-1773-CAA3-866AF334727F}"/>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29" name="Fresh Android screenshot: hadith-en" descr="hadith-en">
            <a:extLst>
              <a:ext uri="{FF2B5EF4-FFF2-40B4-BE49-F238E27FC236}">
                <a16:creationId xmlns:a16="http://schemas.microsoft.com/office/drawing/2014/main" id="{85E421FB-9B3F-1BBB-EF74-110A8A394E04}"/>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1" name="Fresh Android screenshot: hadith-translation-ur" descr="hadith-translation-ur">
            <a:extLst>
              <a:ext uri="{FF2B5EF4-FFF2-40B4-BE49-F238E27FC236}">
                <a16:creationId xmlns:a16="http://schemas.microsoft.com/office/drawing/2014/main" id="{C18BECBF-550C-F00E-DACD-F3F11F5A07BE}"/>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2" name="Explore: screen=hadith-en">
            <a:hlinkClick r:id="rId6"/>
            <a:extLst>
              <a:ext uri="{FF2B5EF4-FFF2-40B4-BE49-F238E27FC236}">
                <a16:creationId xmlns:a16="http://schemas.microsoft.com/office/drawing/2014/main" id="{0E2A25D8-F32B-F55A-1E12-16E6759C356B}"/>
              </a:ext>
            </a:extLst>
          </p:cNvPr>
          <p:cNvSpPr/>
          <p:nvPr/>
        </p:nvSpPr>
        <p:spPr>
          <a:xfrm>
            <a:off x="965200" y="53578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hadith-translation-ur">
            <a:hlinkClick r:id="rId7"/>
            <a:extLst>
              <a:ext uri="{FF2B5EF4-FFF2-40B4-BE49-F238E27FC236}">
                <a16:creationId xmlns:a16="http://schemas.microsoft.com/office/drawing/2014/main" id="{5895487E-CACE-D48C-B0E0-FCB4562AAB68}"/>
              </a:ext>
            </a:extLst>
          </p:cNvPr>
          <p:cNvSpPr/>
          <p:nvPr/>
        </p:nvSpPr>
        <p:spPr>
          <a:xfrm>
            <a:off x="965200" y="64246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hadith-en">
            <a:hlinkClick r:id="rId6"/>
            <a:extLst>
              <a:ext uri="{FF2B5EF4-FFF2-40B4-BE49-F238E27FC236}">
                <a16:creationId xmlns:a16="http://schemas.microsoft.com/office/drawing/2014/main" id="{AFC14899-CD3D-58E4-9E45-844344ED18CE}"/>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hadith-translation-ur">
            <a:hlinkClick r:id="rId7"/>
            <a:extLst>
              <a:ext uri="{FF2B5EF4-FFF2-40B4-BE49-F238E27FC236}">
                <a16:creationId xmlns:a16="http://schemas.microsoft.com/office/drawing/2014/main" id="{383F317D-AD18-D945-41EF-A6FD83CAB198}"/>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Navigate: architecture">
            <a:hlinkClick r:id="rId8" action="ppaction://hlinksldjump"/>
            <a:extLst>
              <a:ext uri="{FF2B5EF4-FFF2-40B4-BE49-F238E27FC236}">
                <a16:creationId xmlns:a16="http://schemas.microsoft.com/office/drawing/2014/main" id="{87BB8977-D97F-C5C8-4C44-5C25AF1C316B}"/>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Explore: features">
            <a:hlinkClick r:id="rId9"/>
            <a:extLst>
              <a:ext uri="{FF2B5EF4-FFF2-40B4-BE49-F238E27FC236}">
                <a16:creationId xmlns:a16="http://schemas.microsoft.com/office/drawing/2014/main" id="{60102F1D-3D0C-ABEE-E88B-669AE76E8ED4}"/>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Navigate: memorise">
            <a:hlinkClick r:id="rId10" action="ppaction://hlinksldjump"/>
            <a:extLst>
              <a:ext uri="{FF2B5EF4-FFF2-40B4-BE49-F238E27FC236}">
                <a16:creationId xmlns:a16="http://schemas.microsoft.com/office/drawing/2014/main" id="{4F14BD0F-E14E-50FA-A738-6F2FFE7847B3}"/>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Navigate: reading-room">
            <a:hlinkClick r:id="rId11" action="ppaction://hlinksldjump"/>
            <a:extLst>
              <a:ext uri="{FF2B5EF4-FFF2-40B4-BE49-F238E27FC236}">
                <a16:creationId xmlns:a16="http://schemas.microsoft.com/office/drawing/2014/main" id="{3B0250B9-2F67-5C72-4060-2A560560F2BA}"/>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7925279"/>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650"/>
                                        <p:tgtEl>
                                          <p:spTgt spid="29"/>
                                        </p:tgtEl>
                                      </p:cBhvr>
                                    </p:animEffect>
                                  </p:childTnLst>
                                </p:cTn>
                              </p:par>
                              <p:par>
                                <p:cTn id="8" presetID="10" presetClass="entr" presetSubtype="0" fill="hold" nodeType="withEffect">
                                  <p:stCondLst>
                                    <p:cond delay="1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6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name="reading-room">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66C61385-C24B-E641-02D0-71CF3FC1EED7}"/>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19F041A8-B029-34C4-9D1F-638E0450D86A}"/>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FBF5E6"/>
                </a:solidFill>
                <a:latin typeface="Segoe UI Semibold" panose="020B0702040204020203" pitchFamily="34" charset="0"/>
              </a:rPr>
              <a:t>DARUL IRFAN</a:t>
            </a:r>
          </a:p>
        </p:txBody>
      </p:sp>
      <p:sp>
        <p:nvSpPr>
          <p:cNvPr id="5" name="Text: READ">
            <a:extLst>
              <a:ext uri="{FF2B5EF4-FFF2-40B4-BE49-F238E27FC236}">
                <a16:creationId xmlns:a16="http://schemas.microsoft.com/office/drawing/2014/main" id="{98DB5043-C607-91E1-DF81-7FEC3007E62E}"/>
              </a:ext>
            </a:extLst>
          </p:cNvPr>
          <p:cNvSpPr txBox="1"/>
          <p:nvPr/>
        </p:nvSpPr>
        <p:spPr>
          <a:xfrm>
            <a:off x="3070820" y="527050"/>
            <a:ext cx="970955" cy="419100"/>
          </a:xfrm>
          <a:prstGeom prst="rect">
            <a:avLst/>
          </a:prstGeom>
          <a:noFill/>
        </p:spPr>
        <p:txBody>
          <a:bodyPr vert="horz" wrap="none" lIns="0" tIns="0" rIns="0" bIns="0" rtlCol="0">
            <a:noAutofit/>
          </a:bodyPr>
          <a:lstStyle/>
          <a:p>
            <a:pPr>
              <a:lnSpc>
                <a:spcPts val="1560"/>
              </a:lnSpc>
            </a:pPr>
            <a:r>
              <a:rPr lang="en-US" sz="1300">
                <a:solidFill>
                  <a:srgbClr val="FBF5E6"/>
                </a:solidFill>
                <a:latin typeface="Segoe UI" panose="020B0502040204020203" pitchFamily="34" charset="0"/>
              </a:rPr>
              <a:t>READ</a:t>
            </a:r>
          </a:p>
        </p:txBody>
      </p:sp>
      <p:sp>
        <p:nvSpPr>
          <p:cNvPr id="6" name="Text: A library beyond the reader">
            <a:extLst>
              <a:ext uri="{FF2B5EF4-FFF2-40B4-BE49-F238E27FC236}">
                <a16:creationId xmlns:a16="http://schemas.microsoft.com/office/drawing/2014/main" id="{626A1FE6-8581-1984-C0CC-F8EC8745CA0E}"/>
              </a:ext>
            </a:extLst>
          </p:cNvPr>
          <p:cNvSpPr txBox="1"/>
          <p:nvPr/>
        </p:nvSpPr>
        <p:spPr>
          <a:xfrm>
            <a:off x="965200" y="1600200"/>
            <a:ext cx="9309037" cy="992188"/>
          </a:xfrm>
          <a:prstGeom prst="rect">
            <a:avLst/>
          </a:prstGeom>
          <a:noFill/>
        </p:spPr>
        <p:txBody>
          <a:bodyPr vert="horz" wrap="none" lIns="0" tIns="0" rIns="0" bIns="0" rtlCol="0">
            <a:noAutofit/>
          </a:bodyPr>
          <a:lstStyle/>
          <a:p>
            <a:pPr>
              <a:lnSpc>
                <a:spcPts val="6213"/>
              </a:lnSpc>
            </a:pPr>
            <a:r>
              <a:rPr lang="en-US" sz="5700">
                <a:solidFill>
                  <a:srgbClr val="FBF5E6"/>
                </a:solidFill>
                <a:latin typeface="Segoe UI Semibold" panose="020B0702040204020203" pitchFamily="34" charset="0"/>
              </a:rPr>
              <a:t>A library beyond the reader</a:t>
            </a:r>
          </a:p>
        </p:txBody>
      </p:sp>
      <p:sp>
        <p:nvSpPr>
          <p:cNvPr id="7" name="Urdu: مطالعے کے لیے پورا کتب خانہ">
            <a:extLst>
              <a:ext uri="{FF2B5EF4-FFF2-40B4-BE49-F238E27FC236}">
                <a16:creationId xmlns:a16="http://schemas.microsoft.com/office/drawing/2014/main" id="{7FE70C22-9783-D257-AA70-EB9046F82108}"/>
              </a:ext>
            </a:extLst>
          </p:cNvPr>
          <p:cNvSpPr txBox="1"/>
          <p:nvPr/>
        </p:nvSpPr>
        <p:spPr>
          <a:xfrm>
            <a:off x="965200" y="2592388"/>
            <a:ext cx="3857688" cy="884436"/>
          </a:xfrm>
          <a:prstGeom prst="rect">
            <a:avLst/>
          </a:prstGeom>
          <a:noFill/>
        </p:spPr>
        <p:txBody>
          <a:bodyPr vert="horz" wrap="none" lIns="0" tIns="0" rIns="0" bIns="0" rtlCol="0">
            <a:noAutofit/>
          </a:bodyPr>
          <a:lstStyle/>
          <a:p>
            <a:pPr algn="r" rtl="1">
              <a:lnSpc>
                <a:spcPts val="5365"/>
              </a:lnSpc>
            </a:pPr>
            <a:r>
              <a:rPr lang="ar-AE" sz="2900">
                <a:solidFill>
                  <a:srgbClr val="E7C978"/>
                </a:solidFill>
                <a:latin typeface="Noto Nastaliq Urdu" panose="020B0502040504020204" pitchFamily="34" charset="-78"/>
                <a:cs typeface="Noto Nastaliq Urdu" panose="020B0502040504020204" pitchFamily="34" charset="-78"/>
              </a:rPr>
              <a:t>مطالعے کے لیے پورا کتب خانہ</a:t>
            </a:r>
            <a:endParaRPr lang="en-US" sz="2900">
              <a:solidFill>
                <a:srgbClr val="E7C978"/>
              </a:solidFill>
              <a:latin typeface="Noto Nastaliq Urdu" panose="020B0502040504020204" pitchFamily="34" charset="-78"/>
              <a:cs typeface="Noto Nastaliq Urdu" panose="020B0502040504020204" pitchFamily="34" charset="-78"/>
            </a:endParaRPr>
          </a:p>
        </p:txBody>
      </p:sp>
      <p:sp>
        <p:nvSpPr>
          <p:cNvPr id="8" name="Text: Books, Al-Murshid, articles, poetry and courses keep the Silsila’s publications within rea">
            <a:extLst>
              <a:ext uri="{FF2B5EF4-FFF2-40B4-BE49-F238E27FC236}">
                <a16:creationId xmlns:a16="http://schemas.microsoft.com/office/drawing/2014/main" id="{83744860-1CC2-8752-9613-D97ECAB2A49D}"/>
              </a:ext>
            </a:extLst>
          </p:cNvPr>
          <p:cNvSpPr txBox="1"/>
          <p:nvPr/>
        </p:nvSpPr>
        <p:spPr>
          <a:xfrm>
            <a:off x="965200" y="3540323"/>
            <a:ext cx="8547100" cy="1032669"/>
          </a:xfrm>
          <a:prstGeom prst="rect">
            <a:avLst/>
          </a:prstGeom>
          <a:noFill/>
        </p:spPr>
        <p:txBody>
          <a:bodyPr vert="horz" wrap="none" lIns="0" tIns="0" rIns="0" bIns="0" rtlCol="0">
            <a:noAutofit/>
          </a:bodyPr>
          <a:lstStyle/>
          <a:p>
            <a:pPr>
              <a:lnSpc>
                <a:spcPts val="3266"/>
              </a:lnSpc>
            </a:pPr>
            <a:r>
              <a:rPr lang="en-US" sz="2300">
                <a:solidFill>
                  <a:srgbClr val="C3D5C7"/>
                </a:solidFill>
                <a:latin typeface="Segoe UI" panose="020B0502040204020203" pitchFamily="34" charset="0"/>
              </a:rPr>
              <a:t>Books, Al-Murshid, articles, poetry and courses keep the Silsila’s
publications within reach.</a:t>
            </a:r>
          </a:p>
        </p:txBody>
      </p:sp>
      <p:sp>
        <p:nvSpPr>
          <p:cNvPr id="9" name="Urdu: کتابیں، المرشد، مضامین، شاعری اور کورسز ایک ہی کتب خانے میں۔">
            <a:extLst>
              <a:ext uri="{FF2B5EF4-FFF2-40B4-BE49-F238E27FC236}">
                <a16:creationId xmlns:a16="http://schemas.microsoft.com/office/drawing/2014/main" id="{D239FB20-8B55-8AD7-CA4F-2ADA97832FE5}"/>
              </a:ext>
            </a:extLst>
          </p:cNvPr>
          <p:cNvSpPr txBox="1"/>
          <p:nvPr/>
        </p:nvSpPr>
        <p:spPr>
          <a:xfrm>
            <a:off x="965200" y="4547592"/>
            <a:ext cx="6488176" cy="734020"/>
          </a:xfrm>
          <a:prstGeom prst="rect">
            <a:avLst/>
          </a:prstGeom>
          <a:noFill/>
        </p:spPr>
        <p:txBody>
          <a:bodyPr vert="horz" wrap="none" lIns="0" tIns="0" rIns="0" bIns="0" rtlCol="0">
            <a:noAutofit/>
          </a:bodyPr>
          <a:lstStyle/>
          <a:p>
            <a:pPr algn="r" rtl="1">
              <a:lnSpc>
                <a:spcPts val="4180"/>
              </a:lnSpc>
            </a:pPr>
            <a:r>
              <a:rPr lang="ar-AE" sz="2200">
                <a:solidFill>
                  <a:srgbClr val="C3D5C7"/>
                </a:solidFill>
                <a:latin typeface="Noto Nastaliq Urdu" panose="020B0502040504020204" pitchFamily="34" charset="-78"/>
                <a:cs typeface="Noto Nastaliq Urdu" panose="020B0502040504020204" pitchFamily="34" charset="-78"/>
              </a:rPr>
              <a:t>کتابیں، المرشد، مضامین، شاعری اور کورسز ایک ہی کتب خانے میں۔</a:t>
            </a:r>
            <a:endParaRPr lang="en-US" sz="2200">
              <a:solidFill>
                <a:srgbClr val="C3D5C7"/>
              </a:solidFill>
              <a:latin typeface="Noto Nastaliq Urdu" panose="020B0502040504020204" pitchFamily="34" charset="-78"/>
              <a:cs typeface="Noto Nastaliq Urdu" panose="020B0502040504020204" pitchFamily="34" charset="-78"/>
            </a:endParaRPr>
          </a:p>
        </p:txBody>
      </p:sp>
      <p:sp>
        <p:nvSpPr>
          <p:cNvPr id="10" name="Text: Browse the publication categories">
            <a:extLst>
              <a:ext uri="{FF2B5EF4-FFF2-40B4-BE49-F238E27FC236}">
                <a16:creationId xmlns:a16="http://schemas.microsoft.com/office/drawing/2014/main" id="{5DB88E79-ADE6-DC25-2119-593AFD3BBCE0}"/>
              </a:ext>
            </a:extLst>
          </p:cNvPr>
          <p:cNvSpPr txBox="1"/>
          <p:nvPr/>
        </p:nvSpPr>
        <p:spPr>
          <a:xfrm>
            <a:off x="965200" y="5498108"/>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Browse the publication categories</a:t>
            </a:r>
          </a:p>
        </p:txBody>
      </p:sp>
      <p:sp>
        <p:nvSpPr>
          <p:cNvPr id="11" name="Urdu: مطبوعات کی فہرست دیکھیں">
            <a:extLst>
              <a:ext uri="{FF2B5EF4-FFF2-40B4-BE49-F238E27FC236}">
                <a16:creationId xmlns:a16="http://schemas.microsoft.com/office/drawing/2014/main" id="{23F5EF8E-E1EF-BA6D-CB19-06F0AE88D359}"/>
              </a:ext>
            </a:extLst>
          </p:cNvPr>
          <p:cNvSpPr txBox="1"/>
          <p:nvPr/>
        </p:nvSpPr>
        <p:spPr>
          <a:xfrm>
            <a:off x="965201" y="5900142"/>
            <a:ext cx="2389251"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مطبوعات کی فہرست دیکھیں</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E61F2BBF-E031-CB12-4C76-00C876930BDD}"/>
              </a:ext>
            </a:extLst>
          </p:cNvPr>
          <p:cNvSpPr txBox="1"/>
          <p:nvPr/>
        </p:nvSpPr>
        <p:spPr>
          <a:xfrm>
            <a:off x="9098558" y="55864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Find Urdu and English publications">
            <a:extLst>
              <a:ext uri="{FF2B5EF4-FFF2-40B4-BE49-F238E27FC236}">
                <a16:creationId xmlns:a16="http://schemas.microsoft.com/office/drawing/2014/main" id="{8CDF2BA8-1EE4-720B-1C56-E435AC2078B6}"/>
              </a:ext>
            </a:extLst>
          </p:cNvPr>
          <p:cNvSpPr txBox="1"/>
          <p:nvPr/>
        </p:nvSpPr>
        <p:spPr>
          <a:xfrm>
            <a:off x="965200" y="6564908"/>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Find Urdu and English publications</a:t>
            </a:r>
          </a:p>
        </p:txBody>
      </p:sp>
      <p:sp>
        <p:nvSpPr>
          <p:cNvPr id="14" name="Urdu: اردو اور انگریزی مواد تلاش کریں">
            <a:extLst>
              <a:ext uri="{FF2B5EF4-FFF2-40B4-BE49-F238E27FC236}">
                <a16:creationId xmlns:a16="http://schemas.microsoft.com/office/drawing/2014/main" id="{AEAAB9A2-5DB7-0068-8CE5-051E00953CB6}"/>
              </a:ext>
            </a:extLst>
          </p:cNvPr>
          <p:cNvSpPr txBox="1"/>
          <p:nvPr/>
        </p:nvSpPr>
        <p:spPr>
          <a:xfrm>
            <a:off x="965200" y="6966942"/>
            <a:ext cx="2752788"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اردو اور انگریزی مواد تلاش کریں</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F605D120-D85A-A5D1-0AA1-29E9CA9B1350}"/>
              </a:ext>
            </a:extLst>
          </p:cNvPr>
          <p:cNvSpPr txBox="1"/>
          <p:nvPr/>
        </p:nvSpPr>
        <p:spPr>
          <a:xfrm>
            <a:off x="9098558" y="66532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Read a book inside the app">
            <a:extLst>
              <a:ext uri="{FF2B5EF4-FFF2-40B4-BE49-F238E27FC236}">
                <a16:creationId xmlns:a16="http://schemas.microsoft.com/office/drawing/2014/main" id="{E08BCF7A-F476-4A98-4196-A91BD66808E4}"/>
              </a:ext>
            </a:extLst>
          </p:cNvPr>
          <p:cNvSpPr txBox="1"/>
          <p:nvPr/>
        </p:nvSpPr>
        <p:spPr>
          <a:xfrm>
            <a:off x="965200" y="7631708"/>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Read a book inside the app</a:t>
            </a:r>
          </a:p>
        </p:txBody>
      </p:sp>
      <p:sp>
        <p:nvSpPr>
          <p:cNvPr id="17" name="Urdu: ایپ کے اندر کتاب پڑھیں">
            <a:extLst>
              <a:ext uri="{FF2B5EF4-FFF2-40B4-BE49-F238E27FC236}">
                <a16:creationId xmlns:a16="http://schemas.microsoft.com/office/drawing/2014/main" id="{839978BA-C304-E151-359F-BDBAF9A54DF3}"/>
              </a:ext>
            </a:extLst>
          </p:cNvPr>
          <p:cNvSpPr txBox="1"/>
          <p:nvPr/>
        </p:nvSpPr>
        <p:spPr>
          <a:xfrm>
            <a:off x="965200" y="8033742"/>
            <a:ext cx="2259076"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ایپ کے اندر کتاب پڑھیں</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1917D38F-A563-3765-D4B8-51A66B29F48A}"/>
              </a:ext>
            </a:extLst>
          </p:cNvPr>
          <p:cNvSpPr txBox="1"/>
          <p:nvPr/>
        </p:nvSpPr>
        <p:spPr>
          <a:xfrm>
            <a:off x="9098558" y="77200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Library · Publications">
            <a:extLst>
              <a:ext uri="{FF2B5EF4-FFF2-40B4-BE49-F238E27FC236}">
                <a16:creationId xmlns:a16="http://schemas.microsoft.com/office/drawing/2014/main" id="{21929E70-C68E-B45F-4E47-CF0CF9E18500}"/>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FBF5E6"/>
                </a:solidFill>
                <a:latin typeface="Segoe UI" panose="020B0502040204020203" pitchFamily="34" charset="0"/>
              </a:rPr>
              <a:t>Library · Publications</a:t>
            </a:r>
          </a:p>
        </p:txBody>
      </p:sp>
      <p:sp>
        <p:nvSpPr>
          <p:cNvPr id="20" name="Text: Dalael-us-Salook · Text reader">
            <a:extLst>
              <a:ext uri="{FF2B5EF4-FFF2-40B4-BE49-F238E27FC236}">
                <a16:creationId xmlns:a16="http://schemas.microsoft.com/office/drawing/2014/main" id="{59041B36-F5B3-B1C5-5BAC-7F7D00CA84EF}"/>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FBF5E6"/>
                </a:solidFill>
                <a:latin typeface="Segoe UI" panose="020B0502040204020203" pitchFamily="34" charset="0"/>
              </a:rPr>
              <a:t>Dalael-us-Salook · Text reader</a:t>
            </a:r>
          </a:p>
        </p:txBody>
      </p:sp>
      <p:sp>
        <p:nvSpPr>
          <p:cNvPr id="21" name="Text: ANDROID APP PREVIEW">
            <a:extLst>
              <a:ext uri="{FF2B5EF4-FFF2-40B4-BE49-F238E27FC236}">
                <a16:creationId xmlns:a16="http://schemas.microsoft.com/office/drawing/2014/main" id="{B2B80E03-6AAE-96D7-87CC-8F302ED73795}"/>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FBF5E6"/>
                </a:solidFill>
                <a:latin typeface="Segoe UI" panose="020B0502040204020203" pitchFamily="34" charset="0"/>
              </a:rPr>
              <a:t>ANDROID APP PREVIEW</a:t>
            </a:r>
          </a:p>
        </p:txBody>
      </p:sp>
      <p:sp>
        <p:nvSpPr>
          <p:cNvPr id="22" name="Text: SILSILA NAQSHBANDIA OWAISIAH">
            <a:extLst>
              <a:ext uri="{FF2B5EF4-FFF2-40B4-BE49-F238E27FC236}">
                <a16:creationId xmlns:a16="http://schemas.microsoft.com/office/drawing/2014/main" id="{827B236B-AB0D-AAD2-23E1-4284B7DA631A}"/>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B2C4B4"/>
                </a:solidFill>
                <a:latin typeface="Segoe UI" panose="020B0502040204020203" pitchFamily="34" charset="0"/>
              </a:rPr>
              <a:t>SILSILA NAQSHBANDIA OWAISIAH</a:t>
            </a:r>
          </a:p>
        </p:txBody>
      </p:sp>
      <p:sp>
        <p:nvSpPr>
          <p:cNvPr id="23" name="Text: App map">
            <a:extLst>
              <a:ext uri="{FF2B5EF4-FFF2-40B4-BE49-F238E27FC236}">
                <a16:creationId xmlns:a16="http://schemas.microsoft.com/office/drawing/2014/main" id="{06B18614-129E-81CD-3EBD-C4180BD15679}"/>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App map</a:t>
            </a:r>
          </a:p>
        </p:txBody>
      </p:sp>
      <p:sp>
        <p:nvSpPr>
          <p:cNvPr id="24" name="Text: All features">
            <a:extLst>
              <a:ext uri="{FF2B5EF4-FFF2-40B4-BE49-F238E27FC236}">
                <a16:creationId xmlns:a16="http://schemas.microsoft.com/office/drawing/2014/main" id="{CC4BD99D-1766-430F-4210-1EF1DB95FB4C}"/>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All features</a:t>
            </a:r>
          </a:p>
        </p:txBody>
      </p:sp>
      <p:sp>
        <p:nvSpPr>
          <p:cNvPr id="25" name="Text: 16 / 65">
            <a:extLst>
              <a:ext uri="{FF2B5EF4-FFF2-40B4-BE49-F238E27FC236}">
                <a16:creationId xmlns:a16="http://schemas.microsoft.com/office/drawing/2014/main" id="{D4D43AD9-7051-CEA7-2223-C1F6901542DE}"/>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B2C4B4"/>
                </a:solidFill>
                <a:latin typeface="Segoe UI" panose="020B0502040204020203" pitchFamily="34" charset="0"/>
              </a:rPr>
              <a:t>16 / 65</a:t>
            </a:r>
          </a:p>
        </p:txBody>
      </p:sp>
      <p:sp>
        <p:nvSpPr>
          <p:cNvPr id="26" name="Text: ‹">
            <a:extLst>
              <a:ext uri="{FF2B5EF4-FFF2-40B4-BE49-F238E27FC236}">
                <a16:creationId xmlns:a16="http://schemas.microsoft.com/office/drawing/2014/main" id="{53E0DDDD-0D15-8567-AD06-ACFAA7069386}"/>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sp>
        <p:nvSpPr>
          <p:cNvPr id="27" name="Text: ›">
            <a:extLst>
              <a:ext uri="{FF2B5EF4-FFF2-40B4-BE49-F238E27FC236}">
                <a16:creationId xmlns:a16="http://schemas.microsoft.com/office/drawing/2014/main" id="{E3685D7F-803A-FF95-E412-377A77F3D5BB}"/>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pic>
        <p:nvPicPr>
          <p:cNvPr id="29" name="Fresh Android screenshot: library-en" descr="library-en">
            <a:extLst>
              <a:ext uri="{FF2B5EF4-FFF2-40B4-BE49-F238E27FC236}">
                <a16:creationId xmlns:a16="http://schemas.microsoft.com/office/drawing/2014/main" id="{D9A3FEC2-CDAB-BCD5-37CE-599DA595D751}"/>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1" name="Fresh Android screenshot: book-reader-ur" descr="book-reader-ur">
            <a:extLst>
              <a:ext uri="{FF2B5EF4-FFF2-40B4-BE49-F238E27FC236}">
                <a16:creationId xmlns:a16="http://schemas.microsoft.com/office/drawing/2014/main" id="{A9828108-6D76-B59C-6B31-EB2B7B6DBB04}"/>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2" name="Explore: screen=library-en">
            <a:hlinkClick r:id="rId6"/>
            <a:extLst>
              <a:ext uri="{FF2B5EF4-FFF2-40B4-BE49-F238E27FC236}">
                <a16:creationId xmlns:a16="http://schemas.microsoft.com/office/drawing/2014/main" id="{5204703F-013C-F66E-298E-698BF9F3501A}"/>
              </a:ext>
            </a:extLst>
          </p:cNvPr>
          <p:cNvSpPr/>
          <p:nvPr/>
        </p:nvSpPr>
        <p:spPr>
          <a:xfrm>
            <a:off x="965200" y="53578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library-ur">
            <a:hlinkClick r:id="rId7"/>
            <a:extLst>
              <a:ext uri="{FF2B5EF4-FFF2-40B4-BE49-F238E27FC236}">
                <a16:creationId xmlns:a16="http://schemas.microsoft.com/office/drawing/2014/main" id="{CABDF77E-41F6-21DB-8D2D-1A2153EBC2E7}"/>
              </a:ext>
            </a:extLst>
          </p:cNvPr>
          <p:cNvSpPr/>
          <p:nvPr/>
        </p:nvSpPr>
        <p:spPr>
          <a:xfrm>
            <a:off x="965200" y="64246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book-reader-ur">
            <a:hlinkClick r:id="rId8"/>
            <a:extLst>
              <a:ext uri="{FF2B5EF4-FFF2-40B4-BE49-F238E27FC236}">
                <a16:creationId xmlns:a16="http://schemas.microsoft.com/office/drawing/2014/main" id="{3A115FFA-B9BF-A3E6-C9A4-13272AF7B0BC}"/>
              </a:ext>
            </a:extLst>
          </p:cNvPr>
          <p:cNvSpPr/>
          <p:nvPr/>
        </p:nvSpPr>
        <p:spPr>
          <a:xfrm>
            <a:off x="965200" y="74914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library-en">
            <a:hlinkClick r:id="rId6"/>
            <a:extLst>
              <a:ext uri="{FF2B5EF4-FFF2-40B4-BE49-F238E27FC236}">
                <a16:creationId xmlns:a16="http://schemas.microsoft.com/office/drawing/2014/main" id="{0244B5C4-6EA5-0281-178E-DF6D8AE85DC3}"/>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book-reader-ur">
            <a:hlinkClick r:id="rId8"/>
            <a:extLst>
              <a:ext uri="{FF2B5EF4-FFF2-40B4-BE49-F238E27FC236}">
                <a16:creationId xmlns:a16="http://schemas.microsoft.com/office/drawing/2014/main" id="{92350190-00A0-2039-B28A-7EC9783DFB55}"/>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Navigate: architecture">
            <a:hlinkClick r:id="rId9" action="ppaction://hlinksldjump"/>
            <a:extLst>
              <a:ext uri="{FF2B5EF4-FFF2-40B4-BE49-F238E27FC236}">
                <a16:creationId xmlns:a16="http://schemas.microsoft.com/office/drawing/2014/main" id="{7DDED13B-5901-21E7-25D9-5C8F298E2E35}"/>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Explore: features">
            <a:hlinkClick r:id="rId10"/>
            <a:extLst>
              <a:ext uri="{FF2B5EF4-FFF2-40B4-BE49-F238E27FC236}">
                <a16:creationId xmlns:a16="http://schemas.microsoft.com/office/drawing/2014/main" id="{A853B3BE-2D23-71BC-BC26-1499315EAB67}"/>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Navigate: read-hadith">
            <a:hlinkClick r:id="rId11" action="ppaction://hlinksldjump"/>
            <a:extLst>
              <a:ext uri="{FF2B5EF4-FFF2-40B4-BE49-F238E27FC236}">
                <a16:creationId xmlns:a16="http://schemas.microsoft.com/office/drawing/2014/main" id="{B622DBA9-1D30-73ED-A8B1-119F2483561D}"/>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together">
            <a:hlinkClick r:id="rId12" action="ppaction://hlinksldjump"/>
            <a:extLst>
              <a:ext uri="{FF2B5EF4-FFF2-40B4-BE49-F238E27FC236}">
                <a16:creationId xmlns:a16="http://schemas.microsoft.com/office/drawing/2014/main" id="{E46C0CA6-F4EC-B5DF-9D8D-CB07CBB89875}"/>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2129206"/>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650"/>
                                        <p:tgtEl>
                                          <p:spTgt spid="29"/>
                                        </p:tgtEl>
                                      </p:cBhvr>
                                    </p:animEffect>
                                  </p:childTnLst>
                                </p:cTn>
                              </p:par>
                              <p:par>
                                <p:cTn id="8" presetID="10" presetClass="entr" presetSubtype="0" fill="hold" nodeType="withEffect">
                                  <p:stCondLst>
                                    <p:cond delay="1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6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name="together">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8B47C76D-7E80-0F1D-A294-B0C71E9FBDC1}"/>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DB48E8E7-A422-E55A-D3CA-524791A66B1A}"/>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ZIKR">
            <a:extLst>
              <a:ext uri="{FF2B5EF4-FFF2-40B4-BE49-F238E27FC236}">
                <a16:creationId xmlns:a16="http://schemas.microsoft.com/office/drawing/2014/main" id="{EC8D7687-2F82-13BE-D719-B8EDD55B4FC5}"/>
              </a:ext>
            </a:extLst>
          </p:cNvPr>
          <p:cNvSpPr txBox="1"/>
          <p:nvPr/>
        </p:nvSpPr>
        <p:spPr>
          <a:xfrm>
            <a:off x="3070820" y="527050"/>
            <a:ext cx="899120"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ZIKR</a:t>
            </a:r>
          </a:p>
        </p:txBody>
      </p:sp>
      <p:sp>
        <p:nvSpPr>
          <p:cNvPr id="6" name="Text: Our Sheikh · Join Daily Zikr">
            <a:extLst>
              <a:ext uri="{FF2B5EF4-FFF2-40B4-BE49-F238E27FC236}">
                <a16:creationId xmlns:a16="http://schemas.microsoft.com/office/drawing/2014/main" id="{DC45B8A3-DBAA-9EAC-D4D1-BF0D0BA7EF99}"/>
              </a:ext>
            </a:extLst>
          </p:cNvPr>
          <p:cNvSpPr txBox="1"/>
          <p:nvPr/>
        </p:nvSpPr>
        <p:spPr>
          <a:xfrm>
            <a:off x="965200" y="1600200"/>
            <a:ext cx="9077389" cy="992188"/>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Our Sheikh · Join Daily Zikr</a:t>
            </a:r>
          </a:p>
        </p:txBody>
      </p:sp>
      <p:sp>
        <p:nvSpPr>
          <p:cNvPr id="7" name="Urdu: ہمارے شیخ — روزانہ ذکر میں شامل ہوں">
            <a:extLst>
              <a:ext uri="{FF2B5EF4-FFF2-40B4-BE49-F238E27FC236}">
                <a16:creationId xmlns:a16="http://schemas.microsoft.com/office/drawing/2014/main" id="{11AE1CA5-D57F-963F-636B-F0421539FC5E}"/>
              </a:ext>
            </a:extLst>
          </p:cNvPr>
          <p:cNvSpPr txBox="1"/>
          <p:nvPr/>
        </p:nvSpPr>
        <p:spPr>
          <a:xfrm>
            <a:off x="965201" y="2592388"/>
            <a:ext cx="5094351"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ہمارے شیخ — روزانہ ذکر میں شامل ہوں</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A clear entry point connects daily Zikr, local session time and the Our Sheikh Halqah.">
            <a:extLst>
              <a:ext uri="{FF2B5EF4-FFF2-40B4-BE49-F238E27FC236}">
                <a16:creationId xmlns:a16="http://schemas.microsoft.com/office/drawing/2014/main" id="{1129F5C3-CE8D-C1BC-05A7-42D5D91C5548}"/>
              </a:ext>
            </a:extLst>
          </p:cNvPr>
          <p:cNvSpPr txBox="1"/>
          <p:nvPr/>
        </p:nvSpPr>
        <p:spPr>
          <a:xfrm>
            <a:off x="965200" y="3540323"/>
            <a:ext cx="8547100"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A clear entry point connects daily Zikr, local session time and the
Our Sheikh Halqah.</a:t>
            </a:r>
          </a:p>
        </p:txBody>
      </p:sp>
      <p:sp>
        <p:nvSpPr>
          <p:cNvPr id="9" name="Urdu: روزانہ ذکر کا مقامی وقت دیکھیں اور ہمارے شیخ کے حلقے میں شامل ہوں۔">
            <a:extLst>
              <a:ext uri="{FF2B5EF4-FFF2-40B4-BE49-F238E27FC236}">
                <a16:creationId xmlns:a16="http://schemas.microsoft.com/office/drawing/2014/main" id="{E41F2FEB-77DF-DB71-F0C9-F51063BA8916}"/>
              </a:ext>
            </a:extLst>
          </p:cNvPr>
          <p:cNvSpPr txBox="1"/>
          <p:nvPr/>
        </p:nvSpPr>
        <p:spPr>
          <a:xfrm>
            <a:off x="965200" y="4547592"/>
            <a:ext cx="7008876" cy="734020"/>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روزانہ ذکر کا مقامی وقت دیکھیں اور ہمارے شیخ کے حلقے میں شامل ہوں۔</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See the daily Zikr card">
            <a:extLst>
              <a:ext uri="{FF2B5EF4-FFF2-40B4-BE49-F238E27FC236}">
                <a16:creationId xmlns:a16="http://schemas.microsoft.com/office/drawing/2014/main" id="{20C213F4-144B-BEA9-1CA6-3AC985C29757}"/>
              </a:ext>
            </a:extLst>
          </p:cNvPr>
          <p:cNvSpPr txBox="1"/>
          <p:nvPr/>
        </p:nvSpPr>
        <p:spPr>
          <a:xfrm>
            <a:off x="965200" y="549810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See the daily Zikr card</a:t>
            </a:r>
          </a:p>
        </p:txBody>
      </p:sp>
      <p:sp>
        <p:nvSpPr>
          <p:cNvPr id="11" name="Urdu: روزانہ ذکر کا کارڈ دیکھیں">
            <a:extLst>
              <a:ext uri="{FF2B5EF4-FFF2-40B4-BE49-F238E27FC236}">
                <a16:creationId xmlns:a16="http://schemas.microsoft.com/office/drawing/2014/main" id="{F25050F9-C38D-1B58-9364-2C889AEF1180}"/>
              </a:ext>
            </a:extLst>
          </p:cNvPr>
          <p:cNvSpPr txBox="1"/>
          <p:nvPr/>
        </p:nvSpPr>
        <p:spPr>
          <a:xfrm>
            <a:off x="965200" y="5900142"/>
            <a:ext cx="195903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روزانہ ذکر کا کارڈ دیکھیں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75DE894C-880B-7607-1A80-51D66BFD99E1}"/>
              </a:ext>
            </a:extLst>
          </p:cNvPr>
          <p:cNvSpPr txBox="1"/>
          <p:nvPr/>
        </p:nvSpPr>
        <p:spPr>
          <a:xfrm>
            <a:off x="9098558" y="55864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Join with name, city and country">
            <a:extLst>
              <a:ext uri="{FF2B5EF4-FFF2-40B4-BE49-F238E27FC236}">
                <a16:creationId xmlns:a16="http://schemas.microsoft.com/office/drawing/2014/main" id="{4F4AE4AC-5E0E-CB71-CB5F-095C9A2103EC}"/>
              </a:ext>
            </a:extLst>
          </p:cNvPr>
          <p:cNvSpPr txBox="1"/>
          <p:nvPr/>
        </p:nvSpPr>
        <p:spPr>
          <a:xfrm>
            <a:off x="965200" y="656490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Join with name, city and country</a:t>
            </a:r>
          </a:p>
        </p:txBody>
      </p:sp>
      <p:sp>
        <p:nvSpPr>
          <p:cNvPr id="14" name="Urdu: نام، شہر اور ملک کے ساتھ شامل ہوں">
            <a:extLst>
              <a:ext uri="{FF2B5EF4-FFF2-40B4-BE49-F238E27FC236}">
                <a16:creationId xmlns:a16="http://schemas.microsoft.com/office/drawing/2014/main" id="{975906DF-6536-06E1-3C5F-6A34EC91EBD3}"/>
              </a:ext>
            </a:extLst>
          </p:cNvPr>
          <p:cNvSpPr txBox="1"/>
          <p:nvPr/>
        </p:nvSpPr>
        <p:spPr>
          <a:xfrm>
            <a:off x="965201" y="6966942"/>
            <a:ext cx="3175063"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نام، شہر اور ملک کے ساتھ شامل ہوں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B9C9F7F7-1D05-1A87-AB0D-40E724A0AD28}"/>
              </a:ext>
            </a:extLst>
          </p:cNvPr>
          <p:cNvSpPr txBox="1"/>
          <p:nvPr/>
        </p:nvSpPr>
        <p:spPr>
          <a:xfrm>
            <a:off x="9098558" y="66532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Keep YouTube and Tahajjud routes within reach">
            <a:extLst>
              <a:ext uri="{FF2B5EF4-FFF2-40B4-BE49-F238E27FC236}">
                <a16:creationId xmlns:a16="http://schemas.microsoft.com/office/drawing/2014/main" id="{C8779739-FCA1-CF12-1EB5-466E1BC742E0}"/>
              </a:ext>
            </a:extLst>
          </p:cNvPr>
          <p:cNvSpPr txBox="1"/>
          <p:nvPr/>
        </p:nvSpPr>
        <p:spPr>
          <a:xfrm>
            <a:off x="965200" y="7631113"/>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Keep YouTube and Tahajjud routes within reach</a:t>
            </a:r>
          </a:p>
        </p:txBody>
      </p:sp>
      <p:sp>
        <p:nvSpPr>
          <p:cNvPr id="17" name="Urdu: یوٹیوب اور تہجد کے ذکر کے راستے بھی موجود ہیں">
            <a:extLst>
              <a:ext uri="{FF2B5EF4-FFF2-40B4-BE49-F238E27FC236}">
                <a16:creationId xmlns:a16="http://schemas.microsoft.com/office/drawing/2014/main" id="{92559D8C-3B15-6B93-2B5B-6725420987DD}"/>
              </a:ext>
            </a:extLst>
          </p:cNvPr>
          <p:cNvSpPr txBox="1"/>
          <p:nvPr/>
        </p:nvSpPr>
        <p:spPr>
          <a:xfrm>
            <a:off x="965200" y="8033147"/>
            <a:ext cx="399738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یوٹیوب اور تہجد کے ذکر کے راستے بھی موجود ہیں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Zikr · Our Sheikh">
            <a:extLst>
              <a:ext uri="{FF2B5EF4-FFF2-40B4-BE49-F238E27FC236}">
                <a16:creationId xmlns:a16="http://schemas.microsoft.com/office/drawing/2014/main" id="{BEBF9847-D88F-E87F-242B-8FC7164FE4E1}"/>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Zikr · Our Sheikh</a:t>
            </a:r>
          </a:p>
        </p:txBody>
      </p:sp>
      <p:sp>
        <p:nvSpPr>
          <p:cNvPr id="19" name="Text: Our Sheikh · Public join form">
            <a:extLst>
              <a:ext uri="{FF2B5EF4-FFF2-40B4-BE49-F238E27FC236}">
                <a16:creationId xmlns:a16="http://schemas.microsoft.com/office/drawing/2014/main" id="{AB6D0E3E-E0F4-621E-F340-67DE429D1E3F}"/>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Our Sheikh · Public join form</a:t>
            </a:r>
          </a:p>
        </p:txBody>
      </p:sp>
      <p:sp>
        <p:nvSpPr>
          <p:cNvPr id="20" name="Text: Host and live-stage controls are available to authorised roles during a session.">
            <a:extLst>
              <a:ext uri="{FF2B5EF4-FFF2-40B4-BE49-F238E27FC236}">
                <a16:creationId xmlns:a16="http://schemas.microsoft.com/office/drawing/2014/main" id="{CF191414-5868-226C-2001-FB76C738E270}"/>
              </a:ext>
            </a:extLst>
          </p:cNvPr>
          <p:cNvSpPr txBox="1"/>
          <p:nvPr/>
        </p:nvSpPr>
        <p:spPr>
          <a:xfrm>
            <a:off x="965200" y="10116939"/>
            <a:ext cx="8483600" cy="424061"/>
          </a:xfrm>
          <a:prstGeom prst="rect">
            <a:avLst/>
          </a:prstGeom>
          <a:noFill/>
        </p:spPr>
        <p:txBody>
          <a:bodyPr vert="horz" wrap="none" lIns="0" tIns="0" rIns="0" bIns="0" rtlCol="0">
            <a:noAutofit/>
          </a:bodyPr>
          <a:lstStyle/>
          <a:p>
            <a:pPr>
              <a:lnSpc>
                <a:spcPts val="1740"/>
              </a:lnSpc>
            </a:pPr>
            <a:r>
              <a:rPr lang="en-US" sz="1200">
                <a:solidFill>
                  <a:srgbClr val="153D31"/>
                </a:solidFill>
                <a:latin typeface="Segoe UI" panose="020B0502040204020203" pitchFamily="34" charset="0"/>
              </a:rPr>
              <a:t>Host and live-stage controls are available to authorised roles during a session.</a:t>
            </a:r>
          </a:p>
        </p:txBody>
      </p:sp>
      <p:sp>
        <p:nvSpPr>
          <p:cNvPr id="21" name="Text: ANDROID APP PREVIEW">
            <a:extLst>
              <a:ext uri="{FF2B5EF4-FFF2-40B4-BE49-F238E27FC236}">
                <a16:creationId xmlns:a16="http://schemas.microsoft.com/office/drawing/2014/main" id="{645198A5-C34E-3FD5-EEC7-F2D5190E6529}"/>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2" name="Text: SILSILA NAQSHBANDIA OWAISIAH">
            <a:extLst>
              <a:ext uri="{FF2B5EF4-FFF2-40B4-BE49-F238E27FC236}">
                <a16:creationId xmlns:a16="http://schemas.microsoft.com/office/drawing/2014/main" id="{FB1B3124-FA64-85D0-5107-462674D59AE2}"/>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3" name="Text: App map">
            <a:extLst>
              <a:ext uri="{FF2B5EF4-FFF2-40B4-BE49-F238E27FC236}">
                <a16:creationId xmlns:a16="http://schemas.microsoft.com/office/drawing/2014/main" id="{761076BE-33E2-3E94-9562-8B1F34BC0123}"/>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4" name="Text: All features">
            <a:extLst>
              <a:ext uri="{FF2B5EF4-FFF2-40B4-BE49-F238E27FC236}">
                <a16:creationId xmlns:a16="http://schemas.microsoft.com/office/drawing/2014/main" id="{D7C9A79B-FE37-F97C-B7B6-E237EAC0A2E2}"/>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5" name="Text: 17 / 65">
            <a:extLst>
              <a:ext uri="{FF2B5EF4-FFF2-40B4-BE49-F238E27FC236}">
                <a16:creationId xmlns:a16="http://schemas.microsoft.com/office/drawing/2014/main" id="{7107BB51-4674-C8AA-7564-66402E6BA92B}"/>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17 / 65</a:t>
            </a:r>
          </a:p>
        </p:txBody>
      </p:sp>
      <p:sp>
        <p:nvSpPr>
          <p:cNvPr id="26" name="Text: ‹">
            <a:extLst>
              <a:ext uri="{FF2B5EF4-FFF2-40B4-BE49-F238E27FC236}">
                <a16:creationId xmlns:a16="http://schemas.microsoft.com/office/drawing/2014/main" id="{D87C02C8-375E-C614-2F86-AC8FE7EC8072}"/>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7" name="Text: ›">
            <a:extLst>
              <a:ext uri="{FF2B5EF4-FFF2-40B4-BE49-F238E27FC236}">
                <a16:creationId xmlns:a16="http://schemas.microsoft.com/office/drawing/2014/main" id="{52E76761-7DC6-A36B-6538-9D0800A87CCB}"/>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29" name="Fresh Android screenshot: zikr-en" descr="zikr-en">
            <a:extLst>
              <a:ext uri="{FF2B5EF4-FFF2-40B4-BE49-F238E27FC236}">
                <a16:creationId xmlns:a16="http://schemas.microsoft.com/office/drawing/2014/main" id="{BB031843-7EED-3190-0CDD-4522003CC486}"/>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1" name="Fresh Android screenshot: our-sheikh-entry-en" descr="our-sheikh-entry-en">
            <a:extLst>
              <a:ext uri="{FF2B5EF4-FFF2-40B4-BE49-F238E27FC236}">
                <a16:creationId xmlns:a16="http://schemas.microsoft.com/office/drawing/2014/main" id="{BB05C217-AD68-7501-413C-8BE2850D2224}"/>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2" name="Explore: screen=zikr-en">
            <a:hlinkClick r:id="rId6"/>
            <a:extLst>
              <a:ext uri="{FF2B5EF4-FFF2-40B4-BE49-F238E27FC236}">
                <a16:creationId xmlns:a16="http://schemas.microsoft.com/office/drawing/2014/main" id="{5FEA018D-5567-9081-61FE-5D2B87CBC30E}"/>
              </a:ext>
            </a:extLst>
          </p:cNvPr>
          <p:cNvSpPr/>
          <p:nvPr/>
        </p:nvSpPr>
        <p:spPr>
          <a:xfrm>
            <a:off x="965200" y="53578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our-sheikh-entry-en">
            <a:hlinkClick r:id="rId7"/>
            <a:extLst>
              <a:ext uri="{FF2B5EF4-FFF2-40B4-BE49-F238E27FC236}">
                <a16:creationId xmlns:a16="http://schemas.microsoft.com/office/drawing/2014/main" id="{A1E659FA-B468-72B6-7257-137F313C2A44}"/>
              </a:ext>
            </a:extLst>
          </p:cNvPr>
          <p:cNvSpPr/>
          <p:nvPr/>
        </p:nvSpPr>
        <p:spPr>
          <a:xfrm>
            <a:off x="965200" y="64246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zikr-en">
            <a:hlinkClick r:id="rId6"/>
            <a:extLst>
              <a:ext uri="{FF2B5EF4-FFF2-40B4-BE49-F238E27FC236}">
                <a16:creationId xmlns:a16="http://schemas.microsoft.com/office/drawing/2014/main" id="{7496212E-D861-EDC5-997B-441CCAD9E295}"/>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our-sheikh-entry-en">
            <a:hlinkClick r:id="rId7"/>
            <a:extLst>
              <a:ext uri="{FF2B5EF4-FFF2-40B4-BE49-F238E27FC236}">
                <a16:creationId xmlns:a16="http://schemas.microsoft.com/office/drawing/2014/main" id="{7E94E13D-6C0D-913F-274B-950EAC3F78AA}"/>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Navigate: architecture">
            <a:hlinkClick r:id="rId8" action="ppaction://hlinksldjump"/>
            <a:extLst>
              <a:ext uri="{FF2B5EF4-FFF2-40B4-BE49-F238E27FC236}">
                <a16:creationId xmlns:a16="http://schemas.microsoft.com/office/drawing/2014/main" id="{74924E87-CF85-53D5-34F2-CC600F8D2373}"/>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Explore: features">
            <a:hlinkClick r:id="rId9"/>
            <a:extLst>
              <a:ext uri="{FF2B5EF4-FFF2-40B4-BE49-F238E27FC236}">
                <a16:creationId xmlns:a16="http://schemas.microsoft.com/office/drawing/2014/main" id="{8E9259CA-FE71-48FB-7CB4-A3453A6E2DF9}"/>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Navigate: reading-room">
            <a:hlinkClick r:id="rId10" action="ppaction://hlinksldjump"/>
            <a:extLst>
              <a:ext uri="{FF2B5EF4-FFF2-40B4-BE49-F238E27FC236}">
                <a16:creationId xmlns:a16="http://schemas.microsoft.com/office/drawing/2014/main" id="{57687E8F-BA80-AFE4-ECDD-30022F1EE950}"/>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Navigate: personal-practice">
            <a:hlinkClick r:id="rId11" action="ppaction://hlinksldjump"/>
            <a:extLst>
              <a:ext uri="{FF2B5EF4-FFF2-40B4-BE49-F238E27FC236}">
                <a16:creationId xmlns:a16="http://schemas.microsoft.com/office/drawing/2014/main" id="{B46B8BD7-6619-9714-B2AF-0BF096E7D549}"/>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1878717"/>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650"/>
                                        <p:tgtEl>
                                          <p:spTgt spid="29"/>
                                        </p:tgtEl>
                                      </p:cBhvr>
                                    </p:animEffect>
                                  </p:childTnLst>
                                </p:cTn>
                              </p:par>
                              <p:par>
                                <p:cTn id="8" presetID="10" presetClass="entr" presetSubtype="0" fill="hold" nodeType="withEffect">
                                  <p:stCondLst>
                                    <p:cond delay="1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6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name="personal-practice">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9EBD6DB9-DDA6-1757-981A-550B3D64C913}"/>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92F1DE56-E0ED-5AE8-DA72-3CF050E4E329}"/>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ZIKR">
            <a:extLst>
              <a:ext uri="{FF2B5EF4-FFF2-40B4-BE49-F238E27FC236}">
                <a16:creationId xmlns:a16="http://schemas.microsoft.com/office/drawing/2014/main" id="{F383A111-B535-F61D-F7DE-28FE54C1CF9F}"/>
              </a:ext>
            </a:extLst>
          </p:cNvPr>
          <p:cNvSpPr txBox="1"/>
          <p:nvPr/>
        </p:nvSpPr>
        <p:spPr>
          <a:xfrm>
            <a:off x="3070820" y="527050"/>
            <a:ext cx="899120"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ZIKR</a:t>
            </a:r>
          </a:p>
        </p:txBody>
      </p:sp>
      <p:sp>
        <p:nvSpPr>
          <p:cNvPr id="6" name="Text: Your own daily Zikr routine">
            <a:extLst>
              <a:ext uri="{FF2B5EF4-FFF2-40B4-BE49-F238E27FC236}">
                <a16:creationId xmlns:a16="http://schemas.microsoft.com/office/drawing/2014/main" id="{E10C95CA-3855-AAA2-E504-CE5A7B15A4BE}"/>
              </a:ext>
            </a:extLst>
          </p:cNvPr>
          <p:cNvSpPr txBox="1"/>
          <p:nvPr/>
        </p:nvSpPr>
        <p:spPr>
          <a:xfrm>
            <a:off x="965200" y="1600200"/>
            <a:ext cx="9116251" cy="992188"/>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Your own daily Zikr routine</a:t>
            </a:r>
          </a:p>
        </p:txBody>
      </p:sp>
      <p:sp>
        <p:nvSpPr>
          <p:cNvPr id="7" name="Urdu: اپنے روزانہ ذکر کا معمول بنائیں">
            <a:extLst>
              <a:ext uri="{FF2B5EF4-FFF2-40B4-BE49-F238E27FC236}">
                <a16:creationId xmlns:a16="http://schemas.microsoft.com/office/drawing/2014/main" id="{B755BA66-25A0-5174-26FB-798920E73772}"/>
              </a:ext>
            </a:extLst>
          </p:cNvPr>
          <p:cNvSpPr txBox="1"/>
          <p:nvPr/>
        </p:nvSpPr>
        <p:spPr>
          <a:xfrm>
            <a:off x="965201" y="2592388"/>
            <a:ext cx="3811651"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اپنے روزانہ ذکر کا معمول بنائیں</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A guided sequence keeps your chosen stages, timings and progress together.">
            <a:extLst>
              <a:ext uri="{FF2B5EF4-FFF2-40B4-BE49-F238E27FC236}">
                <a16:creationId xmlns:a16="http://schemas.microsoft.com/office/drawing/2014/main" id="{CD391DAC-5311-C777-D119-F100FBEE7CDE}"/>
              </a:ext>
            </a:extLst>
          </p:cNvPr>
          <p:cNvSpPr txBox="1"/>
          <p:nvPr/>
        </p:nvSpPr>
        <p:spPr>
          <a:xfrm>
            <a:off x="965200" y="3540323"/>
            <a:ext cx="8547100"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A guided sequence keeps your chosen stages, timings and
progress together.</a:t>
            </a:r>
          </a:p>
        </p:txBody>
      </p:sp>
      <p:sp>
        <p:nvSpPr>
          <p:cNvPr id="9" name="Urdu: اپنے منتخب مراحل، وقت اور ذکر کا ریکارڈ ایک جگہ رکھیں۔">
            <a:extLst>
              <a:ext uri="{FF2B5EF4-FFF2-40B4-BE49-F238E27FC236}">
                <a16:creationId xmlns:a16="http://schemas.microsoft.com/office/drawing/2014/main" id="{C362FE53-D5AC-CD65-D284-9C7406C944E3}"/>
              </a:ext>
            </a:extLst>
          </p:cNvPr>
          <p:cNvSpPr txBox="1"/>
          <p:nvPr/>
        </p:nvSpPr>
        <p:spPr>
          <a:xfrm>
            <a:off x="965200" y="4547592"/>
            <a:ext cx="5540438" cy="734020"/>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اپنے منتخب مراحل، وقت اور ذکر کا ریکارڈ ایک جگہ رکھیں۔</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Lataif, Raabta and muraqabas">
            <a:extLst>
              <a:ext uri="{FF2B5EF4-FFF2-40B4-BE49-F238E27FC236}">
                <a16:creationId xmlns:a16="http://schemas.microsoft.com/office/drawing/2014/main" id="{5DF0A0B3-C50D-ED3A-0F6C-A27DD8B51604}"/>
              </a:ext>
            </a:extLst>
          </p:cNvPr>
          <p:cNvSpPr txBox="1"/>
          <p:nvPr/>
        </p:nvSpPr>
        <p:spPr>
          <a:xfrm>
            <a:off x="965200" y="549810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Lataif, Raabta and muraqabas</a:t>
            </a:r>
          </a:p>
        </p:txBody>
      </p:sp>
      <p:sp>
        <p:nvSpPr>
          <p:cNvPr id="11" name="Urdu: لطائف، رابطہ اور مراقبات">
            <a:extLst>
              <a:ext uri="{FF2B5EF4-FFF2-40B4-BE49-F238E27FC236}">
                <a16:creationId xmlns:a16="http://schemas.microsoft.com/office/drawing/2014/main" id="{A683FAD8-4EA7-F832-848E-6F106486F088}"/>
              </a:ext>
            </a:extLst>
          </p:cNvPr>
          <p:cNvSpPr txBox="1"/>
          <p:nvPr/>
        </p:nvSpPr>
        <p:spPr>
          <a:xfrm>
            <a:off x="965201" y="5900142"/>
            <a:ext cx="2287651"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لطائف، رابطہ اور مراقبات</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98CFF4BF-7CB8-8959-D9E3-0A8262ABBBEC}"/>
              </a:ext>
            </a:extLst>
          </p:cNvPr>
          <p:cNvSpPr txBox="1"/>
          <p:nvPr/>
        </p:nvSpPr>
        <p:spPr>
          <a:xfrm>
            <a:off x="9098558" y="55864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Choose 1–60 minutes for each stage">
            <a:extLst>
              <a:ext uri="{FF2B5EF4-FFF2-40B4-BE49-F238E27FC236}">
                <a16:creationId xmlns:a16="http://schemas.microsoft.com/office/drawing/2014/main" id="{4C235B59-3E05-F1B6-E969-78D8BEDE674A}"/>
              </a:ext>
            </a:extLst>
          </p:cNvPr>
          <p:cNvSpPr txBox="1"/>
          <p:nvPr/>
        </p:nvSpPr>
        <p:spPr>
          <a:xfrm>
            <a:off x="965200" y="6564313"/>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Choose 1–60 minutes for each stage</a:t>
            </a:r>
          </a:p>
        </p:txBody>
      </p:sp>
      <p:sp>
        <p:nvSpPr>
          <p:cNvPr id="14" name="Urdu: ہر مرحلے کے لیے 1 سے 60 منٹ منتخب کریں">
            <a:extLst>
              <a:ext uri="{FF2B5EF4-FFF2-40B4-BE49-F238E27FC236}">
                <a16:creationId xmlns:a16="http://schemas.microsoft.com/office/drawing/2014/main" id="{60027F3B-637E-B98B-2CB5-2C953AAF07A4}"/>
              </a:ext>
            </a:extLst>
          </p:cNvPr>
          <p:cNvSpPr txBox="1"/>
          <p:nvPr/>
        </p:nvSpPr>
        <p:spPr>
          <a:xfrm>
            <a:off x="965200" y="6966347"/>
            <a:ext cx="3789426"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ہر مرحلے کے لیے 1 سے 60 منٹ منتخب کریں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Add muraqabas and two daily reminders">
            <a:extLst>
              <a:ext uri="{FF2B5EF4-FFF2-40B4-BE49-F238E27FC236}">
                <a16:creationId xmlns:a16="http://schemas.microsoft.com/office/drawing/2014/main" id="{385A2BF8-4517-B21C-69AA-74696063030B}"/>
              </a:ext>
            </a:extLst>
          </p:cNvPr>
          <p:cNvSpPr txBox="1"/>
          <p:nvPr/>
        </p:nvSpPr>
        <p:spPr>
          <a:xfrm>
            <a:off x="965200" y="763170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Add muraqabas and two daily reminders</a:t>
            </a:r>
          </a:p>
        </p:txBody>
      </p:sp>
      <p:sp>
        <p:nvSpPr>
          <p:cNvPr id="16" name="Urdu: مزید مراقبات اور دو یاددہانیاں شامل کریں">
            <a:extLst>
              <a:ext uri="{FF2B5EF4-FFF2-40B4-BE49-F238E27FC236}">
                <a16:creationId xmlns:a16="http://schemas.microsoft.com/office/drawing/2014/main" id="{540686CB-301A-8224-ECDB-B60538E0E37E}"/>
              </a:ext>
            </a:extLst>
          </p:cNvPr>
          <p:cNvSpPr txBox="1"/>
          <p:nvPr/>
        </p:nvSpPr>
        <p:spPr>
          <a:xfrm>
            <a:off x="965201" y="8033742"/>
            <a:ext cx="3379851"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مزید مراقبات اور دو یاددہانیاں شامل کریں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7" name="Text: ↗">
            <a:extLst>
              <a:ext uri="{FF2B5EF4-FFF2-40B4-BE49-F238E27FC236}">
                <a16:creationId xmlns:a16="http://schemas.microsoft.com/office/drawing/2014/main" id="{7C657644-0F35-8441-E2BA-A55082B35A9D}"/>
              </a:ext>
            </a:extLst>
          </p:cNvPr>
          <p:cNvSpPr txBox="1"/>
          <p:nvPr/>
        </p:nvSpPr>
        <p:spPr>
          <a:xfrm>
            <a:off x="9098558" y="77200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8" name="Text: Personal Zikr · Timer">
            <a:extLst>
              <a:ext uri="{FF2B5EF4-FFF2-40B4-BE49-F238E27FC236}">
                <a16:creationId xmlns:a16="http://schemas.microsoft.com/office/drawing/2014/main" id="{891E2241-2EFE-37A1-C4E3-A1871D9F1F54}"/>
              </a:ext>
            </a:extLst>
          </p:cNvPr>
          <p:cNvSpPr txBox="1"/>
          <p:nvPr/>
        </p:nvSpPr>
        <p:spPr>
          <a:xfrm>
            <a:off x="10756900" y="10049867"/>
            <a:ext cx="44577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Personal Zikr · Timer</a:t>
            </a:r>
          </a:p>
        </p:txBody>
      </p:sp>
      <p:sp>
        <p:nvSpPr>
          <p:cNvPr id="19" name="Text: Personal Zikr · Sequence &amp; Shajra">
            <a:extLst>
              <a:ext uri="{FF2B5EF4-FFF2-40B4-BE49-F238E27FC236}">
                <a16:creationId xmlns:a16="http://schemas.microsoft.com/office/drawing/2014/main" id="{01FFBBFD-8534-CAFA-7DFB-96603EBC2F8D}"/>
              </a:ext>
            </a:extLst>
          </p:cNvPr>
          <p:cNvSpPr txBox="1"/>
          <p:nvPr/>
        </p:nvSpPr>
        <p:spPr>
          <a:xfrm>
            <a:off x="15494000" y="10093523"/>
            <a:ext cx="39116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Personal Zikr · Sequence &amp; Shajra</a:t>
            </a:r>
          </a:p>
        </p:txBody>
      </p:sp>
      <p:sp>
        <p:nvSpPr>
          <p:cNvPr id="20" name="Text: ANDROID APP PREVIEW">
            <a:extLst>
              <a:ext uri="{FF2B5EF4-FFF2-40B4-BE49-F238E27FC236}">
                <a16:creationId xmlns:a16="http://schemas.microsoft.com/office/drawing/2014/main" id="{8F9E0F22-7F36-0304-7223-BEE6F4701AC3}"/>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1" name="Text: SILSILA NAQSHBANDIA OWAISIAH">
            <a:extLst>
              <a:ext uri="{FF2B5EF4-FFF2-40B4-BE49-F238E27FC236}">
                <a16:creationId xmlns:a16="http://schemas.microsoft.com/office/drawing/2014/main" id="{79974C26-FE51-9FC8-4E32-EB33E8E16649}"/>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2" name="Text: App map">
            <a:extLst>
              <a:ext uri="{FF2B5EF4-FFF2-40B4-BE49-F238E27FC236}">
                <a16:creationId xmlns:a16="http://schemas.microsoft.com/office/drawing/2014/main" id="{0DA4589D-580E-4AED-D28B-AFB59DF36264}"/>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3" name="Text: All features">
            <a:extLst>
              <a:ext uri="{FF2B5EF4-FFF2-40B4-BE49-F238E27FC236}">
                <a16:creationId xmlns:a16="http://schemas.microsoft.com/office/drawing/2014/main" id="{7BABA285-3954-8FEC-D905-D074D0565019}"/>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4" name="Text: 18 / 65">
            <a:extLst>
              <a:ext uri="{FF2B5EF4-FFF2-40B4-BE49-F238E27FC236}">
                <a16:creationId xmlns:a16="http://schemas.microsoft.com/office/drawing/2014/main" id="{BFFA1F5E-1F22-AA79-7AE1-FDB7E858A030}"/>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18 / 65</a:t>
            </a:r>
          </a:p>
        </p:txBody>
      </p:sp>
      <p:sp>
        <p:nvSpPr>
          <p:cNvPr id="25" name="Text: ‹">
            <a:extLst>
              <a:ext uri="{FF2B5EF4-FFF2-40B4-BE49-F238E27FC236}">
                <a16:creationId xmlns:a16="http://schemas.microsoft.com/office/drawing/2014/main" id="{9608D633-06BC-1B85-B3CB-0AD4886D2ADA}"/>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6" name="Text: ›">
            <a:extLst>
              <a:ext uri="{FF2B5EF4-FFF2-40B4-BE49-F238E27FC236}">
                <a16:creationId xmlns:a16="http://schemas.microsoft.com/office/drawing/2014/main" id="{63A13833-2880-BA14-F9F6-FE75718D9782}"/>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28" name="Fresh Android screenshot: personal-zikr-en" descr="personal-zikr-en">
            <a:extLst>
              <a:ext uri="{FF2B5EF4-FFF2-40B4-BE49-F238E27FC236}">
                <a16:creationId xmlns:a16="http://schemas.microsoft.com/office/drawing/2014/main" id="{6532EC5D-A22A-96CA-2ADD-655FB6847038}"/>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48900" y="965200"/>
            <a:ext cx="4864100" cy="9539089"/>
          </a:xfrm>
          <a:prstGeom prst="rect">
            <a:avLst/>
          </a:prstGeom>
        </p:spPr>
      </p:pic>
      <p:pic>
        <p:nvPicPr>
          <p:cNvPr id="30" name="Fresh Android screenshot: personal-plan-en" descr="personal-plan-en">
            <a:extLst>
              <a:ext uri="{FF2B5EF4-FFF2-40B4-BE49-F238E27FC236}">
                <a16:creationId xmlns:a16="http://schemas.microsoft.com/office/drawing/2014/main" id="{633049D5-D581-B6A4-3DEB-69E254F69929}"/>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986000" y="2222500"/>
            <a:ext cx="4318000" cy="8325445"/>
          </a:xfrm>
          <a:prstGeom prst="rect">
            <a:avLst/>
          </a:prstGeom>
        </p:spPr>
      </p:pic>
      <p:sp>
        <p:nvSpPr>
          <p:cNvPr id="31" name="Explore: screen=personal-plan-en">
            <a:hlinkClick r:id="rId6"/>
            <a:extLst>
              <a:ext uri="{FF2B5EF4-FFF2-40B4-BE49-F238E27FC236}">
                <a16:creationId xmlns:a16="http://schemas.microsoft.com/office/drawing/2014/main" id="{5472732B-A4FE-9839-36B2-B4521B34EADF}"/>
              </a:ext>
            </a:extLst>
          </p:cNvPr>
          <p:cNvSpPr/>
          <p:nvPr/>
        </p:nvSpPr>
        <p:spPr>
          <a:xfrm>
            <a:off x="965200" y="53578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Explore: screen=personal-reminders-en">
            <a:hlinkClick r:id="rId7"/>
            <a:extLst>
              <a:ext uri="{FF2B5EF4-FFF2-40B4-BE49-F238E27FC236}">
                <a16:creationId xmlns:a16="http://schemas.microsoft.com/office/drawing/2014/main" id="{36D7D067-959B-F40A-1FD5-0102F13851C7}"/>
              </a:ext>
            </a:extLst>
          </p:cNvPr>
          <p:cNvSpPr/>
          <p:nvPr/>
        </p:nvSpPr>
        <p:spPr>
          <a:xfrm>
            <a:off x="965200" y="74914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personal-zikr-en">
            <a:hlinkClick r:id="rId8"/>
            <a:extLst>
              <a:ext uri="{FF2B5EF4-FFF2-40B4-BE49-F238E27FC236}">
                <a16:creationId xmlns:a16="http://schemas.microsoft.com/office/drawing/2014/main" id="{3B3AF415-50BD-EFAE-B058-1732F6ABC88E}"/>
              </a:ext>
            </a:extLst>
          </p:cNvPr>
          <p:cNvSpPr/>
          <p:nvPr/>
        </p:nvSpPr>
        <p:spPr>
          <a:xfrm>
            <a:off x="10756900" y="1346200"/>
            <a:ext cx="3848100" cy="8396089"/>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personal-plan-en">
            <a:hlinkClick r:id="rId6"/>
            <a:extLst>
              <a:ext uri="{FF2B5EF4-FFF2-40B4-BE49-F238E27FC236}">
                <a16:creationId xmlns:a16="http://schemas.microsoft.com/office/drawing/2014/main" id="{672855B1-F99D-C103-B3E9-60682EC3520E}"/>
              </a:ext>
            </a:extLst>
          </p:cNvPr>
          <p:cNvSpPr/>
          <p:nvPr/>
        </p:nvSpPr>
        <p:spPr>
          <a:xfrm>
            <a:off x="15494000" y="2603500"/>
            <a:ext cx="3302000" cy="7182445"/>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Navigate: architecture">
            <a:hlinkClick r:id="rId9" action="ppaction://hlinksldjump"/>
            <a:extLst>
              <a:ext uri="{FF2B5EF4-FFF2-40B4-BE49-F238E27FC236}">
                <a16:creationId xmlns:a16="http://schemas.microsoft.com/office/drawing/2014/main" id="{35403B3B-84F6-9DD7-06FB-2A61B2D6DB05}"/>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features">
            <a:hlinkClick r:id="rId10"/>
            <a:extLst>
              <a:ext uri="{FF2B5EF4-FFF2-40B4-BE49-F238E27FC236}">
                <a16:creationId xmlns:a16="http://schemas.microsoft.com/office/drawing/2014/main" id="{23330D2A-004B-CF45-C969-2687C82A253D}"/>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Navigate: together">
            <a:hlinkClick r:id="rId11" action="ppaction://hlinksldjump"/>
            <a:extLst>
              <a:ext uri="{FF2B5EF4-FFF2-40B4-BE49-F238E27FC236}">
                <a16:creationId xmlns:a16="http://schemas.microsoft.com/office/drawing/2014/main" id="{4C62A65C-AC7A-6B63-349E-A7B6476C6E48}"/>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Navigate: count">
            <a:hlinkClick r:id="rId12" action="ppaction://hlinksldjump"/>
            <a:extLst>
              <a:ext uri="{FF2B5EF4-FFF2-40B4-BE49-F238E27FC236}">
                <a16:creationId xmlns:a16="http://schemas.microsoft.com/office/drawing/2014/main" id="{9B8DCD6A-C3D3-5B0E-64BD-D95D7708EAFE}"/>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1801444"/>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650"/>
                                        <p:tgtEl>
                                          <p:spTgt spid="28"/>
                                        </p:tgtEl>
                                      </p:cBhvr>
                                    </p:animEffect>
                                  </p:childTnLst>
                                </p:cTn>
                              </p:par>
                              <p:par>
                                <p:cTn id="8" presetID="10" presetClass="entr" presetSubtype="0" fill="hold" nodeType="withEffect">
                                  <p:stCondLst>
                                    <p:cond delay="10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6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name="count">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4874480A-F9EE-2542-9946-61C49AE1CFF2}"/>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E2135BEB-A955-5BE8-885D-B58245505165}"/>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FBF5E6"/>
                </a:solidFill>
                <a:latin typeface="Segoe UI Semibold" panose="020B0702040204020203" pitchFamily="34" charset="0"/>
              </a:rPr>
              <a:t>DARUL IRFAN</a:t>
            </a:r>
          </a:p>
        </p:txBody>
      </p:sp>
      <p:sp>
        <p:nvSpPr>
          <p:cNvPr id="5" name="Text: ZIKR">
            <a:extLst>
              <a:ext uri="{FF2B5EF4-FFF2-40B4-BE49-F238E27FC236}">
                <a16:creationId xmlns:a16="http://schemas.microsoft.com/office/drawing/2014/main" id="{CA7A9F7C-529B-6FB0-DB7A-C42AAC61F6F7}"/>
              </a:ext>
            </a:extLst>
          </p:cNvPr>
          <p:cNvSpPr txBox="1"/>
          <p:nvPr/>
        </p:nvSpPr>
        <p:spPr>
          <a:xfrm>
            <a:off x="3070820" y="527050"/>
            <a:ext cx="899120" cy="419100"/>
          </a:xfrm>
          <a:prstGeom prst="rect">
            <a:avLst/>
          </a:prstGeom>
          <a:noFill/>
        </p:spPr>
        <p:txBody>
          <a:bodyPr vert="horz" wrap="none" lIns="0" tIns="0" rIns="0" bIns="0" rtlCol="0">
            <a:noAutofit/>
          </a:bodyPr>
          <a:lstStyle/>
          <a:p>
            <a:pPr>
              <a:lnSpc>
                <a:spcPts val="1560"/>
              </a:lnSpc>
            </a:pPr>
            <a:r>
              <a:rPr lang="en-US" sz="1300">
                <a:solidFill>
                  <a:srgbClr val="FBF5E6"/>
                </a:solidFill>
                <a:latin typeface="Segoe UI" panose="020B0502040204020203" pitchFamily="34" charset="0"/>
              </a:rPr>
              <a:t>ZIKR</a:t>
            </a:r>
          </a:p>
        </p:txBody>
      </p:sp>
      <p:sp>
        <p:nvSpPr>
          <p:cNvPr id="6" name="Text: Tap into a steady practice">
            <a:extLst>
              <a:ext uri="{FF2B5EF4-FFF2-40B4-BE49-F238E27FC236}">
                <a16:creationId xmlns:a16="http://schemas.microsoft.com/office/drawing/2014/main" id="{853F187D-9A3B-0451-2B84-99AB9C592177}"/>
              </a:ext>
            </a:extLst>
          </p:cNvPr>
          <p:cNvSpPr txBox="1"/>
          <p:nvPr/>
        </p:nvSpPr>
        <p:spPr>
          <a:xfrm>
            <a:off x="6921500" y="1663700"/>
            <a:ext cx="11785600" cy="1102916"/>
          </a:xfrm>
          <a:prstGeom prst="rect">
            <a:avLst/>
          </a:prstGeom>
          <a:noFill/>
        </p:spPr>
        <p:txBody>
          <a:bodyPr vert="horz" wrap="none" lIns="0" tIns="0" rIns="0" bIns="0" rtlCol="0">
            <a:noAutofit/>
          </a:bodyPr>
          <a:lstStyle/>
          <a:p>
            <a:pPr>
              <a:lnSpc>
                <a:spcPts val="7085"/>
              </a:lnSpc>
            </a:pPr>
            <a:r>
              <a:rPr lang="en-US" sz="6500">
                <a:solidFill>
                  <a:srgbClr val="FBF5E6"/>
                </a:solidFill>
                <a:latin typeface="Segoe UI Semibold" panose="020B0702040204020203" pitchFamily="34" charset="0"/>
              </a:rPr>
              <a:t>Tap into a steady practice</a:t>
            </a:r>
          </a:p>
        </p:txBody>
      </p:sp>
      <p:sp>
        <p:nvSpPr>
          <p:cNvPr id="7" name="Urdu: ذکر کی گنتی آسان رکھیں">
            <a:extLst>
              <a:ext uri="{FF2B5EF4-FFF2-40B4-BE49-F238E27FC236}">
                <a16:creationId xmlns:a16="http://schemas.microsoft.com/office/drawing/2014/main" id="{1DA5BC55-F607-9A4A-6D01-88708050E753}"/>
              </a:ext>
            </a:extLst>
          </p:cNvPr>
          <p:cNvSpPr txBox="1"/>
          <p:nvPr/>
        </p:nvSpPr>
        <p:spPr>
          <a:xfrm>
            <a:off x="6921500" y="2766616"/>
            <a:ext cx="3052826" cy="884436"/>
          </a:xfrm>
          <a:prstGeom prst="rect">
            <a:avLst/>
          </a:prstGeom>
          <a:noFill/>
        </p:spPr>
        <p:txBody>
          <a:bodyPr vert="horz" wrap="none" lIns="0" tIns="0" rIns="0" bIns="0" rtlCol="0">
            <a:noAutofit/>
          </a:bodyPr>
          <a:lstStyle/>
          <a:p>
            <a:pPr algn="r" rtl="1">
              <a:lnSpc>
                <a:spcPts val="5365"/>
              </a:lnSpc>
            </a:pPr>
            <a:r>
              <a:rPr lang="ar-AE" sz="2900">
                <a:solidFill>
                  <a:srgbClr val="E7C978"/>
                </a:solidFill>
                <a:latin typeface="Noto Nastaliq Urdu" panose="020B0502040504020204" pitchFamily="34" charset="-78"/>
                <a:cs typeface="Noto Nastaliq Urdu" panose="020B0502040504020204" pitchFamily="34" charset="-78"/>
              </a:rPr>
              <a:t>ذکر کی گنتی آسان رکھیں</a:t>
            </a:r>
            <a:endParaRPr lang="en-US" sz="2900">
              <a:solidFill>
                <a:srgbClr val="E7C978"/>
              </a:solidFill>
              <a:latin typeface="Noto Nastaliq Urdu" panose="020B0502040504020204" pitchFamily="34" charset="-78"/>
              <a:cs typeface="Noto Nastaliq Urdu" panose="020B0502040504020204" pitchFamily="34" charset="-78"/>
            </a:endParaRPr>
          </a:p>
        </p:txBody>
      </p:sp>
      <p:sp>
        <p:nvSpPr>
          <p:cNvPr id="8" name="Text: Start from a daily zikr or create a personal counter with its own target.">
            <a:extLst>
              <a:ext uri="{FF2B5EF4-FFF2-40B4-BE49-F238E27FC236}">
                <a16:creationId xmlns:a16="http://schemas.microsoft.com/office/drawing/2014/main" id="{BD74D6E5-59E4-8B4B-9118-2A608356DD84}"/>
              </a:ext>
            </a:extLst>
          </p:cNvPr>
          <p:cNvSpPr txBox="1"/>
          <p:nvPr/>
        </p:nvSpPr>
        <p:spPr>
          <a:xfrm>
            <a:off x="6921500" y="3714552"/>
            <a:ext cx="10896600" cy="654050"/>
          </a:xfrm>
          <a:prstGeom prst="rect">
            <a:avLst/>
          </a:prstGeom>
          <a:noFill/>
        </p:spPr>
        <p:txBody>
          <a:bodyPr vert="horz" wrap="none" lIns="0" tIns="0" rIns="0" bIns="0" rtlCol="0">
            <a:noAutofit/>
          </a:bodyPr>
          <a:lstStyle/>
          <a:p>
            <a:pPr>
              <a:lnSpc>
                <a:spcPts val="3550"/>
              </a:lnSpc>
            </a:pPr>
            <a:r>
              <a:rPr lang="en-US" sz="2500">
                <a:solidFill>
                  <a:srgbClr val="C3D5C7"/>
                </a:solidFill>
                <a:latin typeface="Segoe UI" panose="020B0502040204020203" pitchFamily="34" charset="0"/>
              </a:rPr>
              <a:t>Start from a daily zikr or create a personal counter with its own target.</a:t>
            </a:r>
          </a:p>
        </p:txBody>
      </p:sp>
      <p:sp>
        <p:nvSpPr>
          <p:cNvPr id="9" name="Urdu: آج کے ذکر سے گنتی شروع کریں یا اپنے ہدف کے ساتھ نئی تسبیح بنائیں۔">
            <a:extLst>
              <a:ext uri="{FF2B5EF4-FFF2-40B4-BE49-F238E27FC236}">
                <a16:creationId xmlns:a16="http://schemas.microsoft.com/office/drawing/2014/main" id="{BEC0B3F5-FB61-2FEF-F380-779D75CC90A7}"/>
              </a:ext>
            </a:extLst>
          </p:cNvPr>
          <p:cNvSpPr txBox="1"/>
          <p:nvPr/>
        </p:nvSpPr>
        <p:spPr>
          <a:xfrm>
            <a:off x="6921500" y="4343202"/>
            <a:ext cx="7547038" cy="782241"/>
          </a:xfrm>
          <a:prstGeom prst="rect">
            <a:avLst/>
          </a:prstGeom>
          <a:noFill/>
        </p:spPr>
        <p:txBody>
          <a:bodyPr vert="horz" wrap="none" lIns="0" tIns="0" rIns="0" bIns="0" rtlCol="0">
            <a:noAutofit/>
          </a:bodyPr>
          <a:lstStyle/>
          <a:p>
            <a:pPr algn="r" rtl="1">
              <a:lnSpc>
                <a:spcPts val="4560"/>
              </a:lnSpc>
            </a:pPr>
            <a:r>
              <a:rPr lang="ar-AE" sz="2400">
                <a:solidFill>
                  <a:srgbClr val="C3D5C7"/>
                </a:solidFill>
                <a:latin typeface="Noto Nastaliq Urdu" panose="020B0502040504020204" pitchFamily="34" charset="-78"/>
                <a:cs typeface="Noto Nastaliq Urdu" panose="020B0502040504020204" pitchFamily="34" charset="-78"/>
              </a:rPr>
              <a:t>آج کے ذکر سے گنتی شروع کریں یا اپنے ہدف کے ساتھ نئی تسبیح بنائیں۔</a:t>
            </a:r>
            <a:endParaRPr lang="en-US" sz="2400">
              <a:solidFill>
                <a:srgbClr val="C3D5C7"/>
              </a:solidFill>
              <a:latin typeface="Noto Nastaliq Urdu" panose="020B0502040504020204" pitchFamily="34" charset="-78"/>
              <a:cs typeface="Noto Nastaliq Urdu" panose="020B0502040504020204" pitchFamily="34" charset="-78"/>
            </a:endParaRPr>
          </a:p>
        </p:txBody>
      </p:sp>
      <p:sp>
        <p:nvSpPr>
          <p:cNvPr id="10" name="Text: A focused, full-screen counter">
            <a:extLst>
              <a:ext uri="{FF2B5EF4-FFF2-40B4-BE49-F238E27FC236}">
                <a16:creationId xmlns:a16="http://schemas.microsoft.com/office/drawing/2014/main" id="{7CC26FC4-FCC7-A389-E922-2EEA9509D5BB}"/>
              </a:ext>
            </a:extLst>
          </p:cNvPr>
          <p:cNvSpPr txBox="1"/>
          <p:nvPr/>
        </p:nvSpPr>
        <p:spPr>
          <a:xfrm>
            <a:off x="6921500" y="5424488"/>
            <a:ext cx="103378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A focused, full-screen counter</a:t>
            </a:r>
          </a:p>
        </p:txBody>
      </p:sp>
      <p:sp>
        <p:nvSpPr>
          <p:cNvPr id="11" name="Urdu: گنتی کے لیے واضح اور بڑا صفحہ">
            <a:extLst>
              <a:ext uri="{FF2B5EF4-FFF2-40B4-BE49-F238E27FC236}">
                <a16:creationId xmlns:a16="http://schemas.microsoft.com/office/drawing/2014/main" id="{E1DA3D5C-14AF-F2BF-B167-B8CB93055E8F}"/>
              </a:ext>
            </a:extLst>
          </p:cNvPr>
          <p:cNvSpPr txBox="1"/>
          <p:nvPr/>
        </p:nvSpPr>
        <p:spPr>
          <a:xfrm>
            <a:off x="6921500" y="5826522"/>
            <a:ext cx="2638488"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گنتی کے لیے واضح اور بڑا صفحہ</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739B11A8-9743-9538-0651-157B11778B04}"/>
              </a:ext>
            </a:extLst>
          </p:cNvPr>
          <p:cNvSpPr txBox="1"/>
          <p:nvPr/>
        </p:nvSpPr>
        <p:spPr>
          <a:xfrm>
            <a:off x="17404358" y="5468342"/>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Targets, correction and lifetime totals">
            <a:extLst>
              <a:ext uri="{FF2B5EF4-FFF2-40B4-BE49-F238E27FC236}">
                <a16:creationId xmlns:a16="http://schemas.microsoft.com/office/drawing/2014/main" id="{FC3B6A1E-C177-9ABE-EC75-1AAC57C8A282}"/>
              </a:ext>
            </a:extLst>
          </p:cNvPr>
          <p:cNvSpPr txBox="1"/>
          <p:nvPr/>
        </p:nvSpPr>
        <p:spPr>
          <a:xfrm>
            <a:off x="6921500" y="6580188"/>
            <a:ext cx="103378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Targets, correction and lifetime totals</a:t>
            </a:r>
          </a:p>
        </p:txBody>
      </p:sp>
      <p:sp>
        <p:nvSpPr>
          <p:cNvPr id="14" name="Urdu: ہدف، گنتی کی درستگی اور مجموعی ریکارڈ">
            <a:extLst>
              <a:ext uri="{FF2B5EF4-FFF2-40B4-BE49-F238E27FC236}">
                <a16:creationId xmlns:a16="http://schemas.microsoft.com/office/drawing/2014/main" id="{FE65995B-5209-5C0E-E1CD-8D6462F78CCC}"/>
              </a:ext>
            </a:extLst>
          </p:cNvPr>
          <p:cNvSpPr txBox="1"/>
          <p:nvPr/>
        </p:nvSpPr>
        <p:spPr>
          <a:xfrm>
            <a:off x="6921500" y="6982222"/>
            <a:ext cx="3268726"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ہدف، گنتی کی درستگی اور مجموعی ریکارڈ</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A0F55FF2-4E92-857F-306F-00059D49BFD2}"/>
              </a:ext>
            </a:extLst>
          </p:cNvPr>
          <p:cNvSpPr txBox="1"/>
          <p:nvPr/>
        </p:nvSpPr>
        <p:spPr>
          <a:xfrm>
            <a:off x="17404358" y="6624042"/>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Optional hardware controls">
            <a:extLst>
              <a:ext uri="{FF2B5EF4-FFF2-40B4-BE49-F238E27FC236}">
                <a16:creationId xmlns:a16="http://schemas.microsoft.com/office/drawing/2014/main" id="{71F5D203-14CE-3C0A-230C-319B8B9A445C}"/>
              </a:ext>
            </a:extLst>
          </p:cNvPr>
          <p:cNvSpPr txBox="1"/>
          <p:nvPr/>
        </p:nvSpPr>
        <p:spPr>
          <a:xfrm>
            <a:off x="6921500" y="7690842"/>
            <a:ext cx="103378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Optional hardware controls</a:t>
            </a:r>
          </a:p>
        </p:txBody>
      </p:sp>
      <p:sp>
        <p:nvSpPr>
          <p:cNvPr id="17" name="Urdu: بٹن سے گنتی کا اختیاری طریقہ">
            <a:extLst>
              <a:ext uri="{FF2B5EF4-FFF2-40B4-BE49-F238E27FC236}">
                <a16:creationId xmlns:a16="http://schemas.microsoft.com/office/drawing/2014/main" id="{F545F730-6CFB-CF73-9595-165E066245D2}"/>
              </a:ext>
            </a:extLst>
          </p:cNvPr>
          <p:cNvSpPr txBox="1"/>
          <p:nvPr/>
        </p:nvSpPr>
        <p:spPr>
          <a:xfrm>
            <a:off x="6921500" y="8092877"/>
            <a:ext cx="2544826"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بٹن سے گنتی کا اختیاری طریقہ</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8" name="Text: SubhanAllah · Counter">
            <a:extLst>
              <a:ext uri="{FF2B5EF4-FFF2-40B4-BE49-F238E27FC236}">
                <a16:creationId xmlns:a16="http://schemas.microsoft.com/office/drawing/2014/main" id="{B6016234-98A7-D339-0E4A-FB98A672CD52}"/>
              </a:ext>
            </a:extLst>
          </p:cNvPr>
          <p:cNvSpPr txBox="1"/>
          <p:nvPr/>
        </p:nvSpPr>
        <p:spPr>
          <a:xfrm>
            <a:off x="1270000" y="10182423"/>
            <a:ext cx="4483100" cy="425450"/>
          </a:xfrm>
          <a:prstGeom prst="rect">
            <a:avLst/>
          </a:prstGeom>
          <a:noFill/>
        </p:spPr>
        <p:txBody>
          <a:bodyPr vert="horz" wrap="none" lIns="0" tIns="0" rIns="0" bIns="0" rtlCol="0">
            <a:noAutofit/>
          </a:bodyPr>
          <a:lstStyle/>
          <a:p>
            <a:pPr>
              <a:lnSpc>
                <a:spcPts val="1750"/>
              </a:lnSpc>
            </a:pPr>
            <a:r>
              <a:rPr lang="en-US" sz="1400">
                <a:solidFill>
                  <a:srgbClr val="FBF5E6"/>
                </a:solidFill>
                <a:latin typeface="Segoe UI" panose="020B0502040204020203" pitchFamily="34" charset="0"/>
              </a:rPr>
              <a:t>SubhanAllah · Counter</a:t>
            </a:r>
          </a:p>
        </p:txBody>
      </p:sp>
      <p:sp>
        <p:nvSpPr>
          <p:cNvPr id="19" name="Text: Android offers volume-button counting. Compatible iPhones can use a configured Action Butt">
            <a:extLst>
              <a:ext uri="{FF2B5EF4-FFF2-40B4-BE49-F238E27FC236}">
                <a16:creationId xmlns:a16="http://schemas.microsoft.com/office/drawing/2014/main" id="{B1587FAD-E340-A2BB-3EA5-55C9CCEF0946}"/>
              </a:ext>
            </a:extLst>
          </p:cNvPr>
          <p:cNvSpPr txBox="1"/>
          <p:nvPr/>
        </p:nvSpPr>
        <p:spPr>
          <a:xfrm>
            <a:off x="6921500" y="10116939"/>
            <a:ext cx="11531600" cy="424061"/>
          </a:xfrm>
          <a:prstGeom prst="rect">
            <a:avLst/>
          </a:prstGeom>
          <a:noFill/>
        </p:spPr>
        <p:txBody>
          <a:bodyPr vert="horz" wrap="none" lIns="0" tIns="0" rIns="0" bIns="0" rtlCol="0">
            <a:noAutofit/>
          </a:bodyPr>
          <a:lstStyle/>
          <a:p>
            <a:pPr>
              <a:lnSpc>
                <a:spcPts val="1740"/>
              </a:lnSpc>
            </a:pPr>
            <a:r>
              <a:rPr lang="en-US" sz="1200">
                <a:solidFill>
                  <a:srgbClr val="FBF5E6"/>
                </a:solidFill>
                <a:latin typeface="Segoe UI" panose="020B0502040204020203" pitchFamily="34" charset="0"/>
              </a:rPr>
              <a:t>Android offers volume-button counting. Compatible iPhones can use a configured Action Button Shortcut.</a:t>
            </a:r>
          </a:p>
        </p:txBody>
      </p:sp>
      <p:sp>
        <p:nvSpPr>
          <p:cNvPr id="20" name="Text: ANDROID APP PREVIEW">
            <a:extLst>
              <a:ext uri="{FF2B5EF4-FFF2-40B4-BE49-F238E27FC236}">
                <a16:creationId xmlns:a16="http://schemas.microsoft.com/office/drawing/2014/main" id="{4B847227-524A-CE0B-EB2E-AD842D746214}"/>
              </a:ext>
            </a:extLst>
          </p:cNvPr>
          <p:cNvSpPr txBox="1"/>
          <p:nvPr/>
        </p:nvSpPr>
        <p:spPr>
          <a:xfrm>
            <a:off x="1270000" y="1104900"/>
            <a:ext cx="2032000" cy="393700"/>
          </a:xfrm>
          <a:prstGeom prst="rect">
            <a:avLst/>
          </a:prstGeom>
          <a:noFill/>
        </p:spPr>
        <p:txBody>
          <a:bodyPr vert="horz" wrap="none" lIns="0" tIns="0" rIns="0" bIns="0" rtlCol="0">
            <a:noAutofit/>
          </a:bodyPr>
          <a:lstStyle/>
          <a:p>
            <a:pPr>
              <a:lnSpc>
                <a:spcPts val="1320"/>
              </a:lnSpc>
            </a:pPr>
            <a:r>
              <a:rPr lang="en-US" sz="1100">
                <a:solidFill>
                  <a:srgbClr val="FBF5E6"/>
                </a:solidFill>
                <a:latin typeface="Segoe UI" panose="020B0502040204020203" pitchFamily="34" charset="0"/>
              </a:rPr>
              <a:t>ANDROID APP PREVIEW</a:t>
            </a:r>
          </a:p>
        </p:txBody>
      </p:sp>
      <p:sp>
        <p:nvSpPr>
          <p:cNvPr id="21" name="Text: SILSILA NAQSHBANDIA OWAISIAH">
            <a:extLst>
              <a:ext uri="{FF2B5EF4-FFF2-40B4-BE49-F238E27FC236}">
                <a16:creationId xmlns:a16="http://schemas.microsoft.com/office/drawing/2014/main" id="{6C029AB5-5F67-2BDB-9A14-C7A3F0984C00}"/>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B2C4B4"/>
                </a:solidFill>
                <a:latin typeface="Segoe UI" panose="020B0502040204020203" pitchFamily="34" charset="0"/>
              </a:rPr>
              <a:t>SILSILA NAQSHBANDIA OWAISIAH</a:t>
            </a:r>
          </a:p>
        </p:txBody>
      </p:sp>
      <p:sp>
        <p:nvSpPr>
          <p:cNvPr id="22" name="Text: App map">
            <a:extLst>
              <a:ext uri="{FF2B5EF4-FFF2-40B4-BE49-F238E27FC236}">
                <a16:creationId xmlns:a16="http://schemas.microsoft.com/office/drawing/2014/main" id="{E7E4B953-3ACB-5BCF-DAE3-1F8DDDEEFF7A}"/>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App map</a:t>
            </a:r>
          </a:p>
        </p:txBody>
      </p:sp>
      <p:sp>
        <p:nvSpPr>
          <p:cNvPr id="23" name="Text: All features">
            <a:extLst>
              <a:ext uri="{FF2B5EF4-FFF2-40B4-BE49-F238E27FC236}">
                <a16:creationId xmlns:a16="http://schemas.microsoft.com/office/drawing/2014/main" id="{824C0D60-332C-8B9D-977E-2C3E38636392}"/>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All features</a:t>
            </a:r>
          </a:p>
        </p:txBody>
      </p:sp>
      <p:sp>
        <p:nvSpPr>
          <p:cNvPr id="24" name="Text: 19 / 65">
            <a:extLst>
              <a:ext uri="{FF2B5EF4-FFF2-40B4-BE49-F238E27FC236}">
                <a16:creationId xmlns:a16="http://schemas.microsoft.com/office/drawing/2014/main" id="{D42DBE42-A5C3-422C-1A15-32A9465B96FC}"/>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B2C4B4"/>
                </a:solidFill>
                <a:latin typeface="Segoe UI" panose="020B0502040204020203" pitchFamily="34" charset="0"/>
              </a:rPr>
              <a:t>19 / 65</a:t>
            </a:r>
          </a:p>
        </p:txBody>
      </p:sp>
      <p:sp>
        <p:nvSpPr>
          <p:cNvPr id="25" name="Text: ‹">
            <a:extLst>
              <a:ext uri="{FF2B5EF4-FFF2-40B4-BE49-F238E27FC236}">
                <a16:creationId xmlns:a16="http://schemas.microsoft.com/office/drawing/2014/main" id="{D3371A3B-04B2-7A8F-A58B-73715F944F62}"/>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sp>
        <p:nvSpPr>
          <p:cNvPr id="26" name="Text: ›">
            <a:extLst>
              <a:ext uri="{FF2B5EF4-FFF2-40B4-BE49-F238E27FC236}">
                <a16:creationId xmlns:a16="http://schemas.microsoft.com/office/drawing/2014/main" id="{94C32884-5985-A907-1572-1BE6FD551D33}"/>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pic>
        <p:nvPicPr>
          <p:cNvPr id="28" name="Fresh Android screenshot: counter-en" descr="counter-en">
            <a:extLst>
              <a:ext uri="{FF2B5EF4-FFF2-40B4-BE49-F238E27FC236}">
                <a16:creationId xmlns:a16="http://schemas.microsoft.com/office/drawing/2014/main" id="{4FBBE876-5E91-24E3-E8A0-2D8B70E1159D}"/>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762000" y="1041400"/>
            <a:ext cx="4889500" cy="9595445"/>
          </a:xfrm>
          <a:prstGeom prst="rect">
            <a:avLst/>
          </a:prstGeom>
        </p:spPr>
      </p:pic>
      <p:sp>
        <p:nvSpPr>
          <p:cNvPr id="29" name="Explore: screen=counter-en">
            <a:hlinkClick r:id="rId5"/>
            <a:extLst>
              <a:ext uri="{FF2B5EF4-FFF2-40B4-BE49-F238E27FC236}">
                <a16:creationId xmlns:a16="http://schemas.microsoft.com/office/drawing/2014/main" id="{595EE240-3DC3-0167-523A-CA8D5B0AB2A7}"/>
              </a:ext>
            </a:extLst>
          </p:cNvPr>
          <p:cNvSpPr/>
          <p:nvPr/>
        </p:nvSpPr>
        <p:spPr>
          <a:xfrm>
            <a:off x="6921500" y="5239742"/>
            <a:ext cx="10795000" cy="11049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Explore: screen=counter-en">
            <a:hlinkClick r:id="rId5"/>
            <a:extLst>
              <a:ext uri="{FF2B5EF4-FFF2-40B4-BE49-F238E27FC236}">
                <a16:creationId xmlns:a16="http://schemas.microsoft.com/office/drawing/2014/main" id="{DAF9A478-299B-4D96-09B5-D15D6F0D98DE}"/>
              </a:ext>
            </a:extLst>
          </p:cNvPr>
          <p:cNvSpPr/>
          <p:nvPr/>
        </p:nvSpPr>
        <p:spPr>
          <a:xfrm>
            <a:off x="6921500" y="6395442"/>
            <a:ext cx="10795000" cy="11049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Explore: screen=counter-en">
            <a:hlinkClick r:id="rId5"/>
            <a:extLst>
              <a:ext uri="{FF2B5EF4-FFF2-40B4-BE49-F238E27FC236}">
                <a16:creationId xmlns:a16="http://schemas.microsoft.com/office/drawing/2014/main" id="{6023F9C5-C31D-FC47-E288-4FD12D4EA0EA}"/>
              </a:ext>
            </a:extLst>
          </p:cNvPr>
          <p:cNvSpPr/>
          <p:nvPr/>
        </p:nvSpPr>
        <p:spPr>
          <a:xfrm>
            <a:off x="1270000" y="1422400"/>
            <a:ext cx="3873500" cy="8452445"/>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Navigate: architecture">
            <a:hlinkClick r:id="rId6" action="ppaction://hlinksldjump"/>
            <a:extLst>
              <a:ext uri="{FF2B5EF4-FFF2-40B4-BE49-F238E27FC236}">
                <a16:creationId xmlns:a16="http://schemas.microsoft.com/office/drawing/2014/main" id="{7C9AB60A-2EDD-86C7-A78B-174736F8DBFD}"/>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features">
            <a:hlinkClick r:id="rId7"/>
            <a:extLst>
              <a:ext uri="{FF2B5EF4-FFF2-40B4-BE49-F238E27FC236}">
                <a16:creationId xmlns:a16="http://schemas.microsoft.com/office/drawing/2014/main" id="{127E2790-12CF-50C1-E521-BC2C6171D0F7}"/>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Navigate: personal-practice">
            <a:hlinkClick r:id="rId8" action="ppaction://hlinksldjump"/>
            <a:extLst>
              <a:ext uri="{FF2B5EF4-FFF2-40B4-BE49-F238E27FC236}">
                <a16:creationId xmlns:a16="http://schemas.microsoft.com/office/drawing/2014/main" id="{514FCF26-2004-D69B-88CB-8D6B2E06B217}"/>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Navigate: guidance">
            <a:hlinkClick r:id="rId9" action="ppaction://hlinksldjump"/>
            <a:extLst>
              <a:ext uri="{FF2B5EF4-FFF2-40B4-BE49-F238E27FC236}">
                <a16:creationId xmlns:a16="http://schemas.microsoft.com/office/drawing/2014/main" id="{3C5F0FDA-DC76-8C10-B7F8-78C0E23B43CF}"/>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4714708"/>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6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name="guidance">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436F6330-DD38-896D-8797-3ACE3C30D1E3}"/>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EC31038C-4ECE-AD11-FEFD-E58A5591CDD1}"/>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ZIKR">
            <a:extLst>
              <a:ext uri="{FF2B5EF4-FFF2-40B4-BE49-F238E27FC236}">
                <a16:creationId xmlns:a16="http://schemas.microsoft.com/office/drawing/2014/main" id="{F0136920-7F2C-FCFF-E093-929DCB594040}"/>
              </a:ext>
            </a:extLst>
          </p:cNvPr>
          <p:cNvSpPr txBox="1"/>
          <p:nvPr/>
        </p:nvSpPr>
        <p:spPr>
          <a:xfrm>
            <a:off x="3070820" y="527050"/>
            <a:ext cx="899120"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ZIKR</a:t>
            </a:r>
          </a:p>
        </p:txBody>
      </p:sp>
      <p:sp>
        <p:nvSpPr>
          <p:cNvPr id="6" name="Text: Guidance beside the practice">
            <a:extLst>
              <a:ext uri="{FF2B5EF4-FFF2-40B4-BE49-F238E27FC236}">
                <a16:creationId xmlns:a16="http://schemas.microsoft.com/office/drawing/2014/main" id="{5DF71D7E-95EE-A590-E7BC-05038582B4FF}"/>
              </a:ext>
            </a:extLst>
          </p:cNvPr>
          <p:cNvSpPr txBox="1"/>
          <p:nvPr/>
        </p:nvSpPr>
        <p:spPr>
          <a:xfrm>
            <a:off x="965200" y="1600200"/>
            <a:ext cx="8547100" cy="1781175"/>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Guidance beside the
practice</a:t>
            </a:r>
          </a:p>
        </p:txBody>
      </p:sp>
      <p:sp>
        <p:nvSpPr>
          <p:cNvPr id="7" name="Urdu: عمل کے ساتھ رہنمائی بھی">
            <a:extLst>
              <a:ext uri="{FF2B5EF4-FFF2-40B4-BE49-F238E27FC236}">
                <a16:creationId xmlns:a16="http://schemas.microsoft.com/office/drawing/2014/main" id="{CC79D1BD-304C-FAD8-3D60-934D1EEB7C8A}"/>
              </a:ext>
            </a:extLst>
          </p:cNvPr>
          <p:cNvSpPr txBox="1"/>
          <p:nvPr/>
        </p:nvSpPr>
        <p:spPr>
          <a:xfrm>
            <a:off x="965201" y="3381375"/>
            <a:ext cx="3403663"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عمل کے ساتھ رہنمائی بھی</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The Method of Zikr and Shajra are close to the places where you practise.">
            <a:extLst>
              <a:ext uri="{FF2B5EF4-FFF2-40B4-BE49-F238E27FC236}">
                <a16:creationId xmlns:a16="http://schemas.microsoft.com/office/drawing/2014/main" id="{90212A25-1A03-B6DA-2665-F28AFEB6B058}"/>
              </a:ext>
            </a:extLst>
          </p:cNvPr>
          <p:cNvSpPr txBox="1"/>
          <p:nvPr/>
        </p:nvSpPr>
        <p:spPr>
          <a:xfrm>
            <a:off x="965200" y="4329311"/>
            <a:ext cx="8547100"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The Method of Zikr and Shajra are close to the places where you
practise.</a:t>
            </a:r>
          </a:p>
        </p:txBody>
      </p:sp>
      <p:sp>
        <p:nvSpPr>
          <p:cNvPr id="9" name="Urdu: طریقۂ ذکر اور شجرہ، ذاتی ذکر اور تسبیح کے ساتھ فوراً کھولیں۔">
            <a:extLst>
              <a:ext uri="{FF2B5EF4-FFF2-40B4-BE49-F238E27FC236}">
                <a16:creationId xmlns:a16="http://schemas.microsoft.com/office/drawing/2014/main" id="{9052A9A5-FEBF-6064-4B23-5E0DF938821D}"/>
              </a:ext>
            </a:extLst>
          </p:cNvPr>
          <p:cNvSpPr txBox="1"/>
          <p:nvPr/>
        </p:nvSpPr>
        <p:spPr>
          <a:xfrm>
            <a:off x="965200" y="5336580"/>
            <a:ext cx="5649976" cy="734020"/>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طریقۂ ذکر اور شجرہ، ذاتی ذکر اور تسبیح کے ساتھ فوراً کھولیں۔</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Read the Method of Zikr">
            <a:extLst>
              <a:ext uri="{FF2B5EF4-FFF2-40B4-BE49-F238E27FC236}">
                <a16:creationId xmlns:a16="http://schemas.microsoft.com/office/drawing/2014/main" id="{F7D3E931-BC1B-908B-7B83-C20DA6FDD111}"/>
              </a:ext>
            </a:extLst>
          </p:cNvPr>
          <p:cNvSpPr txBox="1"/>
          <p:nvPr/>
        </p:nvSpPr>
        <p:spPr>
          <a:xfrm>
            <a:off x="965200" y="6287095"/>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Read the Method of Zikr</a:t>
            </a:r>
          </a:p>
        </p:txBody>
      </p:sp>
      <p:sp>
        <p:nvSpPr>
          <p:cNvPr id="11" name="Urdu: طریقۂ ذکر پڑھیں">
            <a:extLst>
              <a:ext uri="{FF2B5EF4-FFF2-40B4-BE49-F238E27FC236}">
                <a16:creationId xmlns:a16="http://schemas.microsoft.com/office/drawing/2014/main" id="{46C57FEC-28CA-DBD2-6230-B1237D32199E}"/>
              </a:ext>
            </a:extLst>
          </p:cNvPr>
          <p:cNvSpPr txBox="1"/>
          <p:nvPr/>
        </p:nvSpPr>
        <p:spPr>
          <a:xfrm>
            <a:off x="965201" y="6689130"/>
            <a:ext cx="1341501"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طریقۂ ذکر پڑھیں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7692B3BA-AE9C-702C-3A91-20A44CCCF1A2}"/>
              </a:ext>
            </a:extLst>
          </p:cNvPr>
          <p:cNvSpPr txBox="1"/>
          <p:nvPr/>
        </p:nvSpPr>
        <p:spPr>
          <a:xfrm>
            <a:off x="9098558" y="63754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See the seven Lataif diagram">
            <a:extLst>
              <a:ext uri="{FF2B5EF4-FFF2-40B4-BE49-F238E27FC236}">
                <a16:creationId xmlns:a16="http://schemas.microsoft.com/office/drawing/2014/main" id="{4AC793EC-BAB8-AEA4-2111-9AF3E0DAC6EB}"/>
              </a:ext>
            </a:extLst>
          </p:cNvPr>
          <p:cNvSpPr txBox="1"/>
          <p:nvPr/>
        </p:nvSpPr>
        <p:spPr>
          <a:xfrm>
            <a:off x="965200" y="7353895"/>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See the seven Lataif diagram</a:t>
            </a:r>
          </a:p>
        </p:txBody>
      </p:sp>
      <p:sp>
        <p:nvSpPr>
          <p:cNvPr id="14" name="Urdu: سات لطائف کا خاکہ دیکھیں">
            <a:extLst>
              <a:ext uri="{FF2B5EF4-FFF2-40B4-BE49-F238E27FC236}">
                <a16:creationId xmlns:a16="http://schemas.microsoft.com/office/drawing/2014/main" id="{217517C8-04BC-6940-1590-FA3E7B733E1F}"/>
              </a:ext>
            </a:extLst>
          </p:cNvPr>
          <p:cNvSpPr txBox="1"/>
          <p:nvPr/>
        </p:nvSpPr>
        <p:spPr>
          <a:xfrm>
            <a:off x="965200" y="7755930"/>
            <a:ext cx="236543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سات لطائف کا خاکہ دیکھیں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9CA902AA-0791-A3C2-414C-9EAE69794166}"/>
              </a:ext>
            </a:extLst>
          </p:cNvPr>
          <p:cNvSpPr txBox="1"/>
          <p:nvPr/>
        </p:nvSpPr>
        <p:spPr>
          <a:xfrm>
            <a:off x="9098558" y="74422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Open the Shajra">
            <a:extLst>
              <a:ext uri="{FF2B5EF4-FFF2-40B4-BE49-F238E27FC236}">
                <a16:creationId xmlns:a16="http://schemas.microsoft.com/office/drawing/2014/main" id="{C0CE061E-5611-FDD5-C421-9EB94148DED3}"/>
              </a:ext>
            </a:extLst>
          </p:cNvPr>
          <p:cNvSpPr txBox="1"/>
          <p:nvPr/>
        </p:nvSpPr>
        <p:spPr>
          <a:xfrm>
            <a:off x="965200" y="8420695"/>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Open the Shajra</a:t>
            </a:r>
          </a:p>
        </p:txBody>
      </p:sp>
      <p:sp>
        <p:nvSpPr>
          <p:cNvPr id="17" name="Urdu: شجرہ کھولیں">
            <a:extLst>
              <a:ext uri="{FF2B5EF4-FFF2-40B4-BE49-F238E27FC236}">
                <a16:creationId xmlns:a16="http://schemas.microsoft.com/office/drawing/2014/main" id="{42CA8307-35F7-B1AD-278F-63176B359587}"/>
              </a:ext>
            </a:extLst>
          </p:cNvPr>
          <p:cNvSpPr txBox="1"/>
          <p:nvPr/>
        </p:nvSpPr>
        <p:spPr>
          <a:xfrm>
            <a:off x="965201" y="8822730"/>
            <a:ext cx="1055751"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شجرہ کھولیں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D9EBB66A-FE27-A7F7-094B-2E2FF5206DED}"/>
              </a:ext>
            </a:extLst>
          </p:cNvPr>
          <p:cNvSpPr txBox="1"/>
          <p:nvPr/>
        </p:nvSpPr>
        <p:spPr>
          <a:xfrm>
            <a:off x="9098558" y="8509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Method of Zikr · Seven Lataif">
            <a:extLst>
              <a:ext uri="{FF2B5EF4-FFF2-40B4-BE49-F238E27FC236}">
                <a16:creationId xmlns:a16="http://schemas.microsoft.com/office/drawing/2014/main" id="{102C5B08-13F9-100F-F137-FEA90B79BDA8}"/>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Method of Zikr · Seven Lataif</a:t>
            </a:r>
          </a:p>
        </p:txBody>
      </p:sp>
      <p:sp>
        <p:nvSpPr>
          <p:cNvPr id="20" name="Text: Shajra · Chain of transmission">
            <a:extLst>
              <a:ext uri="{FF2B5EF4-FFF2-40B4-BE49-F238E27FC236}">
                <a16:creationId xmlns:a16="http://schemas.microsoft.com/office/drawing/2014/main" id="{3C37C1DF-D22A-F60B-79B9-D09F6AAE80C3}"/>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Shajra · Chain of transmission</a:t>
            </a:r>
          </a:p>
        </p:txBody>
      </p:sp>
      <p:sp>
        <p:nvSpPr>
          <p:cNvPr id="21" name="Text: ANDROID APP PREVIEW">
            <a:extLst>
              <a:ext uri="{FF2B5EF4-FFF2-40B4-BE49-F238E27FC236}">
                <a16:creationId xmlns:a16="http://schemas.microsoft.com/office/drawing/2014/main" id="{F8B6ADE2-32CA-5E47-00BC-075FD319CF03}"/>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2" name="Text: SILSILA NAQSHBANDIA OWAISIAH">
            <a:extLst>
              <a:ext uri="{FF2B5EF4-FFF2-40B4-BE49-F238E27FC236}">
                <a16:creationId xmlns:a16="http://schemas.microsoft.com/office/drawing/2014/main" id="{94BB26C4-D333-9216-11CE-EF3FE5701B46}"/>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3" name="Text: App map">
            <a:extLst>
              <a:ext uri="{FF2B5EF4-FFF2-40B4-BE49-F238E27FC236}">
                <a16:creationId xmlns:a16="http://schemas.microsoft.com/office/drawing/2014/main" id="{88AB329A-8DE8-6E86-D268-A4CE4BBB64D9}"/>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4" name="Text: All features">
            <a:extLst>
              <a:ext uri="{FF2B5EF4-FFF2-40B4-BE49-F238E27FC236}">
                <a16:creationId xmlns:a16="http://schemas.microsoft.com/office/drawing/2014/main" id="{E13BB62E-FB3C-286F-BCA5-4A1AFD0E73B2}"/>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5" name="Text: 20 / 65">
            <a:extLst>
              <a:ext uri="{FF2B5EF4-FFF2-40B4-BE49-F238E27FC236}">
                <a16:creationId xmlns:a16="http://schemas.microsoft.com/office/drawing/2014/main" id="{B9B1DC9D-44DD-E5D4-7FC3-B8769423281F}"/>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20 / 65</a:t>
            </a:r>
          </a:p>
        </p:txBody>
      </p:sp>
      <p:sp>
        <p:nvSpPr>
          <p:cNvPr id="26" name="Text: ‹">
            <a:extLst>
              <a:ext uri="{FF2B5EF4-FFF2-40B4-BE49-F238E27FC236}">
                <a16:creationId xmlns:a16="http://schemas.microsoft.com/office/drawing/2014/main" id="{3754B00D-FB89-6190-33C1-58DF39109614}"/>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7" name="Text: ›">
            <a:extLst>
              <a:ext uri="{FF2B5EF4-FFF2-40B4-BE49-F238E27FC236}">
                <a16:creationId xmlns:a16="http://schemas.microsoft.com/office/drawing/2014/main" id="{CD102699-21FB-DCE7-3401-3347D7A2A91B}"/>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29" name="Fresh Android screenshot: method-diagram-en" descr="method-diagram-en">
            <a:extLst>
              <a:ext uri="{FF2B5EF4-FFF2-40B4-BE49-F238E27FC236}">
                <a16:creationId xmlns:a16="http://schemas.microsoft.com/office/drawing/2014/main" id="{94A1D61C-7B1A-EDD9-5558-C08D51CC2829}"/>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1" name="Fresh Android screenshot: shajra-en" descr="shajra-en">
            <a:extLst>
              <a:ext uri="{FF2B5EF4-FFF2-40B4-BE49-F238E27FC236}">
                <a16:creationId xmlns:a16="http://schemas.microsoft.com/office/drawing/2014/main" id="{50D8772C-9063-AAA7-0E0A-57BC88416C06}"/>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2" name="Explore: screen=method-en">
            <a:hlinkClick r:id="rId6"/>
            <a:extLst>
              <a:ext uri="{FF2B5EF4-FFF2-40B4-BE49-F238E27FC236}">
                <a16:creationId xmlns:a16="http://schemas.microsoft.com/office/drawing/2014/main" id="{58850A62-7FCC-C621-5348-2044D50DBCA2}"/>
              </a:ext>
            </a:extLst>
          </p:cNvPr>
          <p:cNvSpPr/>
          <p:nvPr/>
        </p:nvSpPr>
        <p:spPr>
          <a:xfrm>
            <a:off x="965200" y="614680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method-diagram-en">
            <a:hlinkClick r:id="rId7"/>
            <a:extLst>
              <a:ext uri="{FF2B5EF4-FFF2-40B4-BE49-F238E27FC236}">
                <a16:creationId xmlns:a16="http://schemas.microsoft.com/office/drawing/2014/main" id="{FCDBC54E-3998-F670-4427-F621D20185C2}"/>
              </a:ext>
            </a:extLst>
          </p:cNvPr>
          <p:cNvSpPr/>
          <p:nvPr/>
        </p:nvSpPr>
        <p:spPr>
          <a:xfrm>
            <a:off x="965200" y="721360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shajra-en">
            <a:hlinkClick r:id="rId8"/>
            <a:extLst>
              <a:ext uri="{FF2B5EF4-FFF2-40B4-BE49-F238E27FC236}">
                <a16:creationId xmlns:a16="http://schemas.microsoft.com/office/drawing/2014/main" id="{CD1C3D97-1EB5-9334-D919-66A91CE83DBD}"/>
              </a:ext>
            </a:extLst>
          </p:cNvPr>
          <p:cNvSpPr/>
          <p:nvPr/>
        </p:nvSpPr>
        <p:spPr>
          <a:xfrm>
            <a:off x="965200" y="828040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method-diagram-en">
            <a:hlinkClick r:id="rId7"/>
            <a:extLst>
              <a:ext uri="{FF2B5EF4-FFF2-40B4-BE49-F238E27FC236}">
                <a16:creationId xmlns:a16="http://schemas.microsoft.com/office/drawing/2014/main" id="{818E9EF0-97C7-28AD-6E12-D67F67187FE4}"/>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shajra-en">
            <a:hlinkClick r:id="rId8"/>
            <a:extLst>
              <a:ext uri="{FF2B5EF4-FFF2-40B4-BE49-F238E27FC236}">
                <a16:creationId xmlns:a16="http://schemas.microsoft.com/office/drawing/2014/main" id="{9CEC935E-1E6F-4E28-D979-051265869877}"/>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Navigate: architecture">
            <a:hlinkClick r:id="rId9" action="ppaction://hlinksldjump"/>
            <a:extLst>
              <a:ext uri="{FF2B5EF4-FFF2-40B4-BE49-F238E27FC236}">
                <a16:creationId xmlns:a16="http://schemas.microsoft.com/office/drawing/2014/main" id="{E3592413-EE6A-A98F-8CC8-86F1F2FD2A05}"/>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Explore: features">
            <a:hlinkClick r:id="rId10"/>
            <a:extLst>
              <a:ext uri="{FF2B5EF4-FFF2-40B4-BE49-F238E27FC236}">
                <a16:creationId xmlns:a16="http://schemas.microsoft.com/office/drawing/2014/main" id="{52991501-9613-8A1C-442E-BF9EF18C7AB7}"/>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Navigate: count">
            <a:hlinkClick r:id="rId11" action="ppaction://hlinksldjump"/>
            <a:extLst>
              <a:ext uri="{FF2B5EF4-FFF2-40B4-BE49-F238E27FC236}">
                <a16:creationId xmlns:a16="http://schemas.microsoft.com/office/drawing/2014/main" id="{D2B0D6FD-346A-2332-5933-7FDA5A889CF1}"/>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heritage">
            <a:hlinkClick r:id="rId12" action="ppaction://hlinksldjump"/>
            <a:extLst>
              <a:ext uri="{FF2B5EF4-FFF2-40B4-BE49-F238E27FC236}">
                <a16:creationId xmlns:a16="http://schemas.microsoft.com/office/drawing/2014/main" id="{82E4E202-B028-1F05-F151-B72E521DE18E}"/>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186302"/>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650"/>
                                        <p:tgtEl>
                                          <p:spTgt spid="29"/>
                                        </p:tgtEl>
                                      </p:cBhvr>
                                    </p:animEffect>
                                  </p:childTnLst>
                                </p:cTn>
                              </p:par>
                              <p:par>
                                <p:cTn id="8" presetID="10" presetClass="entr" presetSubtype="0" fill="hold" nodeType="withEffect">
                                  <p:stCondLst>
                                    <p:cond delay="1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6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name="heritage">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AD923221-0680-F2B0-E3D8-9051B14BD511}"/>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2F061E18-58B5-8A43-149C-8B9694A484C7}"/>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HALQAH">
            <a:extLst>
              <a:ext uri="{FF2B5EF4-FFF2-40B4-BE49-F238E27FC236}">
                <a16:creationId xmlns:a16="http://schemas.microsoft.com/office/drawing/2014/main" id="{F2D852B7-5344-2BE1-32E8-3FB6AEAA64E9}"/>
              </a:ext>
            </a:extLst>
          </p:cNvPr>
          <p:cNvSpPr txBox="1"/>
          <p:nvPr/>
        </p:nvSpPr>
        <p:spPr>
          <a:xfrm>
            <a:off x="3070820" y="527050"/>
            <a:ext cx="1272977"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HALQAH</a:t>
            </a:r>
          </a:p>
        </p:txBody>
      </p:sp>
      <p:sp>
        <p:nvSpPr>
          <p:cNvPr id="6" name="Text: Know the Silsila">
            <a:extLst>
              <a:ext uri="{FF2B5EF4-FFF2-40B4-BE49-F238E27FC236}">
                <a16:creationId xmlns:a16="http://schemas.microsoft.com/office/drawing/2014/main" id="{3CB2AD98-D698-0AE5-3737-22E3A5FFAFD8}"/>
              </a:ext>
            </a:extLst>
          </p:cNvPr>
          <p:cNvSpPr txBox="1"/>
          <p:nvPr/>
        </p:nvSpPr>
        <p:spPr>
          <a:xfrm>
            <a:off x="965200" y="1600200"/>
            <a:ext cx="8547100" cy="992188"/>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Know the Silsila</a:t>
            </a:r>
          </a:p>
        </p:txBody>
      </p:sp>
      <p:sp>
        <p:nvSpPr>
          <p:cNvPr id="7" name="Urdu: سلسلے کا تعارف اور تعلیمات">
            <a:extLst>
              <a:ext uri="{FF2B5EF4-FFF2-40B4-BE49-F238E27FC236}">
                <a16:creationId xmlns:a16="http://schemas.microsoft.com/office/drawing/2014/main" id="{7C79EA20-C403-EFE3-0525-7D7B10DF6DEE}"/>
              </a:ext>
            </a:extLst>
          </p:cNvPr>
          <p:cNvSpPr txBox="1"/>
          <p:nvPr/>
        </p:nvSpPr>
        <p:spPr>
          <a:xfrm>
            <a:off x="965201" y="2592388"/>
            <a:ext cx="3595751"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سلسلے کا تعارف اور تعلیمات</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Explore the history, the Sheikhs, Tasawwuf, Tazkiyah and the purpose of Zikr.">
            <a:extLst>
              <a:ext uri="{FF2B5EF4-FFF2-40B4-BE49-F238E27FC236}">
                <a16:creationId xmlns:a16="http://schemas.microsoft.com/office/drawing/2014/main" id="{FF4FB55C-B8FF-C630-691B-A18538F6C92E}"/>
              </a:ext>
            </a:extLst>
          </p:cNvPr>
          <p:cNvSpPr txBox="1"/>
          <p:nvPr/>
        </p:nvSpPr>
        <p:spPr>
          <a:xfrm>
            <a:off x="965200" y="3540323"/>
            <a:ext cx="8547100"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Explore the history, the Sheikhs, Tasawwuf, Tazkiyah and the
purpose of Zikr.</a:t>
            </a:r>
          </a:p>
        </p:txBody>
      </p:sp>
      <p:sp>
        <p:nvSpPr>
          <p:cNvPr id="9" name="Urdu: سلسلے کی تاریخ، مشائخ، تصوف، تزکیہ اور ذکر کی ضرورت کے بارے میں پڑھیں۔">
            <a:extLst>
              <a:ext uri="{FF2B5EF4-FFF2-40B4-BE49-F238E27FC236}">
                <a16:creationId xmlns:a16="http://schemas.microsoft.com/office/drawing/2014/main" id="{03A7BF50-4898-8ACB-1785-BB3B69693CE2}"/>
              </a:ext>
            </a:extLst>
          </p:cNvPr>
          <p:cNvSpPr txBox="1"/>
          <p:nvPr/>
        </p:nvSpPr>
        <p:spPr>
          <a:xfrm>
            <a:off x="965201" y="4547592"/>
            <a:ext cx="7581963" cy="734020"/>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سلسلے کی تاریخ، مشائخ، تصوف، تزکیہ اور ذکر کی ضرورت کے بارے میں پڑھیں۔</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About the Silsila">
            <a:extLst>
              <a:ext uri="{FF2B5EF4-FFF2-40B4-BE49-F238E27FC236}">
                <a16:creationId xmlns:a16="http://schemas.microsoft.com/office/drawing/2014/main" id="{BC0CC39F-0244-D288-A362-DC86F6C1FD57}"/>
              </a:ext>
            </a:extLst>
          </p:cNvPr>
          <p:cNvSpPr txBox="1"/>
          <p:nvPr/>
        </p:nvSpPr>
        <p:spPr>
          <a:xfrm>
            <a:off x="965200" y="549810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About the Silsila</a:t>
            </a:r>
          </a:p>
        </p:txBody>
      </p:sp>
      <p:sp>
        <p:nvSpPr>
          <p:cNvPr id="11" name="Urdu: سلسلے کا تعارف">
            <a:extLst>
              <a:ext uri="{FF2B5EF4-FFF2-40B4-BE49-F238E27FC236}">
                <a16:creationId xmlns:a16="http://schemas.microsoft.com/office/drawing/2014/main" id="{3B7219D6-989A-FEB8-FF92-4943345D878A}"/>
              </a:ext>
            </a:extLst>
          </p:cNvPr>
          <p:cNvSpPr txBox="1"/>
          <p:nvPr/>
        </p:nvSpPr>
        <p:spPr>
          <a:xfrm>
            <a:off x="965200" y="5900142"/>
            <a:ext cx="134943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سلسلے کا تعارف</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692F7ADB-5245-44AA-8367-09F36A40C3B7}"/>
              </a:ext>
            </a:extLst>
          </p:cNvPr>
          <p:cNvSpPr txBox="1"/>
          <p:nvPr/>
        </p:nvSpPr>
        <p:spPr>
          <a:xfrm>
            <a:off x="9098558" y="55864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Browse the teachings">
            <a:extLst>
              <a:ext uri="{FF2B5EF4-FFF2-40B4-BE49-F238E27FC236}">
                <a16:creationId xmlns:a16="http://schemas.microsoft.com/office/drawing/2014/main" id="{74865BB6-A213-891E-C21E-45AE641958DF}"/>
              </a:ext>
            </a:extLst>
          </p:cNvPr>
          <p:cNvSpPr txBox="1"/>
          <p:nvPr/>
        </p:nvSpPr>
        <p:spPr>
          <a:xfrm>
            <a:off x="965200" y="656490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Browse the teachings</a:t>
            </a:r>
          </a:p>
        </p:txBody>
      </p:sp>
      <p:sp>
        <p:nvSpPr>
          <p:cNvPr id="14" name="Urdu: تعلیمات کی فہرست دیکھیں">
            <a:extLst>
              <a:ext uri="{FF2B5EF4-FFF2-40B4-BE49-F238E27FC236}">
                <a16:creationId xmlns:a16="http://schemas.microsoft.com/office/drawing/2014/main" id="{9D27F16D-24F7-93A7-1DA3-2F2344F047AA}"/>
              </a:ext>
            </a:extLst>
          </p:cNvPr>
          <p:cNvSpPr txBox="1"/>
          <p:nvPr/>
        </p:nvSpPr>
        <p:spPr>
          <a:xfrm>
            <a:off x="965201" y="6966942"/>
            <a:ext cx="2249551"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تعلیمات کی فہرست دیکھیں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E762CAD4-920F-BDF4-319E-55BF662E7EBB}"/>
              </a:ext>
            </a:extLst>
          </p:cNvPr>
          <p:cNvSpPr txBox="1"/>
          <p:nvPr/>
        </p:nvSpPr>
        <p:spPr>
          <a:xfrm>
            <a:off x="9098558" y="66532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Read about Tasawwuf">
            <a:extLst>
              <a:ext uri="{FF2B5EF4-FFF2-40B4-BE49-F238E27FC236}">
                <a16:creationId xmlns:a16="http://schemas.microsoft.com/office/drawing/2014/main" id="{12C7D3DD-1650-1607-D0D3-D7B106B3C42C}"/>
              </a:ext>
            </a:extLst>
          </p:cNvPr>
          <p:cNvSpPr txBox="1"/>
          <p:nvPr/>
        </p:nvSpPr>
        <p:spPr>
          <a:xfrm>
            <a:off x="965200" y="763170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Read about Tasawwuf</a:t>
            </a:r>
          </a:p>
        </p:txBody>
      </p:sp>
      <p:sp>
        <p:nvSpPr>
          <p:cNvPr id="17" name="Urdu: تصوف کے بارے میں پڑھیں">
            <a:extLst>
              <a:ext uri="{FF2B5EF4-FFF2-40B4-BE49-F238E27FC236}">
                <a16:creationId xmlns:a16="http://schemas.microsoft.com/office/drawing/2014/main" id="{13EC906A-AAAC-594F-4AD0-C6035E9FB1BF}"/>
              </a:ext>
            </a:extLst>
          </p:cNvPr>
          <p:cNvSpPr txBox="1"/>
          <p:nvPr/>
        </p:nvSpPr>
        <p:spPr>
          <a:xfrm>
            <a:off x="965201" y="8033742"/>
            <a:ext cx="2478151"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تصوف کے بارے میں پڑھیں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6B7D2DCC-1086-0619-9A01-10111FA7CE0E}"/>
              </a:ext>
            </a:extLst>
          </p:cNvPr>
          <p:cNvSpPr txBox="1"/>
          <p:nvPr/>
        </p:nvSpPr>
        <p:spPr>
          <a:xfrm>
            <a:off x="9098558" y="77200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Teachings · Subjects">
            <a:extLst>
              <a:ext uri="{FF2B5EF4-FFF2-40B4-BE49-F238E27FC236}">
                <a16:creationId xmlns:a16="http://schemas.microsoft.com/office/drawing/2014/main" id="{98663FE3-6173-C68D-4A66-151088CDFC4C}"/>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Teachings · Subjects</a:t>
            </a:r>
          </a:p>
        </p:txBody>
      </p:sp>
      <p:sp>
        <p:nvSpPr>
          <p:cNvPr id="20" name="Text: About the Silsila">
            <a:extLst>
              <a:ext uri="{FF2B5EF4-FFF2-40B4-BE49-F238E27FC236}">
                <a16:creationId xmlns:a16="http://schemas.microsoft.com/office/drawing/2014/main" id="{F7563DB4-7F55-569B-3C08-298FD3A019DB}"/>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About the Silsila</a:t>
            </a:r>
          </a:p>
        </p:txBody>
      </p:sp>
      <p:sp>
        <p:nvSpPr>
          <p:cNvPr id="21" name="Text: The interface is bilingual. Individual publications retain their available content languag">
            <a:extLst>
              <a:ext uri="{FF2B5EF4-FFF2-40B4-BE49-F238E27FC236}">
                <a16:creationId xmlns:a16="http://schemas.microsoft.com/office/drawing/2014/main" id="{250DE0EE-7D40-A826-E6A7-8EC807DCEF0E}"/>
              </a:ext>
            </a:extLst>
          </p:cNvPr>
          <p:cNvSpPr txBox="1"/>
          <p:nvPr/>
        </p:nvSpPr>
        <p:spPr>
          <a:xfrm>
            <a:off x="965200" y="10116939"/>
            <a:ext cx="8483600" cy="424061"/>
          </a:xfrm>
          <a:prstGeom prst="rect">
            <a:avLst/>
          </a:prstGeom>
          <a:noFill/>
        </p:spPr>
        <p:txBody>
          <a:bodyPr vert="horz" wrap="none" lIns="0" tIns="0" rIns="0" bIns="0" rtlCol="0">
            <a:noAutofit/>
          </a:bodyPr>
          <a:lstStyle/>
          <a:p>
            <a:pPr>
              <a:lnSpc>
                <a:spcPts val="1740"/>
              </a:lnSpc>
            </a:pPr>
            <a:r>
              <a:rPr lang="en-US" sz="1200">
                <a:solidFill>
                  <a:srgbClr val="153D31"/>
                </a:solidFill>
                <a:latin typeface="Segoe UI" panose="020B0502040204020203" pitchFamily="34" charset="0"/>
              </a:rPr>
              <a:t>The interface is bilingual. Individual publications retain their available content languages.</a:t>
            </a:r>
          </a:p>
        </p:txBody>
      </p:sp>
      <p:sp>
        <p:nvSpPr>
          <p:cNvPr id="22" name="Text: ANDROID APP PREVIEW">
            <a:extLst>
              <a:ext uri="{FF2B5EF4-FFF2-40B4-BE49-F238E27FC236}">
                <a16:creationId xmlns:a16="http://schemas.microsoft.com/office/drawing/2014/main" id="{A132C72B-BD12-A9FA-67BE-5B5D19D454D9}"/>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3" name="Text: SILSILA NAQSHBANDIA OWAISIAH">
            <a:extLst>
              <a:ext uri="{FF2B5EF4-FFF2-40B4-BE49-F238E27FC236}">
                <a16:creationId xmlns:a16="http://schemas.microsoft.com/office/drawing/2014/main" id="{14BAE372-316E-6955-D9B7-8758E3060226}"/>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4" name="Text: App map">
            <a:extLst>
              <a:ext uri="{FF2B5EF4-FFF2-40B4-BE49-F238E27FC236}">
                <a16:creationId xmlns:a16="http://schemas.microsoft.com/office/drawing/2014/main" id="{58D668CC-A9B1-1F8A-C654-CCA2806B425E}"/>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5" name="Text: All features">
            <a:extLst>
              <a:ext uri="{FF2B5EF4-FFF2-40B4-BE49-F238E27FC236}">
                <a16:creationId xmlns:a16="http://schemas.microsoft.com/office/drawing/2014/main" id="{163D02F8-6F23-C14B-285D-F9688B41EAA8}"/>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6" name="Text: 21 / 65">
            <a:extLst>
              <a:ext uri="{FF2B5EF4-FFF2-40B4-BE49-F238E27FC236}">
                <a16:creationId xmlns:a16="http://schemas.microsoft.com/office/drawing/2014/main" id="{C289FF51-2233-3764-C9F0-7DD67F1F2FA5}"/>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21 / 65</a:t>
            </a:r>
          </a:p>
        </p:txBody>
      </p:sp>
      <p:sp>
        <p:nvSpPr>
          <p:cNvPr id="27" name="Text: ‹">
            <a:extLst>
              <a:ext uri="{FF2B5EF4-FFF2-40B4-BE49-F238E27FC236}">
                <a16:creationId xmlns:a16="http://schemas.microsoft.com/office/drawing/2014/main" id="{A55FA6BF-D68D-53CA-2E39-68B0200C04B0}"/>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8" name="Text: ›">
            <a:extLst>
              <a:ext uri="{FF2B5EF4-FFF2-40B4-BE49-F238E27FC236}">
                <a16:creationId xmlns:a16="http://schemas.microsoft.com/office/drawing/2014/main" id="{36ED8F84-EFBB-412E-0D0E-0F54A8BECE13}"/>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30" name="Fresh Android screenshot: teachings-en" descr="teachings-en">
            <a:extLst>
              <a:ext uri="{FF2B5EF4-FFF2-40B4-BE49-F238E27FC236}">
                <a16:creationId xmlns:a16="http://schemas.microsoft.com/office/drawing/2014/main" id="{85C62D02-8622-1488-8F5C-94770003554D}"/>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2" name="Fresh Android screenshot: silsila-en" descr="silsila-en">
            <a:extLst>
              <a:ext uri="{FF2B5EF4-FFF2-40B4-BE49-F238E27FC236}">
                <a16:creationId xmlns:a16="http://schemas.microsoft.com/office/drawing/2014/main" id="{CF3D1629-40BB-AFBB-17B1-27A1EF0156F4}"/>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3" name="Explore: screen=silsila-en">
            <a:hlinkClick r:id="rId6"/>
            <a:extLst>
              <a:ext uri="{FF2B5EF4-FFF2-40B4-BE49-F238E27FC236}">
                <a16:creationId xmlns:a16="http://schemas.microsoft.com/office/drawing/2014/main" id="{D9E09B6C-1102-D833-D7E5-5AA193BE49A7}"/>
              </a:ext>
            </a:extLst>
          </p:cNvPr>
          <p:cNvSpPr/>
          <p:nvPr/>
        </p:nvSpPr>
        <p:spPr>
          <a:xfrm>
            <a:off x="965200" y="53578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teachings-en">
            <a:hlinkClick r:id="rId7"/>
            <a:extLst>
              <a:ext uri="{FF2B5EF4-FFF2-40B4-BE49-F238E27FC236}">
                <a16:creationId xmlns:a16="http://schemas.microsoft.com/office/drawing/2014/main" id="{A7297068-754B-42A6-FB06-A6D261BA5721}"/>
              </a:ext>
            </a:extLst>
          </p:cNvPr>
          <p:cNvSpPr/>
          <p:nvPr/>
        </p:nvSpPr>
        <p:spPr>
          <a:xfrm>
            <a:off x="965200" y="64246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tasawwuf-en">
            <a:hlinkClick r:id="rId8"/>
            <a:extLst>
              <a:ext uri="{FF2B5EF4-FFF2-40B4-BE49-F238E27FC236}">
                <a16:creationId xmlns:a16="http://schemas.microsoft.com/office/drawing/2014/main" id="{C685D215-2329-C5C8-33B6-A74423AB5562}"/>
              </a:ext>
            </a:extLst>
          </p:cNvPr>
          <p:cNvSpPr/>
          <p:nvPr/>
        </p:nvSpPr>
        <p:spPr>
          <a:xfrm>
            <a:off x="965200" y="74914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teachings-en">
            <a:hlinkClick r:id="rId7"/>
            <a:extLst>
              <a:ext uri="{FF2B5EF4-FFF2-40B4-BE49-F238E27FC236}">
                <a16:creationId xmlns:a16="http://schemas.microsoft.com/office/drawing/2014/main" id="{5250F04E-8363-5B66-3079-32857330BED5}"/>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Explore: screen=silsila-en">
            <a:hlinkClick r:id="rId6"/>
            <a:extLst>
              <a:ext uri="{FF2B5EF4-FFF2-40B4-BE49-F238E27FC236}">
                <a16:creationId xmlns:a16="http://schemas.microsoft.com/office/drawing/2014/main" id="{C28C0A5C-9341-458B-3F95-6B5CE306E052}"/>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Navigate: architecture">
            <a:hlinkClick r:id="rId9" action="ppaction://hlinksldjump"/>
            <a:extLst>
              <a:ext uri="{FF2B5EF4-FFF2-40B4-BE49-F238E27FC236}">
                <a16:creationId xmlns:a16="http://schemas.microsoft.com/office/drawing/2014/main" id="{670513C0-1FCD-0B25-419D-CE0C720853CD}"/>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Explore: features">
            <a:hlinkClick r:id="rId10"/>
            <a:extLst>
              <a:ext uri="{FF2B5EF4-FFF2-40B4-BE49-F238E27FC236}">
                <a16:creationId xmlns:a16="http://schemas.microsoft.com/office/drawing/2014/main" id="{C4EFF897-28F5-0853-6873-F3A2A4B973F8}"/>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guidance">
            <a:hlinkClick r:id="rId11" action="ppaction://hlinksldjump"/>
            <a:extLst>
              <a:ext uri="{FF2B5EF4-FFF2-40B4-BE49-F238E27FC236}">
                <a16:creationId xmlns:a16="http://schemas.microsoft.com/office/drawing/2014/main" id="{115AE21F-DE3B-DA6F-42CB-6DF4EFE3F72D}"/>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Navigate: bayans">
            <a:hlinkClick r:id="rId12" action="ppaction://hlinksldjump"/>
            <a:extLst>
              <a:ext uri="{FF2B5EF4-FFF2-40B4-BE49-F238E27FC236}">
                <a16:creationId xmlns:a16="http://schemas.microsoft.com/office/drawing/2014/main" id="{1BD6CE00-5761-A9EA-931C-15185C1FE04F}"/>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7784650"/>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650"/>
                                        <p:tgtEl>
                                          <p:spTgt spid="30"/>
                                        </p:tgtEl>
                                      </p:cBhvr>
                                    </p:animEffect>
                                  </p:childTnLst>
                                </p:cTn>
                              </p:par>
                              <p:par>
                                <p:cTn id="8" presetID="10" presetClass="entr" presetSubtype="0" fill="hold" nodeType="withEffect">
                                  <p:stCondLst>
                                    <p:cond delay="10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6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name="bayans">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EFD7EADE-DD68-26FA-80B9-516820977FF4}"/>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905F2F00-0615-EF45-99E3-393E4DF58152}"/>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FBF5E6"/>
                </a:solidFill>
                <a:latin typeface="Segoe UI Semibold" panose="020B0702040204020203" pitchFamily="34" charset="0"/>
              </a:rPr>
              <a:t>DARUL IRFAN</a:t>
            </a:r>
          </a:p>
        </p:txBody>
      </p:sp>
      <p:sp>
        <p:nvSpPr>
          <p:cNvPr id="5" name="Text: DISCOVER">
            <a:extLst>
              <a:ext uri="{FF2B5EF4-FFF2-40B4-BE49-F238E27FC236}">
                <a16:creationId xmlns:a16="http://schemas.microsoft.com/office/drawing/2014/main" id="{F12A98C9-8E92-1A3E-857D-C86330EDA329}"/>
              </a:ext>
            </a:extLst>
          </p:cNvPr>
          <p:cNvSpPr txBox="1"/>
          <p:nvPr/>
        </p:nvSpPr>
        <p:spPr>
          <a:xfrm>
            <a:off x="3070820" y="527050"/>
            <a:ext cx="1438870" cy="419100"/>
          </a:xfrm>
          <a:prstGeom prst="rect">
            <a:avLst/>
          </a:prstGeom>
          <a:noFill/>
        </p:spPr>
        <p:txBody>
          <a:bodyPr vert="horz" wrap="none" lIns="0" tIns="0" rIns="0" bIns="0" rtlCol="0">
            <a:noAutofit/>
          </a:bodyPr>
          <a:lstStyle/>
          <a:p>
            <a:pPr>
              <a:lnSpc>
                <a:spcPts val="1560"/>
              </a:lnSpc>
            </a:pPr>
            <a:r>
              <a:rPr lang="en-US" sz="1300">
                <a:solidFill>
                  <a:srgbClr val="FBF5E6"/>
                </a:solidFill>
                <a:latin typeface="Segoe UI" panose="020B0502040204020203" pitchFamily="34" charset="0"/>
              </a:rPr>
              <a:t>DISCOVER</a:t>
            </a:r>
          </a:p>
        </p:txBody>
      </p:sp>
      <p:sp>
        <p:nvSpPr>
          <p:cNvPr id="6" name="Text: A bayan for your next moment">
            <a:extLst>
              <a:ext uri="{FF2B5EF4-FFF2-40B4-BE49-F238E27FC236}">
                <a16:creationId xmlns:a16="http://schemas.microsoft.com/office/drawing/2014/main" id="{087B1FC7-1312-4432-DD57-239FB9D244B1}"/>
              </a:ext>
            </a:extLst>
          </p:cNvPr>
          <p:cNvSpPr txBox="1"/>
          <p:nvPr/>
        </p:nvSpPr>
        <p:spPr>
          <a:xfrm>
            <a:off x="965200" y="1600200"/>
            <a:ext cx="8547100" cy="1781175"/>
          </a:xfrm>
          <a:prstGeom prst="rect">
            <a:avLst/>
          </a:prstGeom>
          <a:noFill/>
        </p:spPr>
        <p:txBody>
          <a:bodyPr vert="horz" wrap="none" lIns="0" tIns="0" rIns="0" bIns="0" rtlCol="0">
            <a:noAutofit/>
          </a:bodyPr>
          <a:lstStyle/>
          <a:p>
            <a:pPr>
              <a:lnSpc>
                <a:spcPts val="6213"/>
              </a:lnSpc>
            </a:pPr>
            <a:r>
              <a:rPr lang="en-US" sz="5700">
                <a:solidFill>
                  <a:srgbClr val="FBF5E6"/>
                </a:solidFill>
                <a:latin typeface="Segoe UI Semibold" panose="020B0702040204020203" pitchFamily="34" charset="0"/>
              </a:rPr>
              <a:t>A bayan for your next
moment</a:t>
            </a:r>
          </a:p>
        </p:txBody>
      </p:sp>
      <p:sp>
        <p:nvSpPr>
          <p:cNvPr id="7" name="Urdu: اپنی فرصت میں آڈیو بیان سنیں">
            <a:extLst>
              <a:ext uri="{FF2B5EF4-FFF2-40B4-BE49-F238E27FC236}">
                <a16:creationId xmlns:a16="http://schemas.microsoft.com/office/drawing/2014/main" id="{6BE7A8CC-437C-AC9B-817F-79C9C9042D7A}"/>
              </a:ext>
            </a:extLst>
          </p:cNvPr>
          <p:cNvSpPr txBox="1"/>
          <p:nvPr/>
        </p:nvSpPr>
        <p:spPr>
          <a:xfrm>
            <a:off x="965201" y="3381375"/>
            <a:ext cx="3945001" cy="884436"/>
          </a:xfrm>
          <a:prstGeom prst="rect">
            <a:avLst/>
          </a:prstGeom>
          <a:noFill/>
        </p:spPr>
        <p:txBody>
          <a:bodyPr vert="horz" wrap="none" lIns="0" tIns="0" rIns="0" bIns="0" rtlCol="0">
            <a:noAutofit/>
          </a:bodyPr>
          <a:lstStyle/>
          <a:p>
            <a:pPr algn="r" rtl="1">
              <a:lnSpc>
                <a:spcPts val="5365"/>
              </a:lnSpc>
            </a:pPr>
            <a:r>
              <a:rPr lang="ar-AE" sz="2900">
                <a:solidFill>
                  <a:srgbClr val="E7C978"/>
                </a:solidFill>
                <a:latin typeface="Noto Nastaliq Urdu" panose="020B0502040504020204" pitchFamily="34" charset="-78"/>
                <a:cs typeface="Noto Nastaliq Urdu" panose="020B0502040504020204" pitchFamily="34" charset="-78"/>
              </a:rPr>
              <a:t>اپنی فرصت میں آڈیو بیان سنیں</a:t>
            </a:r>
            <a:endParaRPr lang="en-US" sz="2900">
              <a:solidFill>
                <a:srgbClr val="E7C978"/>
              </a:solidFill>
              <a:latin typeface="Noto Nastaliq Urdu" panose="020B0502040504020204" pitchFamily="34" charset="-78"/>
              <a:cs typeface="Noto Nastaliq Urdu" panose="020B0502040504020204" pitchFamily="34" charset="-78"/>
            </a:endParaRPr>
          </a:p>
        </p:txBody>
      </p:sp>
      <p:sp>
        <p:nvSpPr>
          <p:cNvPr id="8" name="Text: Find recent and archived audio or video, then continue listening when it suits you.">
            <a:extLst>
              <a:ext uri="{FF2B5EF4-FFF2-40B4-BE49-F238E27FC236}">
                <a16:creationId xmlns:a16="http://schemas.microsoft.com/office/drawing/2014/main" id="{5A0149BC-31CB-48CC-AB99-542D11C69D9A}"/>
              </a:ext>
            </a:extLst>
          </p:cNvPr>
          <p:cNvSpPr txBox="1"/>
          <p:nvPr/>
        </p:nvSpPr>
        <p:spPr>
          <a:xfrm>
            <a:off x="965200" y="4329311"/>
            <a:ext cx="8547100" cy="1032669"/>
          </a:xfrm>
          <a:prstGeom prst="rect">
            <a:avLst/>
          </a:prstGeom>
          <a:noFill/>
        </p:spPr>
        <p:txBody>
          <a:bodyPr vert="horz" wrap="none" lIns="0" tIns="0" rIns="0" bIns="0" rtlCol="0">
            <a:noAutofit/>
          </a:bodyPr>
          <a:lstStyle/>
          <a:p>
            <a:pPr>
              <a:lnSpc>
                <a:spcPts val="3266"/>
              </a:lnSpc>
            </a:pPr>
            <a:r>
              <a:rPr lang="en-US" sz="2300">
                <a:solidFill>
                  <a:srgbClr val="C3D5C7"/>
                </a:solidFill>
                <a:latin typeface="Segoe UI" panose="020B0502040204020203" pitchFamily="34" charset="0"/>
              </a:rPr>
              <a:t>Find recent and archived audio or video, then continue listening
when it suits you.</a:t>
            </a:r>
          </a:p>
        </p:txBody>
      </p:sp>
      <p:sp>
        <p:nvSpPr>
          <p:cNvPr id="9" name="Urdu: نئے اور پرانے آڈیو یا ویڈیو بیانات تلاش کریں اور اپنی سہولت سے سنیں۔">
            <a:extLst>
              <a:ext uri="{FF2B5EF4-FFF2-40B4-BE49-F238E27FC236}">
                <a16:creationId xmlns:a16="http://schemas.microsoft.com/office/drawing/2014/main" id="{7B360893-C4C2-CB2F-0944-C4CE31E4AD01}"/>
              </a:ext>
            </a:extLst>
          </p:cNvPr>
          <p:cNvSpPr txBox="1"/>
          <p:nvPr/>
        </p:nvSpPr>
        <p:spPr>
          <a:xfrm>
            <a:off x="965200" y="5336580"/>
            <a:ext cx="7058088" cy="734020"/>
          </a:xfrm>
          <a:prstGeom prst="rect">
            <a:avLst/>
          </a:prstGeom>
          <a:noFill/>
        </p:spPr>
        <p:txBody>
          <a:bodyPr vert="horz" wrap="none" lIns="0" tIns="0" rIns="0" bIns="0" rtlCol="0">
            <a:noAutofit/>
          </a:bodyPr>
          <a:lstStyle/>
          <a:p>
            <a:pPr algn="r" rtl="1">
              <a:lnSpc>
                <a:spcPts val="4180"/>
              </a:lnSpc>
            </a:pPr>
            <a:r>
              <a:rPr lang="ar-AE" sz="2200">
                <a:solidFill>
                  <a:srgbClr val="C3D5C7"/>
                </a:solidFill>
                <a:latin typeface="Noto Nastaliq Urdu" panose="020B0502040504020204" pitchFamily="34" charset="-78"/>
                <a:cs typeface="Noto Nastaliq Urdu" panose="020B0502040504020204" pitchFamily="34" charset="-78"/>
              </a:rPr>
              <a:t>نئے اور پرانے آڈیو یا ویڈیو بیانات تلاش کریں اور اپنی سہولت سے سنیں۔</a:t>
            </a:r>
            <a:endParaRPr lang="en-US" sz="2200">
              <a:solidFill>
                <a:srgbClr val="C3D5C7"/>
              </a:solidFill>
              <a:latin typeface="Noto Nastaliq Urdu" panose="020B0502040504020204" pitchFamily="34" charset="-78"/>
              <a:cs typeface="Noto Nastaliq Urdu" panose="020B0502040504020204" pitchFamily="34" charset="-78"/>
            </a:endParaRPr>
          </a:p>
        </p:txBody>
      </p:sp>
      <p:sp>
        <p:nvSpPr>
          <p:cNvPr id="10" name="Text: Open the bayan library">
            <a:extLst>
              <a:ext uri="{FF2B5EF4-FFF2-40B4-BE49-F238E27FC236}">
                <a16:creationId xmlns:a16="http://schemas.microsoft.com/office/drawing/2014/main" id="{7BD5340B-5158-7C0D-8EA0-B0ADDF791C1B}"/>
              </a:ext>
            </a:extLst>
          </p:cNvPr>
          <p:cNvSpPr txBox="1"/>
          <p:nvPr/>
        </p:nvSpPr>
        <p:spPr>
          <a:xfrm>
            <a:off x="965200" y="6287095"/>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Open the bayan library</a:t>
            </a:r>
          </a:p>
        </p:txBody>
      </p:sp>
      <p:sp>
        <p:nvSpPr>
          <p:cNvPr id="11" name="Urdu: بیانات کی فہرست کھولیں">
            <a:extLst>
              <a:ext uri="{FF2B5EF4-FFF2-40B4-BE49-F238E27FC236}">
                <a16:creationId xmlns:a16="http://schemas.microsoft.com/office/drawing/2014/main" id="{D39192CB-0221-FF6A-EA66-9CB5C58FE7AF}"/>
              </a:ext>
            </a:extLst>
          </p:cNvPr>
          <p:cNvSpPr txBox="1"/>
          <p:nvPr/>
        </p:nvSpPr>
        <p:spPr>
          <a:xfrm>
            <a:off x="965200" y="6689130"/>
            <a:ext cx="2138426"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بیانات کی فہرست کھولیں</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C0FBD342-F688-0117-CE1A-550A0D5F2E26}"/>
              </a:ext>
            </a:extLst>
          </p:cNvPr>
          <p:cNvSpPr txBox="1"/>
          <p:nvPr/>
        </p:nvSpPr>
        <p:spPr>
          <a:xfrm>
            <a:off x="9098558" y="63754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Browse in Urdu">
            <a:extLst>
              <a:ext uri="{FF2B5EF4-FFF2-40B4-BE49-F238E27FC236}">
                <a16:creationId xmlns:a16="http://schemas.microsoft.com/office/drawing/2014/main" id="{3F1E57AC-68EF-8360-3EC2-D56DF4C08EDD}"/>
              </a:ext>
            </a:extLst>
          </p:cNvPr>
          <p:cNvSpPr txBox="1"/>
          <p:nvPr/>
        </p:nvSpPr>
        <p:spPr>
          <a:xfrm>
            <a:off x="965200" y="7353895"/>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Browse in Urdu</a:t>
            </a:r>
          </a:p>
        </p:txBody>
      </p:sp>
      <p:sp>
        <p:nvSpPr>
          <p:cNvPr id="14" name="Urdu: اردو میں بیانات دیکھیں">
            <a:extLst>
              <a:ext uri="{FF2B5EF4-FFF2-40B4-BE49-F238E27FC236}">
                <a16:creationId xmlns:a16="http://schemas.microsoft.com/office/drawing/2014/main" id="{3C0CFFE2-C443-FC71-5631-457BB73EABDB}"/>
              </a:ext>
            </a:extLst>
          </p:cNvPr>
          <p:cNvSpPr txBox="1"/>
          <p:nvPr/>
        </p:nvSpPr>
        <p:spPr>
          <a:xfrm>
            <a:off x="965201" y="7755930"/>
            <a:ext cx="1951101"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اردو میں بیانات دیکھیں</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76A021A4-987F-B346-3EF2-42D45BA5A5E1}"/>
              </a:ext>
            </a:extLst>
          </p:cNvPr>
          <p:cNvSpPr txBox="1"/>
          <p:nvPr/>
        </p:nvSpPr>
        <p:spPr>
          <a:xfrm>
            <a:off x="9098558" y="74422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Explore speaker, date and archive options">
            <a:extLst>
              <a:ext uri="{FF2B5EF4-FFF2-40B4-BE49-F238E27FC236}">
                <a16:creationId xmlns:a16="http://schemas.microsoft.com/office/drawing/2014/main" id="{77DEA861-C060-E706-7CE1-440B01332E93}"/>
              </a:ext>
            </a:extLst>
          </p:cNvPr>
          <p:cNvSpPr txBox="1"/>
          <p:nvPr/>
        </p:nvSpPr>
        <p:spPr>
          <a:xfrm>
            <a:off x="965200" y="8420100"/>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Explore speaker, date and archive options</a:t>
            </a:r>
          </a:p>
        </p:txBody>
      </p:sp>
      <p:sp>
        <p:nvSpPr>
          <p:cNvPr id="17" name="Urdu: مقرر، تاریخ اور پرانے بیانات کے انتخاب دیکھیں">
            <a:extLst>
              <a:ext uri="{FF2B5EF4-FFF2-40B4-BE49-F238E27FC236}">
                <a16:creationId xmlns:a16="http://schemas.microsoft.com/office/drawing/2014/main" id="{2F9E9AAC-CE7F-3D2C-6901-955AB2381720}"/>
              </a:ext>
            </a:extLst>
          </p:cNvPr>
          <p:cNvSpPr txBox="1"/>
          <p:nvPr/>
        </p:nvSpPr>
        <p:spPr>
          <a:xfrm>
            <a:off x="965200" y="8822134"/>
            <a:ext cx="4106926"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مقرر، تاریخ اور پرانے بیانات کے انتخاب دیکھیں</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8" name="Text: Bayans · Audio &amp; video">
            <a:extLst>
              <a:ext uri="{FF2B5EF4-FFF2-40B4-BE49-F238E27FC236}">
                <a16:creationId xmlns:a16="http://schemas.microsoft.com/office/drawing/2014/main" id="{BCA9EC50-B6EE-8D49-2669-130094120505}"/>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FBF5E6"/>
                </a:solidFill>
                <a:latin typeface="Segoe UI" panose="020B0502040204020203" pitchFamily="34" charset="0"/>
              </a:rPr>
              <a:t>Bayans · Audio &amp; video</a:t>
            </a:r>
          </a:p>
        </p:txBody>
      </p:sp>
      <p:sp>
        <p:nvSpPr>
          <p:cNvPr id="19" name="Text: Bayans · Urdu interface">
            <a:extLst>
              <a:ext uri="{FF2B5EF4-FFF2-40B4-BE49-F238E27FC236}">
                <a16:creationId xmlns:a16="http://schemas.microsoft.com/office/drawing/2014/main" id="{E0B5CD76-CFAC-F78E-F340-D5785C404DF5}"/>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FBF5E6"/>
                </a:solidFill>
                <a:latin typeface="Segoe UI" panose="020B0502040204020203" pitchFamily="34" charset="0"/>
              </a:rPr>
              <a:t>Bayans · Urdu interface</a:t>
            </a:r>
          </a:p>
        </p:txBody>
      </p:sp>
      <p:sp>
        <p:nvSpPr>
          <p:cNvPr id="20" name="Text: ANDROID APP PREVIEW">
            <a:extLst>
              <a:ext uri="{FF2B5EF4-FFF2-40B4-BE49-F238E27FC236}">
                <a16:creationId xmlns:a16="http://schemas.microsoft.com/office/drawing/2014/main" id="{6778B4C4-B16E-D21F-73AF-0F0D77E485CC}"/>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FBF5E6"/>
                </a:solidFill>
                <a:latin typeface="Segoe UI" panose="020B0502040204020203" pitchFamily="34" charset="0"/>
              </a:rPr>
              <a:t>ANDROID APP PREVIEW</a:t>
            </a:r>
          </a:p>
        </p:txBody>
      </p:sp>
      <p:sp>
        <p:nvSpPr>
          <p:cNvPr id="21" name="Text: SILSILA NAQSHBANDIA OWAISIAH">
            <a:extLst>
              <a:ext uri="{FF2B5EF4-FFF2-40B4-BE49-F238E27FC236}">
                <a16:creationId xmlns:a16="http://schemas.microsoft.com/office/drawing/2014/main" id="{91C66611-6C85-26F2-3DC0-F7FDB717E305}"/>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B2C4B4"/>
                </a:solidFill>
                <a:latin typeface="Segoe UI" panose="020B0502040204020203" pitchFamily="34" charset="0"/>
              </a:rPr>
              <a:t>SILSILA NAQSHBANDIA OWAISIAH</a:t>
            </a:r>
          </a:p>
        </p:txBody>
      </p:sp>
      <p:sp>
        <p:nvSpPr>
          <p:cNvPr id="22" name="Text: App map">
            <a:extLst>
              <a:ext uri="{FF2B5EF4-FFF2-40B4-BE49-F238E27FC236}">
                <a16:creationId xmlns:a16="http://schemas.microsoft.com/office/drawing/2014/main" id="{30BA1568-EAFE-B979-A295-4A12D86ABA8E}"/>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App map</a:t>
            </a:r>
          </a:p>
        </p:txBody>
      </p:sp>
      <p:sp>
        <p:nvSpPr>
          <p:cNvPr id="23" name="Text: All features">
            <a:extLst>
              <a:ext uri="{FF2B5EF4-FFF2-40B4-BE49-F238E27FC236}">
                <a16:creationId xmlns:a16="http://schemas.microsoft.com/office/drawing/2014/main" id="{8F78CEF9-D2E6-7E19-DC16-B5BBB42CE8FD}"/>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All features</a:t>
            </a:r>
          </a:p>
        </p:txBody>
      </p:sp>
      <p:sp>
        <p:nvSpPr>
          <p:cNvPr id="24" name="Text: 22 / 65">
            <a:extLst>
              <a:ext uri="{FF2B5EF4-FFF2-40B4-BE49-F238E27FC236}">
                <a16:creationId xmlns:a16="http://schemas.microsoft.com/office/drawing/2014/main" id="{8D4C23F5-9CB6-ACAE-F2E8-E61C7C590524}"/>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B2C4B4"/>
                </a:solidFill>
                <a:latin typeface="Segoe UI" panose="020B0502040204020203" pitchFamily="34" charset="0"/>
              </a:rPr>
              <a:t>22 / 65</a:t>
            </a:r>
          </a:p>
        </p:txBody>
      </p:sp>
      <p:sp>
        <p:nvSpPr>
          <p:cNvPr id="25" name="Text: ‹">
            <a:extLst>
              <a:ext uri="{FF2B5EF4-FFF2-40B4-BE49-F238E27FC236}">
                <a16:creationId xmlns:a16="http://schemas.microsoft.com/office/drawing/2014/main" id="{F799F481-78CC-1DF9-631C-D385DB1E7291}"/>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sp>
        <p:nvSpPr>
          <p:cNvPr id="26" name="Text: ›">
            <a:extLst>
              <a:ext uri="{FF2B5EF4-FFF2-40B4-BE49-F238E27FC236}">
                <a16:creationId xmlns:a16="http://schemas.microsoft.com/office/drawing/2014/main" id="{7C5F4B30-B2D6-27A9-DBBE-4FCA4F985DC1}"/>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pic>
        <p:nvPicPr>
          <p:cNvPr id="28" name="Fresh Android screenshot: media-en" descr="media-en">
            <a:extLst>
              <a:ext uri="{FF2B5EF4-FFF2-40B4-BE49-F238E27FC236}">
                <a16:creationId xmlns:a16="http://schemas.microsoft.com/office/drawing/2014/main" id="{F9CCBDBE-1B56-8C63-8113-06693472A666}"/>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0" name="Fresh Android screenshot: media-ur" descr="media-ur">
            <a:extLst>
              <a:ext uri="{FF2B5EF4-FFF2-40B4-BE49-F238E27FC236}">
                <a16:creationId xmlns:a16="http://schemas.microsoft.com/office/drawing/2014/main" id="{78CD55BE-6966-CF18-83D8-A8AC9C422B48}"/>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1" name="Explore: screen=media-en">
            <a:hlinkClick r:id="rId6"/>
            <a:extLst>
              <a:ext uri="{FF2B5EF4-FFF2-40B4-BE49-F238E27FC236}">
                <a16:creationId xmlns:a16="http://schemas.microsoft.com/office/drawing/2014/main" id="{2D16DCA8-3020-1921-9E6C-D524CF76375E}"/>
              </a:ext>
            </a:extLst>
          </p:cNvPr>
          <p:cNvSpPr/>
          <p:nvPr/>
        </p:nvSpPr>
        <p:spPr>
          <a:xfrm>
            <a:off x="965200" y="614680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Explore: screen=media-ur">
            <a:hlinkClick r:id="rId7"/>
            <a:extLst>
              <a:ext uri="{FF2B5EF4-FFF2-40B4-BE49-F238E27FC236}">
                <a16:creationId xmlns:a16="http://schemas.microsoft.com/office/drawing/2014/main" id="{AB74E921-DC50-B108-12F5-56AFC39EB782}"/>
              </a:ext>
            </a:extLst>
          </p:cNvPr>
          <p:cNvSpPr/>
          <p:nvPr/>
        </p:nvSpPr>
        <p:spPr>
          <a:xfrm>
            <a:off x="965200" y="721360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media-en">
            <a:hlinkClick r:id="rId6"/>
            <a:extLst>
              <a:ext uri="{FF2B5EF4-FFF2-40B4-BE49-F238E27FC236}">
                <a16:creationId xmlns:a16="http://schemas.microsoft.com/office/drawing/2014/main" id="{DA1F0D17-C78A-4DAB-5A1C-4218346317E9}"/>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media-ur">
            <a:hlinkClick r:id="rId7"/>
            <a:extLst>
              <a:ext uri="{FF2B5EF4-FFF2-40B4-BE49-F238E27FC236}">
                <a16:creationId xmlns:a16="http://schemas.microsoft.com/office/drawing/2014/main" id="{3D6C62A5-0BBD-2247-2B7C-C3AB5D7784DF}"/>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Navigate: architecture">
            <a:hlinkClick r:id="rId8" action="ppaction://hlinksldjump"/>
            <a:extLst>
              <a:ext uri="{FF2B5EF4-FFF2-40B4-BE49-F238E27FC236}">
                <a16:creationId xmlns:a16="http://schemas.microsoft.com/office/drawing/2014/main" id="{9E50419D-CD89-DE90-9ACD-053AB709AC09}"/>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features">
            <a:hlinkClick r:id="rId9"/>
            <a:extLst>
              <a:ext uri="{FF2B5EF4-FFF2-40B4-BE49-F238E27FC236}">
                <a16:creationId xmlns:a16="http://schemas.microsoft.com/office/drawing/2014/main" id="{1E99BE61-EAB1-FDA6-833D-69199EDE183E}"/>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Navigate: heritage">
            <a:hlinkClick r:id="rId10" action="ppaction://hlinksldjump"/>
            <a:extLst>
              <a:ext uri="{FF2B5EF4-FFF2-40B4-BE49-F238E27FC236}">
                <a16:creationId xmlns:a16="http://schemas.microsoft.com/office/drawing/2014/main" id="{8ADD95B7-A8A9-419C-E1F5-421853255258}"/>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Navigate: connected-study">
            <a:hlinkClick r:id="rId11" action="ppaction://hlinksldjump"/>
            <a:extLst>
              <a:ext uri="{FF2B5EF4-FFF2-40B4-BE49-F238E27FC236}">
                <a16:creationId xmlns:a16="http://schemas.microsoft.com/office/drawing/2014/main" id="{C8D7627D-3996-068E-8B6F-D0EAC273EAB5}"/>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7466363"/>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650"/>
                                        <p:tgtEl>
                                          <p:spTgt spid="28"/>
                                        </p:tgtEl>
                                      </p:cBhvr>
                                    </p:animEffect>
                                  </p:childTnLst>
                                </p:cTn>
                              </p:par>
                              <p:par>
                                <p:cTn id="8" presetID="10" presetClass="entr" presetSubtype="0" fill="hold" nodeType="withEffect">
                                  <p:stCondLst>
                                    <p:cond delay="10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6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name="connected-study">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AC85BB8E-7918-172A-E102-A6ACFBBD700F}"/>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05FFF5C4-FFDF-79E2-732F-0397A5040753}"/>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DISCOVER">
            <a:extLst>
              <a:ext uri="{FF2B5EF4-FFF2-40B4-BE49-F238E27FC236}">
                <a16:creationId xmlns:a16="http://schemas.microsoft.com/office/drawing/2014/main" id="{E36C226F-51DE-4A79-3C49-B359DE5DFFA3}"/>
              </a:ext>
            </a:extLst>
          </p:cNvPr>
          <p:cNvSpPr txBox="1"/>
          <p:nvPr/>
        </p:nvSpPr>
        <p:spPr>
          <a:xfrm>
            <a:off x="3070820" y="527050"/>
            <a:ext cx="1438870"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DISCOVER</a:t>
            </a:r>
          </a:p>
        </p:txBody>
      </p:sp>
      <p:sp>
        <p:nvSpPr>
          <p:cNvPr id="6" name="Text: Follow a subject further">
            <a:extLst>
              <a:ext uri="{FF2B5EF4-FFF2-40B4-BE49-F238E27FC236}">
                <a16:creationId xmlns:a16="http://schemas.microsoft.com/office/drawing/2014/main" id="{9A8D57D7-19DF-9393-A9D6-CDB80CAE6AF0}"/>
              </a:ext>
            </a:extLst>
          </p:cNvPr>
          <p:cNvSpPr txBox="1"/>
          <p:nvPr/>
        </p:nvSpPr>
        <p:spPr>
          <a:xfrm>
            <a:off x="965200" y="1600200"/>
            <a:ext cx="8547100" cy="992188"/>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Follow a subject further</a:t>
            </a:r>
          </a:p>
        </p:txBody>
      </p:sp>
      <p:sp>
        <p:nvSpPr>
          <p:cNvPr id="7" name="Urdu: کسی موضوع کو مزید سمجھیں">
            <a:extLst>
              <a:ext uri="{FF2B5EF4-FFF2-40B4-BE49-F238E27FC236}">
                <a16:creationId xmlns:a16="http://schemas.microsoft.com/office/drawing/2014/main" id="{4325EB7D-2F57-3A99-263F-1A90CCDC41B9}"/>
              </a:ext>
            </a:extLst>
          </p:cNvPr>
          <p:cNvSpPr txBox="1"/>
          <p:nvPr/>
        </p:nvSpPr>
        <p:spPr>
          <a:xfrm>
            <a:off x="965201" y="2592388"/>
            <a:ext cx="3398901"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کسی موضوع کو مزید سمجھیں</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Topic pages bring related ayat, books and bayans together around a subject.">
            <a:extLst>
              <a:ext uri="{FF2B5EF4-FFF2-40B4-BE49-F238E27FC236}">
                <a16:creationId xmlns:a16="http://schemas.microsoft.com/office/drawing/2014/main" id="{BCE4AB63-AED2-33D5-6BD0-B74326E7B905}"/>
              </a:ext>
            </a:extLst>
          </p:cNvPr>
          <p:cNvSpPr txBox="1"/>
          <p:nvPr/>
        </p:nvSpPr>
        <p:spPr>
          <a:xfrm>
            <a:off x="965200" y="3540323"/>
            <a:ext cx="8547100"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Topic pages bring related ayat, books and bayans together
around a subject.</a:t>
            </a:r>
          </a:p>
        </p:txBody>
      </p:sp>
      <p:sp>
        <p:nvSpPr>
          <p:cNvPr id="9" name="Urdu: موضوع کے صفحے پر متعلقہ آیات، کتابیں اور بیانات ایک ساتھ ملتے ہیں۔">
            <a:extLst>
              <a:ext uri="{FF2B5EF4-FFF2-40B4-BE49-F238E27FC236}">
                <a16:creationId xmlns:a16="http://schemas.microsoft.com/office/drawing/2014/main" id="{1A383D5C-EE54-15C8-D770-9C17671B5E15}"/>
              </a:ext>
            </a:extLst>
          </p:cNvPr>
          <p:cNvSpPr txBox="1"/>
          <p:nvPr/>
        </p:nvSpPr>
        <p:spPr>
          <a:xfrm>
            <a:off x="965201" y="4547592"/>
            <a:ext cx="6705663" cy="734020"/>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موضوع کے صفحے پر متعلقہ آیات، کتابیں اور بیانات ایک ساتھ ملتے ہیں۔</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Browse the topic collection">
            <a:extLst>
              <a:ext uri="{FF2B5EF4-FFF2-40B4-BE49-F238E27FC236}">
                <a16:creationId xmlns:a16="http://schemas.microsoft.com/office/drawing/2014/main" id="{2A90AC56-B6FE-1168-EEB8-E7538C7FB73D}"/>
              </a:ext>
            </a:extLst>
          </p:cNvPr>
          <p:cNvSpPr txBox="1"/>
          <p:nvPr/>
        </p:nvSpPr>
        <p:spPr>
          <a:xfrm>
            <a:off x="965200" y="549810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Browse the topic collection</a:t>
            </a:r>
          </a:p>
        </p:txBody>
      </p:sp>
      <p:sp>
        <p:nvSpPr>
          <p:cNvPr id="11" name="Urdu: موضوعات کی فہرست دیکھیں">
            <a:extLst>
              <a:ext uri="{FF2B5EF4-FFF2-40B4-BE49-F238E27FC236}">
                <a16:creationId xmlns:a16="http://schemas.microsoft.com/office/drawing/2014/main" id="{33420E37-F903-393C-BCCA-2273A30407E2}"/>
              </a:ext>
            </a:extLst>
          </p:cNvPr>
          <p:cNvSpPr txBox="1"/>
          <p:nvPr/>
        </p:nvSpPr>
        <p:spPr>
          <a:xfrm>
            <a:off x="965200" y="5900142"/>
            <a:ext cx="2468626"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موضوعات کی فہرست دیکھیں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3134D823-C9E2-C362-2908-BB1D6E8566DC}"/>
              </a:ext>
            </a:extLst>
          </p:cNvPr>
          <p:cNvSpPr txBox="1"/>
          <p:nvPr/>
        </p:nvSpPr>
        <p:spPr>
          <a:xfrm>
            <a:off x="9098558" y="55864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Explore topics in Urdu">
            <a:extLst>
              <a:ext uri="{FF2B5EF4-FFF2-40B4-BE49-F238E27FC236}">
                <a16:creationId xmlns:a16="http://schemas.microsoft.com/office/drawing/2014/main" id="{3C8E8BE9-FE72-5B32-2FFC-098050FB18A9}"/>
              </a:ext>
            </a:extLst>
          </p:cNvPr>
          <p:cNvSpPr txBox="1"/>
          <p:nvPr/>
        </p:nvSpPr>
        <p:spPr>
          <a:xfrm>
            <a:off x="965200" y="656490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Explore topics in Urdu</a:t>
            </a:r>
          </a:p>
        </p:txBody>
      </p:sp>
      <p:sp>
        <p:nvSpPr>
          <p:cNvPr id="14" name="Urdu: اردو میں موضوعات دیکھیں">
            <a:extLst>
              <a:ext uri="{FF2B5EF4-FFF2-40B4-BE49-F238E27FC236}">
                <a16:creationId xmlns:a16="http://schemas.microsoft.com/office/drawing/2014/main" id="{FB054B6F-008D-DFB1-2EA5-EE73126BAA59}"/>
              </a:ext>
            </a:extLst>
          </p:cNvPr>
          <p:cNvSpPr txBox="1"/>
          <p:nvPr/>
        </p:nvSpPr>
        <p:spPr>
          <a:xfrm>
            <a:off x="965200" y="6966942"/>
            <a:ext cx="228288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اردو میں موضوعات دیکھیں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B7A816D7-CFED-B89D-B2BD-C58040BCEBAC}"/>
              </a:ext>
            </a:extLst>
          </p:cNvPr>
          <p:cNvSpPr txBox="1"/>
          <p:nvPr/>
        </p:nvSpPr>
        <p:spPr>
          <a:xfrm>
            <a:off x="9098558" y="66532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Move into the linked source material">
            <a:extLst>
              <a:ext uri="{FF2B5EF4-FFF2-40B4-BE49-F238E27FC236}">
                <a16:creationId xmlns:a16="http://schemas.microsoft.com/office/drawing/2014/main" id="{B7297DA9-3BD4-2EB9-9F02-29429FA815C0}"/>
              </a:ext>
            </a:extLst>
          </p:cNvPr>
          <p:cNvSpPr txBox="1"/>
          <p:nvPr/>
        </p:nvSpPr>
        <p:spPr>
          <a:xfrm>
            <a:off x="965200" y="7631113"/>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Move into the linked source material</a:t>
            </a:r>
          </a:p>
        </p:txBody>
      </p:sp>
      <p:sp>
        <p:nvSpPr>
          <p:cNvPr id="17" name="Urdu: متعلقہ اصل مواد کھولیں">
            <a:extLst>
              <a:ext uri="{FF2B5EF4-FFF2-40B4-BE49-F238E27FC236}">
                <a16:creationId xmlns:a16="http://schemas.microsoft.com/office/drawing/2014/main" id="{B2E2B816-C494-88E9-1EEF-7BEB3E3A2053}"/>
              </a:ext>
            </a:extLst>
          </p:cNvPr>
          <p:cNvSpPr txBox="1"/>
          <p:nvPr/>
        </p:nvSpPr>
        <p:spPr>
          <a:xfrm>
            <a:off x="965200" y="8033147"/>
            <a:ext cx="202888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متعلقہ اصل مواد کھولیں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Topics · Browse">
            <a:extLst>
              <a:ext uri="{FF2B5EF4-FFF2-40B4-BE49-F238E27FC236}">
                <a16:creationId xmlns:a16="http://schemas.microsoft.com/office/drawing/2014/main" id="{87BD1DAC-012D-35E8-0FFC-A7122FD012AA}"/>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Topics · Browse</a:t>
            </a:r>
          </a:p>
        </p:txBody>
      </p:sp>
      <p:sp>
        <p:nvSpPr>
          <p:cNvPr id="19" name="Text: Topics · Urdu interface">
            <a:extLst>
              <a:ext uri="{FF2B5EF4-FFF2-40B4-BE49-F238E27FC236}">
                <a16:creationId xmlns:a16="http://schemas.microsoft.com/office/drawing/2014/main" id="{2507AF9A-495E-BEE6-3336-6DB882B2A5C4}"/>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Topics · Urdu interface</a:t>
            </a:r>
          </a:p>
        </p:txBody>
      </p:sp>
      <p:sp>
        <p:nvSpPr>
          <p:cNvPr id="20" name="Text: ANDROID APP PREVIEW">
            <a:extLst>
              <a:ext uri="{FF2B5EF4-FFF2-40B4-BE49-F238E27FC236}">
                <a16:creationId xmlns:a16="http://schemas.microsoft.com/office/drawing/2014/main" id="{E7A161F4-54B5-4C04-EEC5-C36B465D55DE}"/>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1" name="Text: SILSILA NAQSHBANDIA OWAISIAH">
            <a:extLst>
              <a:ext uri="{FF2B5EF4-FFF2-40B4-BE49-F238E27FC236}">
                <a16:creationId xmlns:a16="http://schemas.microsoft.com/office/drawing/2014/main" id="{81B63853-7CD4-FF7E-AF89-3C2FD635AE5C}"/>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2" name="Text: App map">
            <a:extLst>
              <a:ext uri="{FF2B5EF4-FFF2-40B4-BE49-F238E27FC236}">
                <a16:creationId xmlns:a16="http://schemas.microsoft.com/office/drawing/2014/main" id="{4CD8AFAB-D82B-163F-3F65-6FF77C3B5F15}"/>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3" name="Text: All features">
            <a:extLst>
              <a:ext uri="{FF2B5EF4-FFF2-40B4-BE49-F238E27FC236}">
                <a16:creationId xmlns:a16="http://schemas.microsoft.com/office/drawing/2014/main" id="{C5608539-C776-982E-A716-69A2EFB46BDF}"/>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4" name="Text: 23 / 65">
            <a:extLst>
              <a:ext uri="{FF2B5EF4-FFF2-40B4-BE49-F238E27FC236}">
                <a16:creationId xmlns:a16="http://schemas.microsoft.com/office/drawing/2014/main" id="{D9307CDD-6609-20C9-6DDB-2A14E83BE520}"/>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23 / 65</a:t>
            </a:r>
          </a:p>
        </p:txBody>
      </p:sp>
      <p:sp>
        <p:nvSpPr>
          <p:cNvPr id="25" name="Text: ‹">
            <a:extLst>
              <a:ext uri="{FF2B5EF4-FFF2-40B4-BE49-F238E27FC236}">
                <a16:creationId xmlns:a16="http://schemas.microsoft.com/office/drawing/2014/main" id="{9C67431C-BA10-FB55-0FF0-B60F2E1E0C32}"/>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6" name="Text: ›">
            <a:extLst>
              <a:ext uri="{FF2B5EF4-FFF2-40B4-BE49-F238E27FC236}">
                <a16:creationId xmlns:a16="http://schemas.microsoft.com/office/drawing/2014/main" id="{85596BC2-FBAB-40FD-CE31-E8A82D2CD37C}"/>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28" name="Fresh Android screenshot: topics-en" descr="topics-en">
            <a:extLst>
              <a:ext uri="{FF2B5EF4-FFF2-40B4-BE49-F238E27FC236}">
                <a16:creationId xmlns:a16="http://schemas.microsoft.com/office/drawing/2014/main" id="{466F1E18-29FF-2F2E-36E4-D261DA442904}"/>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0" name="Fresh Android screenshot: topics-ur" descr="topics-ur">
            <a:extLst>
              <a:ext uri="{FF2B5EF4-FFF2-40B4-BE49-F238E27FC236}">
                <a16:creationId xmlns:a16="http://schemas.microsoft.com/office/drawing/2014/main" id="{FF792491-EB0A-8317-DBDE-01C829DE9885}"/>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1" name="Explore: screen=topics-en">
            <a:hlinkClick r:id="rId6"/>
            <a:extLst>
              <a:ext uri="{FF2B5EF4-FFF2-40B4-BE49-F238E27FC236}">
                <a16:creationId xmlns:a16="http://schemas.microsoft.com/office/drawing/2014/main" id="{178E292B-E94B-196A-7B2A-A852A2CB7227}"/>
              </a:ext>
            </a:extLst>
          </p:cNvPr>
          <p:cNvSpPr/>
          <p:nvPr/>
        </p:nvSpPr>
        <p:spPr>
          <a:xfrm>
            <a:off x="965200" y="53578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Explore: screen=topics-ur">
            <a:hlinkClick r:id="rId7"/>
            <a:extLst>
              <a:ext uri="{FF2B5EF4-FFF2-40B4-BE49-F238E27FC236}">
                <a16:creationId xmlns:a16="http://schemas.microsoft.com/office/drawing/2014/main" id="{78185C43-6178-AB6A-233E-0D87C7E15547}"/>
              </a:ext>
            </a:extLst>
          </p:cNvPr>
          <p:cNvSpPr/>
          <p:nvPr/>
        </p:nvSpPr>
        <p:spPr>
          <a:xfrm>
            <a:off x="965200" y="64246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topics-en">
            <a:hlinkClick r:id="rId6"/>
            <a:extLst>
              <a:ext uri="{FF2B5EF4-FFF2-40B4-BE49-F238E27FC236}">
                <a16:creationId xmlns:a16="http://schemas.microsoft.com/office/drawing/2014/main" id="{90019153-C9FC-4B54-9A01-FE2FBB778CDC}"/>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topics-ur">
            <a:hlinkClick r:id="rId7"/>
            <a:extLst>
              <a:ext uri="{FF2B5EF4-FFF2-40B4-BE49-F238E27FC236}">
                <a16:creationId xmlns:a16="http://schemas.microsoft.com/office/drawing/2014/main" id="{F768F350-BD61-1FF3-ECF8-FC2C0F59884A}"/>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Navigate: architecture">
            <a:hlinkClick r:id="rId8" action="ppaction://hlinksldjump"/>
            <a:extLst>
              <a:ext uri="{FF2B5EF4-FFF2-40B4-BE49-F238E27FC236}">
                <a16:creationId xmlns:a16="http://schemas.microsoft.com/office/drawing/2014/main" id="{D007A7B1-FE8E-C73D-7CD2-2D2ADE2A8BD4}"/>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features">
            <a:hlinkClick r:id="rId9"/>
            <a:extLst>
              <a:ext uri="{FF2B5EF4-FFF2-40B4-BE49-F238E27FC236}">
                <a16:creationId xmlns:a16="http://schemas.microsoft.com/office/drawing/2014/main" id="{75987E75-3E71-689B-2EFA-091DC581F92F}"/>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Navigate: bayans">
            <a:hlinkClick r:id="rId10" action="ppaction://hlinksldjump"/>
            <a:extLst>
              <a:ext uri="{FF2B5EF4-FFF2-40B4-BE49-F238E27FC236}">
                <a16:creationId xmlns:a16="http://schemas.microsoft.com/office/drawing/2014/main" id="{CA53A24B-10E2-1596-1697-2C205C312E7C}"/>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Navigate: community">
            <a:hlinkClick r:id="rId11" action="ppaction://hlinksldjump"/>
            <a:extLst>
              <a:ext uri="{FF2B5EF4-FFF2-40B4-BE49-F238E27FC236}">
                <a16:creationId xmlns:a16="http://schemas.microsoft.com/office/drawing/2014/main" id="{1AC4B1D7-6B77-2664-E6D0-1427D8EB7FA9}"/>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2341813"/>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650"/>
                                        <p:tgtEl>
                                          <p:spTgt spid="28"/>
                                        </p:tgtEl>
                                      </p:cBhvr>
                                    </p:animEffect>
                                  </p:childTnLst>
                                </p:cTn>
                              </p:par>
                              <p:par>
                                <p:cTn id="8" presetID="10" presetClass="entr" presetSubtype="0" fill="hold" nodeType="withEffect">
                                  <p:stCondLst>
                                    <p:cond delay="10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6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name="community">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516A57B2-04FF-29A8-E83B-0B023E170135}"/>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A90F9CC3-41FA-01FB-D65C-350C2405D476}"/>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DISCOVER + HALQAH">
            <a:extLst>
              <a:ext uri="{FF2B5EF4-FFF2-40B4-BE49-F238E27FC236}">
                <a16:creationId xmlns:a16="http://schemas.microsoft.com/office/drawing/2014/main" id="{5CDA9358-5E19-5B1A-2D68-243D4DD1696F}"/>
              </a:ext>
            </a:extLst>
          </p:cNvPr>
          <p:cNvSpPr txBox="1"/>
          <p:nvPr/>
        </p:nvSpPr>
        <p:spPr>
          <a:xfrm>
            <a:off x="3070820" y="527050"/>
            <a:ext cx="2562225"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DISCOVER + HALQAH</a:t>
            </a:r>
          </a:p>
        </p:txBody>
      </p:sp>
      <p:sp>
        <p:nvSpPr>
          <p:cNvPr id="6" name="Text: Stay connected to the community">
            <a:extLst>
              <a:ext uri="{FF2B5EF4-FFF2-40B4-BE49-F238E27FC236}">
                <a16:creationId xmlns:a16="http://schemas.microsoft.com/office/drawing/2014/main" id="{1E409A93-45BF-FC22-C03B-AADC9263924E}"/>
              </a:ext>
            </a:extLst>
          </p:cNvPr>
          <p:cNvSpPr txBox="1"/>
          <p:nvPr/>
        </p:nvSpPr>
        <p:spPr>
          <a:xfrm>
            <a:off x="965200" y="1600200"/>
            <a:ext cx="8547100" cy="1781175"/>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Stay connected to the
community</a:t>
            </a:r>
          </a:p>
        </p:txBody>
      </p:sp>
      <p:sp>
        <p:nvSpPr>
          <p:cNvPr id="7" name="Urdu: سلسلے کی خبروں اور حلقوں سے جڑے رہیں">
            <a:extLst>
              <a:ext uri="{FF2B5EF4-FFF2-40B4-BE49-F238E27FC236}">
                <a16:creationId xmlns:a16="http://schemas.microsoft.com/office/drawing/2014/main" id="{41F9D24E-F170-1F41-DDB4-489921EF2CCC}"/>
              </a:ext>
            </a:extLst>
          </p:cNvPr>
          <p:cNvSpPr txBox="1"/>
          <p:nvPr/>
        </p:nvSpPr>
        <p:spPr>
          <a:xfrm>
            <a:off x="965201" y="3381375"/>
            <a:ext cx="5492813"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سلسلے کی خبروں اور حلقوں سے جڑے رہیں</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Official updates, events and member Halqahs keep information and participation close toget">
            <a:extLst>
              <a:ext uri="{FF2B5EF4-FFF2-40B4-BE49-F238E27FC236}">
                <a16:creationId xmlns:a16="http://schemas.microsoft.com/office/drawing/2014/main" id="{B7CBE7CF-D518-403D-EDA1-E148060A4CE2}"/>
              </a:ext>
            </a:extLst>
          </p:cNvPr>
          <p:cNvSpPr txBox="1"/>
          <p:nvPr/>
        </p:nvSpPr>
        <p:spPr>
          <a:xfrm>
            <a:off x="965200" y="4329311"/>
            <a:ext cx="8547100"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Official updates, events and member Halqahs keep information
and participation close together.</a:t>
            </a:r>
          </a:p>
        </p:txBody>
      </p:sp>
      <p:sp>
        <p:nvSpPr>
          <p:cNvPr id="9" name="Urdu: اہم خبریں، تقریبات اور ممبر حلقے ایک ہی ایپ میں دیکھیں۔">
            <a:extLst>
              <a:ext uri="{FF2B5EF4-FFF2-40B4-BE49-F238E27FC236}">
                <a16:creationId xmlns:a16="http://schemas.microsoft.com/office/drawing/2014/main" id="{298C0F5C-6F2C-176A-A404-269A00874FDC}"/>
              </a:ext>
            </a:extLst>
          </p:cNvPr>
          <p:cNvSpPr txBox="1"/>
          <p:nvPr/>
        </p:nvSpPr>
        <p:spPr>
          <a:xfrm>
            <a:off x="965201" y="5336580"/>
            <a:ext cx="5759513" cy="734020"/>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اہم خبریں، تقریبات اور ممبر حلقے ایک ہی ایپ میں دیکھیں۔</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Official news and daily media">
            <a:extLst>
              <a:ext uri="{FF2B5EF4-FFF2-40B4-BE49-F238E27FC236}">
                <a16:creationId xmlns:a16="http://schemas.microsoft.com/office/drawing/2014/main" id="{32E481B6-9779-8356-74F9-36E7E353A0CD}"/>
              </a:ext>
            </a:extLst>
          </p:cNvPr>
          <p:cNvSpPr txBox="1"/>
          <p:nvPr/>
        </p:nvSpPr>
        <p:spPr>
          <a:xfrm>
            <a:off x="965200" y="6287095"/>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Official news and daily media</a:t>
            </a:r>
          </a:p>
        </p:txBody>
      </p:sp>
      <p:sp>
        <p:nvSpPr>
          <p:cNvPr id="11" name="Urdu: اہم خبریں اور روزانہ کا مواد">
            <a:extLst>
              <a:ext uri="{FF2B5EF4-FFF2-40B4-BE49-F238E27FC236}">
                <a16:creationId xmlns:a16="http://schemas.microsoft.com/office/drawing/2014/main" id="{AD38B728-B23A-0706-1B98-D825C84BCA93}"/>
              </a:ext>
            </a:extLst>
          </p:cNvPr>
          <p:cNvSpPr txBox="1"/>
          <p:nvPr/>
        </p:nvSpPr>
        <p:spPr>
          <a:xfrm>
            <a:off x="965201" y="6689130"/>
            <a:ext cx="2336863"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اہم خبریں اور روزانہ کا مواد</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A5E1FB08-63A5-C80E-3584-01B844BB6D50}"/>
              </a:ext>
            </a:extLst>
          </p:cNvPr>
          <p:cNvSpPr txBox="1"/>
          <p:nvPr/>
        </p:nvSpPr>
        <p:spPr>
          <a:xfrm>
            <a:off x="9098558" y="63754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Upcoming and past events">
            <a:extLst>
              <a:ext uri="{FF2B5EF4-FFF2-40B4-BE49-F238E27FC236}">
                <a16:creationId xmlns:a16="http://schemas.microsoft.com/office/drawing/2014/main" id="{0041616A-8F76-4CC7-D761-9927528C60E8}"/>
              </a:ext>
            </a:extLst>
          </p:cNvPr>
          <p:cNvSpPr txBox="1"/>
          <p:nvPr/>
        </p:nvSpPr>
        <p:spPr>
          <a:xfrm>
            <a:off x="965200" y="7353895"/>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Upcoming and past events</a:t>
            </a:r>
          </a:p>
        </p:txBody>
      </p:sp>
      <p:sp>
        <p:nvSpPr>
          <p:cNvPr id="14" name="Urdu: آنے والی اور پچھلی تقریبات">
            <a:extLst>
              <a:ext uri="{FF2B5EF4-FFF2-40B4-BE49-F238E27FC236}">
                <a16:creationId xmlns:a16="http://schemas.microsoft.com/office/drawing/2014/main" id="{04706619-8346-5053-1B45-C052C0921142}"/>
              </a:ext>
            </a:extLst>
          </p:cNvPr>
          <p:cNvSpPr txBox="1"/>
          <p:nvPr/>
        </p:nvSpPr>
        <p:spPr>
          <a:xfrm>
            <a:off x="965200" y="7755930"/>
            <a:ext cx="244798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آنے والی اور پچھلی تقریبات</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53CE9720-E0F4-D91B-8FD4-9AC9F8BEA62E}"/>
              </a:ext>
            </a:extLst>
          </p:cNvPr>
          <p:cNvSpPr txBox="1"/>
          <p:nvPr/>
        </p:nvSpPr>
        <p:spPr>
          <a:xfrm>
            <a:off x="9098558" y="74422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Member Halqah access">
            <a:extLst>
              <a:ext uri="{FF2B5EF4-FFF2-40B4-BE49-F238E27FC236}">
                <a16:creationId xmlns:a16="http://schemas.microsoft.com/office/drawing/2014/main" id="{08EE0B2C-517F-632D-DDE0-29566C1DD1AC}"/>
              </a:ext>
            </a:extLst>
          </p:cNvPr>
          <p:cNvSpPr txBox="1"/>
          <p:nvPr/>
        </p:nvSpPr>
        <p:spPr>
          <a:xfrm>
            <a:off x="965200" y="8420695"/>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Member Halqah access</a:t>
            </a:r>
          </a:p>
        </p:txBody>
      </p:sp>
      <p:sp>
        <p:nvSpPr>
          <p:cNvPr id="17" name="Urdu: ممبر حلقے میں شامل ہوں">
            <a:extLst>
              <a:ext uri="{FF2B5EF4-FFF2-40B4-BE49-F238E27FC236}">
                <a16:creationId xmlns:a16="http://schemas.microsoft.com/office/drawing/2014/main" id="{9D31DADE-84E6-318A-719E-A500F1D35F56}"/>
              </a:ext>
            </a:extLst>
          </p:cNvPr>
          <p:cNvSpPr txBox="1"/>
          <p:nvPr/>
        </p:nvSpPr>
        <p:spPr>
          <a:xfrm>
            <a:off x="965200" y="8822730"/>
            <a:ext cx="1941576"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ممبر حلقے میں شامل ہوں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AEC514CE-E186-D748-AD36-1EEF39F753C5}"/>
              </a:ext>
            </a:extLst>
          </p:cNvPr>
          <p:cNvSpPr txBox="1"/>
          <p:nvPr/>
        </p:nvSpPr>
        <p:spPr>
          <a:xfrm>
            <a:off x="9098558" y="8509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Official updates">
            <a:extLst>
              <a:ext uri="{FF2B5EF4-FFF2-40B4-BE49-F238E27FC236}">
                <a16:creationId xmlns:a16="http://schemas.microsoft.com/office/drawing/2014/main" id="{C4FB1AA8-B678-2B1C-D80B-F5302D2DDA65}"/>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Official updates</a:t>
            </a:r>
          </a:p>
        </p:txBody>
      </p:sp>
      <p:sp>
        <p:nvSpPr>
          <p:cNvPr id="20" name="Text: Events · Calendar">
            <a:extLst>
              <a:ext uri="{FF2B5EF4-FFF2-40B4-BE49-F238E27FC236}">
                <a16:creationId xmlns:a16="http://schemas.microsoft.com/office/drawing/2014/main" id="{C96E6761-419E-8DA0-D9CE-8627871523E1}"/>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Events · Calendar</a:t>
            </a:r>
          </a:p>
        </p:txBody>
      </p:sp>
      <p:sp>
        <p:nvSpPr>
          <p:cNvPr id="21" name="Text: Private Halqahs use invitations or membership. Session and administration features depend ">
            <a:extLst>
              <a:ext uri="{FF2B5EF4-FFF2-40B4-BE49-F238E27FC236}">
                <a16:creationId xmlns:a16="http://schemas.microsoft.com/office/drawing/2014/main" id="{8922AE21-8F64-9497-7569-28A153C07C58}"/>
              </a:ext>
            </a:extLst>
          </p:cNvPr>
          <p:cNvSpPr txBox="1"/>
          <p:nvPr/>
        </p:nvSpPr>
        <p:spPr>
          <a:xfrm>
            <a:off x="965200" y="10116939"/>
            <a:ext cx="8483600" cy="424061"/>
          </a:xfrm>
          <a:prstGeom prst="rect">
            <a:avLst/>
          </a:prstGeom>
          <a:noFill/>
        </p:spPr>
        <p:txBody>
          <a:bodyPr vert="horz" wrap="none" lIns="0" tIns="0" rIns="0" bIns="0" rtlCol="0">
            <a:noAutofit/>
          </a:bodyPr>
          <a:lstStyle/>
          <a:p>
            <a:pPr>
              <a:lnSpc>
                <a:spcPts val="1740"/>
              </a:lnSpc>
            </a:pPr>
            <a:r>
              <a:rPr lang="en-US" sz="1200">
                <a:solidFill>
                  <a:srgbClr val="153D31"/>
                </a:solidFill>
                <a:latin typeface="Segoe UI" panose="020B0502040204020203" pitchFamily="34" charset="0"/>
              </a:rPr>
              <a:t>Private Halqahs use invitations or membership. Session and administration features depend on your role.</a:t>
            </a:r>
          </a:p>
        </p:txBody>
      </p:sp>
      <p:sp>
        <p:nvSpPr>
          <p:cNvPr id="22" name="Text: ANDROID APP PREVIEW">
            <a:extLst>
              <a:ext uri="{FF2B5EF4-FFF2-40B4-BE49-F238E27FC236}">
                <a16:creationId xmlns:a16="http://schemas.microsoft.com/office/drawing/2014/main" id="{885D820C-C763-36C5-8E9A-B1D0566E1D14}"/>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3" name="Text: SILSILA NAQSHBANDIA OWAISIAH">
            <a:extLst>
              <a:ext uri="{FF2B5EF4-FFF2-40B4-BE49-F238E27FC236}">
                <a16:creationId xmlns:a16="http://schemas.microsoft.com/office/drawing/2014/main" id="{1E334C2A-8D05-A1B2-5B28-25C9BA248A79}"/>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4" name="Text: App map">
            <a:extLst>
              <a:ext uri="{FF2B5EF4-FFF2-40B4-BE49-F238E27FC236}">
                <a16:creationId xmlns:a16="http://schemas.microsoft.com/office/drawing/2014/main" id="{F96D1AA6-2553-A386-4C94-1223C13546A1}"/>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5" name="Text: All features">
            <a:extLst>
              <a:ext uri="{FF2B5EF4-FFF2-40B4-BE49-F238E27FC236}">
                <a16:creationId xmlns:a16="http://schemas.microsoft.com/office/drawing/2014/main" id="{CC024297-E64C-EDDE-5759-5591841B3C64}"/>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6" name="Text: 24 / 65">
            <a:extLst>
              <a:ext uri="{FF2B5EF4-FFF2-40B4-BE49-F238E27FC236}">
                <a16:creationId xmlns:a16="http://schemas.microsoft.com/office/drawing/2014/main" id="{50F42F22-5FE0-35E0-E2A7-06A147843F85}"/>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24 / 65</a:t>
            </a:r>
          </a:p>
        </p:txBody>
      </p:sp>
      <p:sp>
        <p:nvSpPr>
          <p:cNvPr id="27" name="Text: ‹">
            <a:extLst>
              <a:ext uri="{FF2B5EF4-FFF2-40B4-BE49-F238E27FC236}">
                <a16:creationId xmlns:a16="http://schemas.microsoft.com/office/drawing/2014/main" id="{DE119BAD-E847-9F97-25F9-7FB2C24DB59E}"/>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8" name="Text: ›">
            <a:extLst>
              <a:ext uri="{FF2B5EF4-FFF2-40B4-BE49-F238E27FC236}">
                <a16:creationId xmlns:a16="http://schemas.microsoft.com/office/drawing/2014/main" id="{BB6BE82D-D16D-9E90-9938-27383C95A912}"/>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30" name="Fresh Android screenshot: updates-en" descr="updates-en">
            <a:extLst>
              <a:ext uri="{FF2B5EF4-FFF2-40B4-BE49-F238E27FC236}">
                <a16:creationId xmlns:a16="http://schemas.microsoft.com/office/drawing/2014/main" id="{AA217C76-998E-5D0B-B5E6-916FD04C7C5D}"/>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2" name="Fresh Android screenshot: events-en" descr="events-en">
            <a:extLst>
              <a:ext uri="{FF2B5EF4-FFF2-40B4-BE49-F238E27FC236}">
                <a16:creationId xmlns:a16="http://schemas.microsoft.com/office/drawing/2014/main" id="{99ECCC72-9A05-EC43-ED39-095F9CC2DF05}"/>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3" name="Explore: screen=updates-en">
            <a:hlinkClick r:id="rId6"/>
            <a:extLst>
              <a:ext uri="{FF2B5EF4-FFF2-40B4-BE49-F238E27FC236}">
                <a16:creationId xmlns:a16="http://schemas.microsoft.com/office/drawing/2014/main" id="{83EAD66E-6739-1113-FC5B-00830FAF6A5A}"/>
              </a:ext>
            </a:extLst>
          </p:cNvPr>
          <p:cNvSpPr/>
          <p:nvPr/>
        </p:nvSpPr>
        <p:spPr>
          <a:xfrm>
            <a:off x="965200" y="614680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events-en">
            <a:hlinkClick r:id="rId7"/>
            <a:extLst>
              <a:ext uri="{FF2B5EF4-FFF2-40B4-BE49-F238E27FC236}">
                <a16:creationId xmlns:a16="http://schemas.microsoft.com/office/drawing/2014/main" id="{EEA5418B-DFAE-A901-86B4-3282E0C3B690}"/>
              </a:ext>
            </a:extLst>
          </p:cNvPr>
          <p:cNvSpPr/>
          <p:nvPr/>
        </p:nvSpPr>
        <p:spPr>
          <a:xfrm>
            <a:off x="965200" y="721360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groups-en">
            <a:hlinkClick r:id="rId8"/>
            <a:extLst>
              <a:ext uri="{FF2B5EF4-FFF2-40B4-BE49-F238E27FC236}">
                <a16:creationId xmlns:a16="http://schemas.microsoft.com/office/drawing/2014/main" id="{7C695E10-DE95-44EF-71E5-6C3D491E5A1C}"/>
              </a:ext>
            </a:extLst>
          </p:cNvPr>
          <p:cNvSpPr/>
          <p:nvPr/>
        </p:nvSpPr>
        <p:spPr>
          <a:xfrm>
            <a:off x="965200" y="828040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updates-en">
            <a:hlinkClick r:id="rId6"/>
            <a:extLst>
              <a:ext uri="{FF2B5EF4-FFF2-40B4-BE49-F238E27FC236}">
                <a16:creationId xmlns:a16="http://schemas.microsoft.com/office/drawing/2014/main" id="{C0815724-433B-87DB-64E1-EFE96AA6655C}"/>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Explore: screen=events-en">
            <a:hlinkClick r:id="rId7"/>
            <a:extLst>
              <a:ext uri="{FF2B5EF4-FFF2-40B4-BE49-F238E27FC236}">
                <a16:creationId xmlns:a16="http://schemas.microsoft.com/office/drawing/2014/main" id="{AF86E22B-764A-58E6-5FC4-B77AA915B8B3}"/>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Navigate: architecture">
            <a:hlinkClick r:id="rId9" action="ppaction://hlinksldjump"/>
            <a:extLst>
              <a:ext uri="{FF2B5EF4-FFF2-40B4-BE49-F238E27FC236}">
                <a16:creationId xmlns:a16="http://schemas.microsoft.com/office/drawing/2014/main" id="{AD630CAA-E479-E0B8-4182-02E41FBA753E}"/>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Explore: features">
            <a:hlinkClick r:id="rId10"/>
            <a:extLst>
              <a:ext uri="{FF2B5EF4-FFF2-40B4-BE49-F238E27FC236}">
                <a16:creationId xmlns:a16="http://schemas.microsoft.com/office/drawing/2014/main" id="{BA22C61C-A188-5F9B-9827-CD3D26B09220}"/>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connected-study">
            <a:hlinkClick r:id="rId11" action="ppaction://hlinksldjump"/>
            <a:extLst>
              <a:ext uri="{FF2B5EF4-FFF2-40B4-BE49-F238E27FC236}">
                <a16:creationId xmlns:a16="http://schemas.microsoft.com/office/drawing/2014/main" id="{77D4770E-F1F2-37C4-2F55-A1FD20C1C3D1}"/>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Navigate: auto-start">
            <a:hlinkClick r:id="rId12" action="ppaction://hlinksldjump"/>
            <a:extLst>
              <a:ext uri="{FF2B5EF4-FFF2-40B4-BE49-F238E27FC236}">
                <a16:creationId xmlns:a16="http://schemas.microsoft.com/office/drawing/2014/main" id="{91C7AA38-4207-D174-B70C-9127FE15CAFA}"/>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7756649"/>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650"/>
                                        <p:tgtEl>
                                          <p:spTgt spid="30"/>
                                        </p:tgtEl>
                                      </p:cBhvr>
                                    </p:animEffect>
                                  </p:childTnLst>
                                </p:cTn>
                              </p:par>
                              <p:par>
                                <p:cTn id="8" presetID="10" presetClass="entr" presetSubtype="0" fill="hold" nodeType="withEffect">
                                  <p:stCondLst>
                                    <p:cond delay="10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6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name="auto-start">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5D2C82DF-B5BF-0B11-D323-14ECE78717E9}"/>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51C60042-3DE9-4FD5-74AD-CB357295FE74}"/>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FBF5E6"/>
                </a:solidFill>
                <a:latin typeface="Segoe UI Semibold" panose="020B0702040204020203" pitchFamily="34" charset="0"/>
              </a:rPr>
              <a:t>DARUL IRFAN</a:t>
            </a:r>
          </a:p>
        </p:txBody>
      </p:sp>
      <p:sp>
        <p:nvSpPr>
          <p:cNvPr id="5" name="Text: AUTOMATION">
            <a:extLst>
              <a:ext uri="{FF2B5EF4-FFF2-40B4-BE49-F238E27FC236}">
                <a16:creationId xmlns:a16="http://schemas.microsoft.com/office/drawing/2014/main" id="{59659071-8F9F-8EE1-0D7C-9244CB2F7C83}"/>
              </a:ext>
            </a:extLst>
          </p:cNvPr>
          <p:cNvSpPr txBox="1"/>
          <p:nvPr/>
        </p:nvSpPr>
        <p:spPr>
          <a:xfrm>
            <a:off x="3070820" y="527050"/>
            <a:ext cx="1790700" cy="419100"/>
          </a:xfrm>
          <a:prstGeom prst="rect">
            <a:avLst/>
          </a:prstGeom>
          <a:noFill/>
        </p:spPr>
        <p:txBody>
          <a:bodyPr vert="horz" wrap="none" lIns="0" tIns="0" rIns="0" bIns="0" rtlCol="0">
            <a:noAutofit/>
          </a:bodyPr>
          <a:lstStyle/>
          <a:p>
            <a:pPr>
              <a:lnSpc>
                <a:spcPts val="1560"/>
              </a:lnSpc>
            </a:pPr>
            <a:r>
              <a:rPr lang="en-US" sz="1300">
                <a:solidFill>
                  <a:srgbClr val="FBF5E6"/>
                </a:solidFill>
                <a:latin typeface="Segoe UI" panose="020B0502040204020203" pitchFamily="34" charset="0"/>
              </a:rPr>
              <a:t>AUTOMATION</a:t>
            </a:r>
          </a:p>
        </p:txBody>
      </p:sp>
      <p:sp>
        <p:nvSpPr>
          <p:cNvPr id="6" name="Text: From Paltalk to every screen, by itself">
            <a:extLst>
              <a:ext uri="{FF2B5EF4-FFF2-40B4-BE49-F238E27FC236}">
                <a16:creationId xmlns:a16="http://schemas.microsoft.com/office/drawing/2014/main" id="{137C6FC3-2C15-62AE-A6D9-D2100FAC8835}"/>
              </a:ext>
            </a:extLst>
          </p:cNvPr>
          <p:cNvSpPr txBox="1"/>
          <p:nvPr/>
        </p:nvSpPr>
        <p:spPr>
          <a:xfrm>
            <a:off x="965200" y="1600200"/>
            <a:ext cx="8547100" cy="1781175"/>
          </a:xfrm>
          <a:prstGeom prst="rect">
            <a:avLst/>
          </a:prstGeom>
          <a:noFill/>
        </p:spPr>
        <p:txBody>
          <a:bodyPr vert="horz" wrap="none" lIns="0" tIns="0" rIns="0" bIns="0" rtlCol="0">
            <a:noAutofit/>
          </a:bodyPr>
          <a:lstStyle/>
          <a:p>
            <a:pPr>
              <a:lnSpc>
                <a:spcPts val="6213"/>
              </a:lnSpc>
            </a:pPr>
            <a:r>
              <a:rPr lang="en-US" sz="5700">
                <a:solidFill>
                  <a:srgbClr val="FBF5E6"/>
                </a:solidFill>
                <a:latin typeface="Segoe UI Semibold" panose="020B0702040204020203" pitchFamily="34" charset="0"/>
              </a:rPr>
              <a:t>From Paltalk to every
screen, by itself</a:t>
            </a:r>
          </a:p>
        </p:txBody>
      </p:sp>
      <p:sp>
        <p:nvSpPr>
          <p:cNvPr id="7" name="Urdu: پالٹاک سے ہر اسکرین تک، خود بخود">
            <a:extLst>
              <a:ext uri="{FF2B5EF4-FFF2-40B4-BE49-F238E27FC236}">
                <a16:creationId xmlns:a16="http://schemas.microsoft.com/office/drawing/2014/main" id="{9715C222-2A25-6BCB-7F61-12FB4E2EBBB6}"/>
              </a:ext>
            </a:extLst>
          </p:cNvPr>
          <p:cNvSpPr txBox="1"/>
          <p:nvPr/>
        </p:nvSpPr>
        <p:spPr>
          <a:xfrm>
            <a:off x="965200" y="3381375"/>
            <a:ext cx="4441888" cy="884436"/>
          </a:xfrm>
          <a:prstGeom prst="rect">
            <a:avLst/>
          </a:prstGeom>
          <a:noFill/>
        </p:spPr>
        <p:txBody>
          <a:bodyPr vert="horz" wrap="none" lIns="0" tIns="0" rIns="0" bIns="0" rtlCol="0">
            <a:noAutofit/>
          </a:bodyPr>
          <a:lstStyle/>
          <a:p>
            <a:pPr algn="r" rtl="1">
              <a:lnSpc>
                <a:spcPts val="5365"/>
              </a:lnSpc>
            </a:pPr>
            <a:r>
              <a:rPr lang="ar-AE" sz="2900">
                <a:solidFill>
                  <a:srgbClr val="E7C978"/>
                </a:solidFill>
                <a:latin typeface="Noto Nastaliq Urdu" panose="020B0502040504020204" pitchFamily="34" charset="-78"/>
                <a:cs typeface="Noto Nastaliq Urdu" panose="020B0502040504020204" pitchFamily="34" charset="-78"/>
              </a:rPr>
              <a:t>پالٹاک سے ہر اسکرین تک، خود بخود</a:t>
            </a:r>
            <a:endParaRPr lang="en-US" sz="2900">
              <a:solidFill>
                <a:srgbClr val="E7C978"/>
              </a:solidFill>
              <a:latin typeface="Noto Nastaliq Urdu" panose="020B0502040504020204" pitchFamily="34" charset="-78"/>
              <a:cs typeface="Noto Nastaliq Urdu" panose="020B0502040504020204" pitchFamily="34" charset="-78"/>
            </a:endParaRPr>
          </a:p>
        </p:txBody>
      </p:sp>
      <p:sp>
        <p:nvSpPr>
          <p:cNvPr id="8" name="Text: When Hazrat ji begins on Paltalk, the Zikr starts in the app, members are told, the websit">
            <a:extLst>
              <a:ext uri="{FF2B5EF4-FFF2-40B4-BE49-F238E27FC236}">
                <a16:creationId xmlns:a16="http://schemas.microsoft.com/office/drawing/2014/main" id="{2A345A6A-56C3-FD2D-B475-4BE2BADEFA8A}"/>
              </a:ext>
            </a:extLst>
          </p:cNvPr>
          <p:cNvSpPr txBox="1"/>
          <p:nvPr/>
        </p:nvSpPr>
        <p:spPr>
          <a:xfrm>
            <a:off x="965200" y="4329311"/>
            <a:ext cx="8547100" cy="1447403"/>
          </a:xfrm>
          <a:prstGeom prst="rect">
            <a:avLst/>
          </a:prstGeom>
          <a:noFill/>
        </p:spPr>
        <p:txBody>
          <a:bodyPr vert="horz" wrap="none" lIns="0" tIns="0" rIns="0" bIns="0" rtlCol="0">
            <a:noAutofit/>
          </a:bodyPr>
          <a:lstStyle/>
          <a:p>
            <a:pPr>
              <a:lnSpc>
                <a:spcPts val="3266"/>
              </a:lnSpc>
            </a:pPr>
            <a:r>
              <a:rPr lang="en-US" sz="2300">
                <a:solidFill>
                  <a:srgbClr val="C3D5C7"/>
                </a:solidFill>
                <a:latin typeface="Segoe UI" panose="020B0502040204020203" pitchFamily="34" charset="0"/>
              </a:rPr>
              <a:t>When Hazrat ji begins on Paltalk, the Zikr starts in the app,
members are told, the websites go live and the stream picture is
ready.</a:t>
            </a:r>
          </a:p>
        </p:txBody>
      </p:sp>
      <p:sp>
        <p:nvSpPr>
          <p:cNvPr id="9" name="Urdu: جب حضرت جی پالٹاک پر شروع فرماتے ہیں تو ایپ میں ذکر شروع ہو جاتا ہے، ممبروں کو اطلاع جاتی ">
            <a:extLst>
              <a:ext uri="{FF2B5EF4-FFF2-40B4-BE49-F238E27FC236}">
                <a16:creationId xmlns:a16="http://schemas.microsoft.com/office/drawing/2014/main" id="{926D85C6-6001-2161-45FB-0AD4DFDE98CE}"/>
              </a:ext>
            </a:extLst>
          </p:cNvPr>
          <p:cNvSpPr txBox="1"/>
          <p:nvPr/>
        </p:nvSpPr>
        <p:spPr>
          <a:xfrm>
            <a:off x="965200" y="5751314"/>
            <a:ext cx="16025876" cy="1264841"/>
          </a:xfrm>
          <a:prstGeom prst="rect">
            <a:avLst/>
          </a:prstGeom>
          <a:noFill/>
        </p:spPr>
        <p:txBody>
          <a:bodyPr vert="horz" wrap="none" lIns="0" tIns="0" rIns="0" bIns="0" rtlCol="0">
            <a:noAutofit/>
          </a:bodyPr>
          <a:lstStyle/>
          <a:p>
            <a:pPr algn="r" rtl="1">
              <a:lnSpc>
                <a:spcPts val="4180"/>
              </a:lnSpc>
            </a:pPr>
            <a:r>
              <a:rPr lang="ar-AE" sz="2200">
                <a:solidFill>
                  <a:srgbClr val="C3D5C7"/>
                </a:solidFill>
                <a:latin typeface="Noto Nastaliq Urdu" panose="020B0502040504020204" pitchFamily="34" charset="-78"/>
                <a:cs typeface="Noto Nastaliq Urdu" panose="020B0502040504020204" pitchFamily="34" charset="-78"/>
              </a:rPr>
              <a:t>جب حضرت جی پالٹاک پر شروع فرماتے ہیں تو ایپ میں ذکر شروع ہو جاتا ہے، ممبروں کو اطلاع جاتی ہے، ویب سائٹس لائیو ہو جاتی ہیں اور نشریات کی تصویر تیار ہوتی ہے۔</a:t>
            </a:r>
            <a:endParaRPr lang="en-US" sz="2200">
              <a:solidFill>
                <a:srgbClr val="C3D5C7"/>
              </a:solidFill>
              <a:latin typeface="Noto Nastaliq Urdu" panose="020B0502040504020204" pitchFamily="34" charset="-78"/>
              <a:cs typeface="Noto Nastaliq Urdu" panose="020B0502040504020204" pitchFamily="34" charset="-78"/>
            </a:endParaRPr>
          </a:p>
        </p:txBody>
      </p:sp>
      <p:sp>
        <p:nvSpPr>
          <p:cNvPr id="10" name="Text: No one types or taps Start">
            <a:extLst>
              <a:ext uri="{FF2B5EF4-FFF2-40B4-BE49-F238E27FC236}">
                <a16:creationId xmlns:a16="http://schemas.microsoft.com/office/drawing/2014/main" id="{F75A30BB-A2A7-3115-08E9-D5DEF9200DAA}"/>
              </a:ext>
            </a:extLst>
          </p:cNvPr>
          <p:cNvSpPr txBox="1"/>
          <p:nvPr/>
        </p:nvSpPr>
        <p:spPr>
          <a:xfrm>
            <a:off x="965200" y="7232650"/>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No one types or taps Start</a:t>
            </a:r>
          </a:p>
        </p:txBody>
      </p:sp>
      <p:sp>
        <p:nvSpPr>
          <p:cNvPr id="11" name="Urdu: نہ کچھ لکھنا، نہ شروع کا بٹن">
            <a:extLst>
              <a:ext uri="{FF2B5EF4-FFF2-40B4-BE49-F238E27FC236}">
                <a16:creationId xmlns:a16="http://schemas.microsoft.com/office/drawing/2014/main" id="{0593F633-BAF8-A373-4208-393CC32D4592}"/>
              </a:ext>
            </a:extLst>
          </p:cNvPr>
          <p:cNvSpPr txBox="1"/>
          <p:nvPr/>
        </p:nvSpPr>
        <p:spPr>
          <a:xfrm>
            <a:off x="965201" y="7634684"/>
            <a:ext cx="2192401"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نہ کچھ لکھنا، نہ شروع کا بٹن</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09576AC6-3330-BC74-D55C-BCA38CBFB3EC}"/>
              </a:ext>
            </a:extLst>
          </p:cNvPr>
          <p:cNvSpPr txBox="1"/>
          <p:nvPr/>
        </p:nvSpPr>
        <p:spPr>
          <a:xfrm>
            <a:off x="9098558" y="7320955"/>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Paltalk's host cues reach the stage">
            <a:extLst>
              <a:ext uri="{FF2B5EF4-FFF2-40B4-BE49-F238E27FC236}">
                <a16:creationId xmlns:a16="http://schemas.microsoft.com/office/drawing/2014/main" id="{B4BECD33-F7B8-1250-E617-BBDE41B24642}"/>
              </a:ext>
            </a:extLst>
          </p:cNvPr>
          <p:cNvSpPr txBox="1"/>
          <p:nvPr/>
        </p:nvSpPr>
        <p:spPr>
          <a:xfrm>
            <a:off x="965200" y="8299450"/>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Paltalk's host cues reach the stage</a:t>
            </a:r>
          </a:p>
        </p:txBody>
      </p:sp>
      <p:sp>
        <p:nvSpPr>
          <p:cNvPr id="14" name="Urdu: پالٹاک کے میزبان کے اشارے اسٹیج تک">
            <a:extLst>
              <a:ext uri="{FF2B5EF4-FFF2-40B4-BE49-F238E27FC236}">
                <a16:creationId xmlns:a16="http://schemas.microsoft.com/office/drawing/2014/main" id="{FA45953D-79CE-E66B-BCED-5854C3F2D487}"/>
              </a:ext>
            </a:extLst>
          </p:cNvPr>
          <p:cNvSpPr txBox="1"/>
          <p:nvPr/>
        </p:nvSpPr>
        <p:spPr>
          <a:xfrm>
            <a:off x="965200" y="8701484"/>
            <a:ext cx="3540188"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پالٹاک کے میزبان کے اشارے اسٹیج تک</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5CD2742F-E456-B53D-EB09-4017B7B09981}"/>
              </a:ext>
            </a:extLst>
          </p:cNvPr>
          <p:cNvSpPr txBox="1"/>
          <p:nvPr/>
        </p:nvSpPr>
        <p:spPr>
          <a:xfrm>
            <a:off x="9098558" y="8387755"/>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The Dua shows, and the session closes five minutes later">
            <a:extLst>
              <a:ext uri="{FF2B5EF4-FFF2-40B4-BE49-F238E27FC236}">
                <a16:creationId xmlns:a16="http://schemas.microsoft.com/office/drawing/2014/main" id="{6C0D7F3D-1C53-1A1B-7C81-98EF7845279F}"/>
              </a:ext>
            </a:extLst>
          </p:cNvPr>
          <p:cNvSpPr txBox="1"/>
          <p:nvPr/>
        </p:nvSpPr>
        <p:spPr>
          <a:xfrm>
            <a:off x="965200" y="9366250"/>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The Dua shows, and the session closes five minutes later</a:t>
            </a:r>
          </a:p>
        </p:txBody>
      </p:sp>
      <p:sp>
        <p:nvSpPr>
          <p:cNvPr id="17" name="Urdu: دعا دکھتی ہے، اور پانچ منٹ بعد نشست ختم">
            <a:extLst>
              <a:ext uri="{FF2B5EF4-FFF2-40B4-BE49-F238E27FC236}">
                <a16:creationId xmlns:a16="http://schemas.microsoft.com/office/drawing/2014/main" id="{9F0F9367-4734-09B7-B4D8-B9EB837CFBA5}"/>
              </a:ext>
            </a:extLst>
          </p:cNvPr>
          <p:cNvSpPr txBox="1"/>
          <p:nvPr/>
        </p:nvSpPr>
        <p:spPr>
          <a:xfrm>
            <a:off x="965201" y="9768284"/>
            <a:ext cx="3614801"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دعا دکھتی ہے، اور پانچ منٹ بعد نشست ختم</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CAAAA485-A039-D75C-AD2D-C144C146EF72}"/>
              </a:ext>
            </a:extLst>
          </p:cNvPr>
          <p:cNvSpPr txBox="1"/>
          <p:nvPr/>
        </p:nvSpPr>
        <p:spPr>
          <a:xfrm>
            <a:off x="9098558" y="9454555"/>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Live Zikr card">
            <a:extLst>
              <a:ext uri="{FF2B5EF4-FFF2-40B4-BE49-F238E27FC236}">
                <a16:creationId xmlns:a16="http://schemas.microsoft.com/office/drawing/2014/main" id="{DA2024FA-FC36-BD2E-6536-1097B1FC77BB}"/>
              </a:ext>
            </a:extLst>
          </p:cNvPr>
          <p:cNvSpPr txBox="1"/>
          <p:nvPr/>
        </p:nvSpPr>
        <p:spPr>
          <a:xfrm>
            <a:off x="10756900" y="10049867"/>
            <a:ext cx="4457700" cy="425450"/>
          </a:xfrm>
          <a:prstGeom prst="rect">
            <a:avLst/>
          </a:prstGeom>
          <a:noFill/>
        </p:spPr>
        <p:txBody>
          <a:bodyPr vert="horz" wrap="none" lIns="0" tIns="0" rIns="0" bIns="0" rtlCol="0">
            <a:noAutofit/>
          </a:bodyPr>
          <a:lstStyle/>
          <a:p>
            <a:pPr>
              <a:lnSpc>
                <a:spcPts val="1750"/>
              </a:lnSpc>
            </a:pPr>
            <a:r>
              <a:rPr lang="en-US" sz="1400">
                <a:solidFill>
                  <a:srgbClr val="FBF5E6"/>
                </a:solidFill>
                <a:latin typeface="Segoe UI" panose="020B0502040204020203" pitchFamily="34" charset="0"/>
              </a:rPr>
              <a:t>Live Zikr card</a:t>
            </a:r>
          </a:p>
        </p:txBody>
      </p:sp>
      <p:sp>
        <p:nvSpPr>
          <p:cNvPr id="20" name="Text: Stage · Tasbihat">
            <a:extLst>
              <a:ext uri="{FF2B5EF4-FFF2-40B4-BE49-F238E27FC236}">
                <a16:creationId xmlns:a16="http://schemas.microsoft.com/office/drawing/2014/main" id="{BA19B0D5-A3D4-BA01-6095-5A38CC50FB60}"/>
              </a:ext>
            </a:extLst>
          </p:cNvPr>
          <p:cNvSpPr txBox="1"/>
          <p:nvPr/>
        </p:nvSpPr>
        <p:spPr>
          <a:xfrm>
            <a:off x="15494000" y="10093523"/>
            <a:ext cx="3911600" cy="425450"/>
          </a:xfrm>
          <a:prstGeom prst="rect">
            <a:avLst/>
          </a:prstGeom>
          <a:noFill/>
        </p:spPr>
        <p:txBody>
          <a:bodyPr vert="horz" wrap="none" lIns="0" tIns="0" rIns="0" bIns="0" rtlCol="0">
            <a:noAutofit/>
          </a:bodyPr>
          <a:lstStyle/>
          <a:p>
            <a:pPr>
              <a:lnSpc>
                <a:spcPts val="1750"/>
              </a:lnSpc>
            </a:pPr>
            <a:r>
              <a:rPr lang="en-US" sz="1400">
                <a:solidFill>
                  <a:srgbClr val="FBF5E6"/>
                </a:solidFill>
                <a:latin typeface="Segoe UI" panose="020B0502040204020203" pitchFamily="34" charset="0"/>
              </a:rPr>
              <a:t>Stage · Tasbihat</a:t>
            </a:r>
          </a:p>
        </p:txBody>
      </p:sp>
      <p:sp>
        <p:nvSpPr>
          <p:cNvPr id="21" name="Text: ANDROID APP PREVIEW">
            <a:extLst>
              <a:ext uri="{FF2B5EF4-FFF2-40B4-BE49-F238E27FC236}">
                <a16:creationId xmlns:a16="http://schemas.microsoft.com/office/drawing/2014/main" id="{77B5FC47-E955-BB88-3E9A-BA06035732E2}"/>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FBF5E6"/>
                </a:solidFill>
                <a:latin typeface="Segoe UI" panose="020B0502040204020203" pitchFamily="34" charset="0"/>
              </a:rPr>
              <a:t>ANDROID APP PREVIEW</a:t>
            </a:r>
          </a:p>
        </p:txBody>
      </p:sp>
      <p:sp>
        <p:nvSpPr>
          <p:cNvPr id="22" name="Text: SILSILA NAQSHBANDIA OWAISIAH">
            <a:extLst>
              <a:ext uri="{FF2B5EF4-FFF2-40B4-BE49-F238E27FC236}">
                <a16:creationId xmlns:a16="http://schemas.microsoft.com/office/drawing/2014/main" id="{45615C22-7BE5-CC84-ACB5-1EF150C45F60}"/>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B2C4B4"/>
                </a:solidFill>
                <a:latin typeface="Segoe UI" panose="020B0502040204020203" pitchFamily="34" charset="0"/>
              </a:rPr>
              <a:t>SILSILA NAQSHBANDIA OWAISIAH</a:t>
            </a:r>
          </a:p>
        </p:txBody>
      </p:sp>
      <p:sp>
        <p:nvSpPr>
          <p:cNvPr id="23" name="Text: App map">
            <a:extLst>
              <a:ext uri="{FF2B5EF4-FFF2-40B4-BE49-F238E27FC236}">
                <a16:creationId xmlns:a16="http://schemas.microsoft.com/office/drawing/2014/main" id="{F56845FF-CCA9-A30B-BF3B-B9BA19E8BBEE}"/>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App map</a:t>
            </a:r>
          </a:p>
        </p:txBody>
      </p:sp>
      <p:sp>
        <p:nvSpPr>
          <p:cNvPr id="24" name="Text: All features">
            <a:extLst>
              <a:ext uri="{FF2B5EF4-FFF2-40B4-BE49-F238E27FC236}">
                <a16:creationId xmlns:a16="http://schemas.microsoft.com/office/drawing/2014/main" id="{159E16F3-42DB-3B7A-7DC2-8206C974A812}"/>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All features</a:t>
            </a:r>
          </a:p>
        </p:txBody>
      </p:sp>
      <p:sp>
        <p:nvSpPr>
          <p:cNvPr id="25" name="Text: 25 / 65">
            <a:extLst>
              <a:ext uri="{FF2B5EF4-FFF2-40B4-BE49-F238E27FC236}">
                <a16:creationId xmlns:a16="http://schemas.microsoft.com/office/drawing/2014/main" id="{DA6B9BC9-E370-EC4A-F7F7-EE054C90137F}"/>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B2C4B4"/>
                </a:solidFill>
                <a:latin typeface="Segoe UI" panose="020B0502040204020203" pitchFamily="34" charset="0"/>
              </a:rPr>
              <a:t>25 / 65</a:t>
            </a:r>
          </a:p>
        </p:txBody>
      </p:sp>
      <p:sp>
        <p:nvSpPr>
          <p:cNvPr id="26" name="Text: ‹">
            <a:extLst>
              <a:ext uri="{FF2B5EF4-FFF2-40B4-BE49-F238E27FC236}">
                <a16:creationId xmlns:a16="http://schemas.microsoft.com/office/drawing/2014/main" id="{D0F8F521-38AE-3DA0-E12F-015A36D7F3EF}"/>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sp>
        <p:nvSpPr>
          <p:cNvPr id="27" name="Text: ›">
            <a:extLst>
              <a:ext uri="{FF2B5EF4-FFF2-40B4-BE49-F238E27FC236}">
                <a16:creationId xmlns:a16="http://schemas.microsoft.com/office/drawing/2014/main" id="{874CA4CE-79B9-FE1B-A635-3769D9B60802}"/>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pic>
        <p:nvPicPr>
          <p:cNvPr id="29" name="Fresh Android screenshot: live-card" descr="live-card">
            <a:extLst>
              <a:ext uri="{FF2B5EF4-FFF2-40B4-BE49-F238E27FC236}">
                <a16:creationId xmlns:a16="http://schemas.microsoft.com/office/drawing/2014/main" id="{D9555D55-7CD5-F538-579E-6ABB18CEB066}"/>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48900" y="965200"/>
            <a:ext cx="4864100" cy="9539089"/>
          </a:xfrm>
          <a:prstGeom prst="rect">
            <a:avLst/>
          </a:prstGeom>
        </p:spPr>
      </p:pic>
      <p:pic>
        <p:nvPicPr>
          <p:cNvPr id="31" name="Fresh Android screenshot: stage-tasbihat" descr="stage-tasbihat">
            <a:extLst>
              <a:ext uri="{FF2B5EF4-FFF2-40B4-BE49-F238E27FC236}">
                <a16:creationId xmlns:a16="http://schemas.microsoft.com/office/drawing/2014/main" id="{2E2E5BAF-1F29-7B5F-7360-93AB83F26D59}"/>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986000" y="2222500"/>
            <a:ext cx="4318000" cy="8325445"/>
          </a:xfrm>
          <a:prstGeom prst="rect">
            <a:avLst/>
          </a:prstGeom>
        </p:spPr>
      </p:pic>
      <p:sp>
        <p:nvSpPr>
          <p:cNvPr id="32" name="Explore: screen=live-card">
            <a:hlinkClick r:id="rId6"/>
            <a:extLst>
              <a:ext uri="{FF2B5EF4-FFF2-40B4-BE49-F238E27FC236}">
                <a16:creationId xmlns:a16="http://schemas.microsoft.com/office/drawing/2014/main" id="{BCAF89C8-23DA-D1D0-C5C9-74595B2BC507}"/>
              </a:ext>
            </a:extLst>
          </p:cNvPr>
          <p:cNvSpPr/>
          <p:nvPr/>
        </p:nvSpPr>
        <p:spPr>
          <a:xfrm>
            <a:off x="965200" y="7092355"/>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stage-tasbihat">
            <a:hlinkClick r:id="rId7"/>
            <a:extLst>
              <a:ext uri="{FF2B5EF4-FFF2-40B4-BE49-F238E27FC236}">
                <a16:creationId xmlns:a16="http://schemas.microsoft.com/office/drawing/2014/main" id="{CDEB8FFA-C1F4-D29B-8D28-6E98A32F2EF1}"/>
              </a:ext>
            </a:extLst>
          </p:cNvPr>
          <p:cNvSpPr/>
          <p:nvPr/>
        </p:nvSpPr>
        <p:spPr>
          <a:xfrm>
            <a:off x="965200" y="8159155"/>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past-test">
            <a:hlinkClick r:id="rId8"/>
            <a:extLst>
              <a:ext uri="{FF2B5EF4-FFF2-40B4-BE49-F238E27FC236}">
                <a16:creationId xmlns:a16="http://schemas.microsoft.com/office/drawing/2014/main" id="{14BF4E5E-D3C1-B998-6683-9304377BC3C0}"/>
              </a:ext>
            </a:extLst>
          </p:cNvPr>
          <p:cNvSpPr/>
          <p:nvPr/>
        </p:nvSpPr>
        <p:spPr>
          <a:xfrm>
            <a:off x="965200" y="9225955"/>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live-card">
            <a:hlinkClick r:id="rId6"/>
            <a:extLst>
              <a:ext uri="{FF2B5EF4-FFF2-40B4-BE49-F238E27FC236}">
                <a16:creationId xmlns:a16="http://schemas.microsoft.com/office/drawing/2014/main" id="{3EEB474B-038D-0221-7B1D-F902CE4B26D3}"/>
              </a:ext>
            </a:extLst>
          </p:cNvPr>
          <p:cNvSpPr/>
          <p:nvPr/>
        </p:nvSpPr>
        <p:spPr>
          <a:xfrm>
            <a:off x="10756900" y="1346200"/>
            <a:ext cx="3848100" cy="8396089"/>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stage-tasbihat">
            <a:hlinkClick r:id="rId7"/>
            <a:extLst>
              <a:ext uri="{FF2B5EF4-FFF2-40B4-BE49-F238E27FC236}">
                <a16:creationId xmlns:a16="http://schemas.microsoft.com/office/drawing/2014/main" id="{4F8E90EB-EEAC-1AA6-5B45-83AB9118DCA4}"/>
              </a:ext>
            </a:extLst>
          </p:cNvPr>
          <p:cNvSpPr/>
          <p:nvPr/>
        </p:nvSpPr>
        <p:spPr>
          <a:xfrm>
            <a:off x="15494000" y="2603500"/>
            <a:ext cx="3302000" cy="7182445"/>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Navigate: architecture">
            <a:hlinkClick r:id="rId9" action="ppaction://hlinksldjump"/>
            <a:extLst>
              <a:ext uri="{FF2B5EF4-FFF2-40B4-BE49-F238E27FC236}">
                <a16:creationId xmlns:a16="http://schemas.microsoft.com/office/drawing/2014/main" id="{888A95EF-7E29-63E7-D11B-D210B2E4228C}"/>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Explore: features">
            <a:hlinkClick r:id="rId10"/>
            <a:extLst>
              <a:ext uri="{FF2B5EF4-FFF2-40B4-BE49-F238E27FC236}">
                <a16:creationId xmlns:a16="http://schemas.microsoft.com/office/drawing/2014/main" id="{7D447334-C177-93FE-D530-320457B3B075}"/>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Navigate: community">
            <a:hlinkClick r:id="rId11" action="ppaction://hlinksldjump"/>
            <a:extLst>
              <a:ext uri="{FF2B5EF4-FFF2-40B4-BE49-F238E27FC236}">
                <a16:creationId xmlns:a16="http://schemas.microsoft.com/office/drawing/2014/main" id="{A20FF7A0-837C-65D1-8EFB-F037272ECEDE}"/>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auto-voice">
            <a:hlinkClick r:id="rId12" action="ppaction://hlinksldjump"/>
            <a:extLst>
              <a:ext uri="{FF2B5EF4-FFF2-40B4-BE49-F238E27FC236}">
                <a16:creationId xmlns:a16="http://schemas.microsoft.com/office/drawing/2014/main" id="{C6A6B1F4-F64E-04CD-C952-0F86062177D6}"/>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8696705"/>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650"/>
                                        <p:tgtEl>
                                          <p:spTgt spid="29"/>
                                        </p:tgtEl>
                                      </p:cBhvr>
                                    </p:animEffect>
                                  </p:childTnLst>
                                </p:cTn>
                              </p:par>
                              <p:par>
                                <p:cTn id="8" presetID="10" presetClass="entr" presetSubtype="0" fill="hold" nodeType="withEffect">
                                  <p:stCondLst>
                                    <p:cond delay="1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6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name="auto-voice">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851B7B44-D1EA-A2EC-1370-FE9FCAC82D8E}"/>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2748B4CF-9FA2-FBCB-2995-4FFCF875C082}"/>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AUTOMATION">
            <a:extLst>
              <a:ext uri="{FF2B5EF4-FFF2-40B4-BE49-F238E27FC236}">
                <a16:creationId xmlns:a16="http://schemas.microsoft.com/office/drawing/2014/main" id="{64A108A6-A2CD-45C4-7EAD-25A4CC6E1ABD}"/>
              </a:ext>
            </a:extLst>
          </p:cNvPr>
          <p:cNvSpPr txBox="1"/>
          <p:nvPr/>
        </p:nvSpPr>
        <p:spPr>
          <a:xfrm>
            <a:off x="3070820" y="527050"/>
            <a:ext cx="1790700"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AUTOMATION</a:t>
            </a:r>
          </a:p>
        </p:txBody>
      </p:sp>
      <p:sp>
        <p:nvSpPr>
          <p:cNvPr id="6" name="Text: The stage follows the voice">
            <a:extLst>
              <a:ext uri="{FF2B5EF4-FFF2-40B4-BE49-F238E27FC236}">
                <a16:creationId xmlns:a16="http://schemas.microsoft.com/office/drawing/2014/main" id="{B5355062-3066-C945-BCF4-5AC435C3CAB7}"/>
              </a:ext>
            </a:extLst>
          </p:cNvPr>
          <p:cNvSpPr txBox="1"/>
          <p:nvPr/>
        </p:nvSpPr>
        <p:spPr>
          <a:xfrm>
            <a:off x="965200" y="1600200"/>
            <a:ext cx="9144762" cy="992188"/>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The stage follows the voice</a:t>
            </a:r>
          </a:p>
        </p:txBody>
      </p:sp>
      <p:sp>
        <p:nvSpPr>
          <p:cNvPr id="7" name="Urdu: اسٹیج آواز کے ساتھ چلتا ہے">
            <a:extLst>
              <a:ext uri="{FF2B5EF4-FFF2-40B4-BE49-F238E27FC236}">
                <a16:creationId xmlns:a16="http://schemas.microsoft.com/office/drawing/2014/main" id="{5DF251E4-EF4A-ACE4-F845-69B04E485135}"/>
              </a:ext>
            </a:extLst>
          </p:cNvPr>
          <p:cNvSpPr txBox="1"/>
          <p:nvPr/>
        </p:nvSpPr>
        <p:spPr>
          <a:xfrm>
            <a:off x="965200" y="2592388"/>
            <a:ext cx="3654488"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اسٹیج آواز کے ساتھ چلتا ہے</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Go Live listens and moves the stage as each recitation, Latifa and Muraqaba is called. If ">
            <a:extLst>
              <a:ext uri="{FF2B5EF4-FFF2-40B4-BE49-F238E27FC236}">
                <a16:creationId xmlns:a16="http://schemas.microsoft.com/office/drawing/2014/main" id="{B6A45E0B-CD47-82CA-0498-0DF6E099DEA8}"/>
              </a:ext>
            </a:extLst>
          </p:cNvPr>
          <p:cNvSpPr txBox="1"/>
          <p:nvPr/>
        </p:nvSpPr>
        <p:spPr>
          <a:xfrm>
            <a:off x="965200" y="3540323"/>
            <a:ext cx="8547100"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Go Live listens and moves the stage as each recitation, Latifa and
Muraqaba is called. If the sound is unclear, one tap does it.</a:t>
            </a:r>
          </a:p>
        </p:txBody>
      </p:sp>
      <p:sp>
        <p:nvSpPr>
          <p:cNvPr id="9" name="Urdu: گو لائیو سنتا ہے اور ہر تسبیح، لطیفہ اور مراقبہ کے ساتھ اسٹیج بدلتا ہے۔ اگر آواز صاف نہ ہو">
            <a:extLst>
              <a:ext uri="{FF2B5EF4-FFF2-40B4-BE49-F238E27FC236}">
                <a16:creationId xmlns:a16="http://schemas.microsoft.com/office/drawing/2014/main" id="{3FC3490E-CECD-D946-0230-3CC04AA9A9C4}"/>
              </a:ext>
            </a:extLst>
          </p:cNvPr>
          <p:cNvSpPr txBox="1"/>
          <p:nvPr/>
        </p:nvSpPr>
        <p:spPr>
          <a:xfrm>
            <a:off x="965200" y="4547592"/>
            <a:ext cx="10452164" cy="1264841"/>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گو لائیو سنتا ہے اور ہر تسبیح، لطیفہ اور مراقبہ کے ساتھ اسٹیج بدلتا ہے۔ اگر آواز صاف نہ ہو تو ایک ٹیپ کافی ہے۔</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Hands-free for the whole session">
            <a:extLst>
              <a:ext uri="{FF2B5EF4-FFF2-40B4-BE49-F238E27FC236}">
                <a16:creationId xmlns:a16="http://schemas.microsoft.com/office/drawing/2014/main" id="{38DC41D5-8436-06A8-BB69-A3980B419960}"/>
              </a:ext>
            </a:extLst>
          </p:cNvPr>
          <p:cNvSpPr txBox="1"/>
          <p:nvPr/>
        </p:nvSpPr>
        <p:spPr>
          <a:xfrm>
            <a:off x="965200" y="602892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Hands-free for the whole session</a:t>
            </a:r>
          </a:p>
        </p:txBody>
      </p:sp>
      <p:sp>
        <p:nvSpPr>
          <p:cNvPr id="11" name="Urdu: پوری نشست میں ہاتھ لگائے بغیر">
            <a:extLst>
              <a:ext uri="{FF2B5EF4-FFF2-40B4-BE49-F238E27FC236}">
                <a16:creationId xmlns:a16="http://schemas.microsoft.com/office/drawing/2014/main" id="{502410C6-8B88-DF2E-E00F-680B58ED8E97}"/>
              </a:ext>
            </a:extLst>
          </p:cNvPr>
          <p:cNvSpPr txBox="1"/>
          <p:nvPr/>
        </p:nvSpPr>
        <p:spPr>
          <a:xfrm>
            <a:off x="965201" y="6430963"/>
            <a:ext cx="2667063"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پوری نشست میں ہاتھ لگائے بغیر</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5EB250E7-A3E6-361E-AA3E-568553252D45}"/>
              </a:ext>
            </a:extLst>
          </p:cNvPr>
          <p:cNvSpPr txBox="1"/>
          <p:nvPr/>
        </p:nvSpPr>
        <p:spPr>
          <a:xfrm>
            <a:off x="9098558" y="61172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A tap is the backup, never the routine">
            <a:extLst>
              <a:ext uri="{FF2B5EF4-FFF2-40B4-BE49-F238E27FC236}">
                <a16:creationId xmlns:a16="http://schemas.microsoft.com/office/drawing/2014/main" id="{E3951798-C9F2-1A5D-DC80-8647A7D573CE}"/>
              </a:ext>
            </a:extLst>
          </p:cNvPr>
          <p:cNvSpPr txBox="1"/>
          <p:nvPr/>
        </p:nvSpPr>
        <p:spPr>
          <a:xfrm>
            <a:off x="965200" y="709572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A tap is the backup, never the routine</a:t>
            </a:r>
          </a:p>
        </p:txBody>
      </p:sp>
      <p:sp>
        <p:nvSpPr>
          <p:cNvPr id="14" name="Urdu: ٹیپ صرف متبادل ہے، معمول نہیں">
            <a:extLst>
              <a:ext uri="{FF2B5EF4-FFF2-40B4-BE49-F238E27FC236}">
                <a16:creationId xmlns:a16="http://schemas.microsoft.com/office/drawing/2014/main" id="{8502234A-24AA-0756-98B4-22BD96618974}"/>
              </a:ext>
            </a:extLst>
          </p:cNvPr>
          <p:cNvSpPr txBox="1"/>
          <p:nvPr/>
        </p:nvSpPr>
        <p:spPr>
          <a:xfrm>
            <a:off x="965201" y="7497763"/>
            <a:ext cx="3016313"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ٹیپ صرف متبادل ہے، معمول نہیں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2804FF12-808F-5636-9BB1-B2F215CCE34D}"/>
              </a:ext>
            </a:extLst>
          </p:cNvPr>
          <p:cNvSpPr txBox="1"/>
          <p:nvPr/>
        </p:nvSpPr>
        <p:spPr>
          <a:xfrm>
            <a:off x="9098558" y="71840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Undo puts back a wrong stage at once">
            <a:extLst>
              <a:ext uri="{FF2B5EF4-FFF2-40B4-BE49-F238E27FC236}">
                <a16:creationId xmlns:a16="http://schemas.microsoft.com/office/drawing/2014/main" id="{78F1B55A-3732-6309-C4BA-50B527BDC622}"/>
              </a:ext>
            </a:extLst>
          </p:cNvPr>
          <p:cNvSpPr txBox="1"/>
          <p:nvPr/>
        </p:nvSpPr>
        <p:spPr>
          <a:xfrm>
            <a:off x="965200" y="816252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Undo puts back a wrong stage at once</a:t>
            </a:r>
          </a:p>
        </p:txBody>
      </p:sp>
      <p:sp>
        <p:nvSpPr>
          <p:cNvPr id="17" name="Urdu: غلط مرحلہ فوراً واپس">
            <a:extLst>
              <a:ext uri="{FF2B5EF4-FFF2-40B4-BE49-F238E27FC236}">
                <a16:creationId xmlns:a16="http://schemas.microsoft.com/office/drawing/2014/main" id="{02B62D3F-00D9-E738-261F-B1E4BB50B9EF}"/>
              </a:ext>
            </a:extLst>
          </p:cNvPr>
          <p:cNvSpPr txBox="1"/>
          <p:nvPr/>
        </p:nvSpPr>
        <p:spPr>
          <a:xfrm>
            <a:off x="965200" y="8564563"/>
            <a:ext cx="1693926"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غلط مرحلہ فوراً واپس</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D7559C99-B5D8-4A99-29AF-DD9A20F02A73}"/>
              </a:ext>
            </a:extLst>
          </p:cNvPr>
          <p:cNvSpPr txBox="1"/>
          <p:nvPr/>
        </p:nvSpPr>
        <p:spPr>
          <a:xfrm>
            <a:off x="9098558" y="82508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Go Live · Following the voice">
            <a:extLst>
              <a:ext uri="{FF2B5EF4-FFF2-40B4-BE49-F238E27FC236}">
                <a16:creationId xmlns:a16="http://schemas.microsoft.com/office/drawing/2014/main" id="{6F3752F5-74A4-B1F1-E47E-B47CCD59B5A0}"/>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Go Live · Following the voice</a:t>
            </a:r>
          </a:p>
        </p:txBody>
      </p:sp>
      <p:sp>
        <p:nvSpPr>
          <p:cNvPr id="20" name="Text: Leader's stage controls">
            <a:extLst>
              <a:ext uri="{FF2B5EF4-FFF2-40B4-BE49-F238E27FC236}">
                <a16:creationId xmlns:a16="http://schemas.microsoft.com/office/drawing/2014/main" id="{1C41ED3E-0CEA-F14C-BA29-08885E7DB142}"/>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Leader's stage controls</a:t>
            </a:r>
          </a:p>
        </p:txBody>
      </p:sp>
      <p:sp>
        <p:nvSpPr>
          <p:cNvPr id="21" name="Text: ANDROID APP PREVIEW">
            <a:extLst>
              <a:ext uri="{FF2B5EF4-FFF2-40B4-BE49-F238E27FC236}">
                <a16:creationId xmlns:a16="http://schemas.microsoft.com/office/drawing/2014/main" id="{0893EA83-B9BE-48BA-FA05-6E1E2E3C0420}"/>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2" name="Text: SILSILA NAQSHBANDIA OWAISIAH">
            <a:extLst>
              <a:ext uri="{FF2B5EF4-FFF2-40B4-BE49-F238E27FC236}">
                <a16:creationId xmlns:a16="http://schemas.microsoft.com/office/drawing/2014/main" id="{4978C84D-8256-19BB-8F34-88B4F573C339}"/>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3" name="Text: App map">
            <a:extLst>
              <a:ext uri="{FF2B5EF4-FFF2-40B4-BE49-F238E27FC236}">
                <a16:creationId xmlns:a16="http://schemas.microsoft.com/office/drawing/2014/main" id="{5CECF6F6-44FD-DBB5-6BF0-6261F9CAE157}"/>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4" name="Text: All features">
            <a:extLst>
              <a:ext uri="{FF2B5EF4-FFF2-40B4-BE49-F238E27FC236}">
                <a16:creationId xmlns:a16="http://schemas.microsoft.com/office/drawing/2014/main" id="{C4CF70B2-F33F-53BD-E0F6-53B631320555}"/>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5" name="Text: 26 / 65">
            <a:extLst>
              <a:ext uri="{FF2B5EF4-FFF2-40B4-BE49-F238E27FC236}">
                <a16:creationId xmlns:a16="http://schemas.microsoft.com/office/drawing/2014/main" id="{514E62B8-7EAA-F848-D040-1E77E8D26B7F}"/>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26 / 65</a:t>
            </a:r>
          </a:p>
        </p:txBody>
      </p:sp>
      <p:sp>
        <p:nvSpPr>
          <p:cNvPr id="26" name="Text: ‹">
            <a:extLst>
              <a:ext uri="{FF2B5EF4-FFF2-40B4-BE49-F238E27FC236}">
                <a16:creationId xmlns:a16="http://schemas.microsoft.com/office/drawing/2014/main" id="{214FAD05-5B32-D7A0-BF20-2B0A6FE51776}"/>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7" name="Text: ›">
            <a:extLst>
              <a:ext uri="{FF2B5EF4-FFF2-40B4-BE49-F238E27FC236}">
                <a16:creationId xmlns:a16="http://schemas.microsoft.com/office/drawing/2014/main" id="{C3A33262-FBDA-ED22-5D7E-973EFF376920}"/>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29" name="Fresh Android screenshot: stage-listening" descr="stage-listening">
            <a:extLst>
              <a:ext uri="{FF2B5EF4-FFF2-40B4-BE49-F238E27FC236}">
                <a16:creationId xmlns:a16="http://schemas.microsoft.com/office/drawing/2014/main" id="{DF39C924-454E-0B43-158D-F559EDF77822}"/>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1" name="Fresh Android screenshot: stage-controls" descr="stage-controls">
            <a:extLst>
              <a:ext uri="{FF2B5EF4-FFF2-40B4-BE49-F238E27FC236}">
                <a16:creationId xmlns:a16="http://schemas.microsoft.com/office/drawing/2014/main" id="{7023ABC5-3C1A-841B-7482-17A5D61E0CD8}"/>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2" name="Explore: screen=stage-listening">
            <a:hlinkClick r:id="rId6"/>
            <a:extLst>
              <a:ext uri="{FF2B5EF4-FFF2-40B4-BE49-F238E27FC236}">
                <a16:creationId xmlns:a16="http://schemas.microsoft.com/office/drawing/2014/main" id="{7C3769B7-C1AF-D9C5-BD7B-0756FC296160}"/>
              </a:ext>
            </a:extLst>
          </p:cNvPr>
          <p:cNvSpPr/>
          <p:nvPr/>
        </p:nvSpPr>
        <p:spPr>
          <a:xfrm>
            <a:off x="965200" y="58886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stage-controls">
            <a:hlinkClick r:id="rId7"/>
            <a:extLst>
              <a:ext uri="{FF2B5EF4-FFF2-40B4-BE49-F238E27FC236}">
                <a16:creationId xmlns:a16="http://schemas.microsoft.com/office/drawing/2014/main" id="{C1856A4B-5957-0008-5D7A-447CE56C3EB7}"/>
              </a:ext>
            </a:extLst>
          </p:cNvPr>
          <p:cNvSpPr/>
          <p:nvPr/>
        </p:nvSpPr>
        <p:spPr>
          <a:xfrm>
            <a:off x="965200" y="69554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stage-listening">
            <a:hlinkClick r:id="rId6"/>
            <a:extLst>
              <a:ext uri="{FF2B5EF4-FFF2-40B4-BE49-F238E27FC236}">
                <a16:creationId xmlns:a16="http://schemas.microsoft.com/office/drawing/2014/main" id="{231333FF-0C2E-94D1-2CAE-E492A6EC3A2E}"/>
              </a:ext>
            </a:extLst>
          </p:cNvPr>
          <p:cNvSpPr/>
          <p:nvPr/>
        </p:nvSpPr>
        <p:spPr>
          <a:xfrm>
            <a:off x="965200" y="80222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stage-listening">
            <a:hlinkClick r:id="rId6"/>
            <a:extLst>
              <a:ext uri="{FF2B5EF4-FFF2-40B4-BE49-F238E27FC236}">
                <a16:creationId xmlns:a16="http://schemas.microsoft.com/office/drawing/2014/main" id="{9A4E7182-0B92-179A-4604-0C2C81400FA7}"/>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stage-controls">
            <a:hlinkClick r:id="rId7"/>
            <a:extLst>
              <a:ext uri="{FF2B5EF4-FFF2-40B4-BE49-F238E27FC236}">
                <a16:creationId xmlns:a16="http://schemas.microsoft.com/office/drawing/2014/main" id="{F376071B-37A5-1958-54BD-277FAEE64581}"/>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Navigate: architecture">
            <a:hlinkClick r:id="rId8" action="ppaction://hlinksldjump"/>
            <a:extLst>
              <a:ext uri="{FF2B5EF4-FFF2-40B4-BE49-F238E27FC236}">
                <a16:creationId xmlns:a16="http://schemas.microsoft.com/office/drawing/2014/main" id="{5A24C4BF-86FC-0BBB-4D56-707AA90DB7CF}"/>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Explore: features">
            <a:hlinkClick r:id="rId9"/>
            <a:extLst>
              <a:ext uri="{FF2B5EF4-FFF2-40B4-BE49-F238E27FC236}">
                <a16:creationId xmlns:a16="http://schemas.microsoft.com/office/drawing/2014/main" id="{C5BF76D1-A2E9-A0BE-58BE-A292BB75E9F0}"/>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Navigate: auto-start">
            <a:hlinkClick r:id="rId10" action="ppaction://hlinksldjump"/>
            <a:extLst>
              <a:ext uri="{FF2B5EF4-FFF2-40B4-BE49-F238E27FC236}">
                <a16:creationId xmlns:a16="http://schemas.microsoft.com/office/drawing/2014/main" id="{34D7A816-D416-A3EB-93C5-C0945E5FE609}"/>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auto-visual">
            <a:hlinkClick r:id="rId11" action="ppaction://hlinksldjump"/>
            <a:extLst>
              <a:ext uri="{FF2B5EF4-FFF2-40B4-BE49-F238E27FC236}">
                <a16:creationId xmlns:a16="http://schemas.microsoft.com/office/drawing/2014/main" id="{9434FB3B-B632-AB2D-2DDD-263A88AE82CA}"/>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7514216"/>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650"/>
                                        <p:tgtEl>
                                          <p:spTgt spid="29"/>
                                        </p:tgtEl>
                                      </p:cBhvr>
                                    </p:animEffect>
                                  </p:childTnLst>
                                </p:cTn>
                              </p:par>
                              <p:par>
                                <p:cTn id="8" presetID="10" presetClass="entr" presetSubtype="0" fill="hold" nodeType="withEffect">
                                  <p:stCondLst>
                                    <p:cond delay="1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6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name="auto-visual">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1CE4341A-D52A-672C-F23D-9348A1AF8D7E}"/>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F084B085-A855-BAA4-3125-ECE34A9FB23D}"/>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AUTOMATION">
            <a:extLst>
              <a:ext uri="{FF2B5EF4-FFF2-40B4-BE49-F238E27FC236}">
                <a16:creationId xmlns:a16="http://schemas.microsoft.com/office/drawing/2014/main" id="{E3D235AA-6466-B864-3EC5-88356D3DDE44}"/>
              </a:ext>
            </a:extLst>
          </p:cNvPr>
          <p:cNvSpPr txBox="1"/>
          <p:nvPr/>
        </p:nvSpPr>
        <p:spPr>
          <a:xfrm>
            <a:off x="3070820" y="527050"/>
            <a:ext cx="1790700"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AUTOMATION</a:t>
            </a:r>
          </a:p>
        </p:txBody>
      </p:sp>
      <p:sp>
        <p:nvSpPr>
          <p:cNvPr id="6" name="Text: Better than a chat-window stream">
            <a:extLst>
              <a:ext uri="{FF2B5EF4-FFF2-40B4-BE49-F238E27FC236}">
                <a16:creationId xmlns:a16="http://schemas.microsoft.com/office/drawing/2014/main" id="{EF2D844F-1044-4E6C-2143-DA01AF1000CD}"/>
              </a:ext>
            </a:extLst>
          </p:cNvPr>
          <p:cNvSpPr txBox="1"/>
          <p:nvPr/>
        </p:nvSpPr>
        <p:spPr>
          <a:xfrm>
            <a:off x="965200" y="1600200"/>
            <a:ext cx="8963597" cy="1781175"/>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Better than a chat-window
stream</a:t>
            </a:r>
          </a:p>
        </p:txBody>
      </p:sp>
      <p:sp>
        <p:nvSpPr>
          <p:cNvPr id="7" name="Urdu: چیٹ ونڈو کی نشریات سے بہتر">
            <a:extLst>
              <a:ext uri="{FF2B5EF4-FFF2-40B4-BE49-F238E27FC236}">
                <a16:creationId xmlns:a16="http://schemas.microsoft.com/office/drawing/2014/main" id="{78A05232-3616-BB0C-F0A5-F1F679697330}"/>
              </a:ext>
            </a:extLst>
          </p:cNvPr>
          <p:cNvSpPr txBox="1"/>
          <p:nvPr/>
        </p:nvSpPr>
        <p:spPr>
          <a:xfrm>
            <a:off x="965201" y="3381375"/>
            <a:ext cx="3805301"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چیٹ ونڈو کی نشریات سے بہتر</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Instead of a chat window, viewers see the stage itself: the emblem or Hazrat ji's photogra">
            <a:extLst>
              <a:ext uri="{FF2B5EF4-FFF2-40B4-BE49-F238E27FC236}">
                <a16:creationId xmlns:a16="http://schemas.microsoft.com/office/drawing/2014/main" id="{EA4C8569-1F01-6A14-8F81-F0B07B6DE650}"/>
              </a:ext>
            </a:extLst>
          </p:cNvPr>
          <p:cNvSpPr txBox="1"/>
          <p:nvPr/>
        </p:nvSpPr>
        <p:spPr>
          <a:xfrm>
            <a:off x="965200" y="4329311"/>
            <a:ext cx="8547100" cy="1447403"/>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Instead of a chat window, viewers see the stage itself: the
emblem or Hazrat ji's photograph, the current Latifa in light, the
Arabic recitations.</a:t>
            </a:r>
          </a:p>
        </p:txBody>
      </p:sp>
      <p:sp>
        <p:nvSpPr>
          <p:cNvPr id="9" name="Urdu: چیٹ ونڈو کی جگہ دیکھنے والے اسٹیج دیکھتے ہیں: نشان یا حضرت جی کی تصویر، روشنی میں موجودہ ل">
            <a:extLst>
              <a:ext uri="{FF2B5EF4-FFF2-40B4-BE49-F238E27FC236}">
                <a16:creationId xmlns:a16="http://schemas.microsoft.com/office/drawing/2014/main" id="{F3888409-F2F2-463F-D060-D8768D60E687}"/>
              </a:ext>
            </a:extLst>
          </p:cNvPr>
          <p:cNvSpPr txBox="1"/>
          <p:nvPr/>
        </p:nvSpPr>
        <p:spPr>
          <a:xfrm>
            <a:off x="965200" y="5751314"/>
            <a:ext cx="11218926" cy="1264841"/>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چیٹ ونڈو کی جگہ دیکھنے والے اسٹیج دیکھتے ہیں: نشان یا حضرت جی کی تصویر، روشنی میں موجودہ لطیفہ، اور عربی تسبیحات۔</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One full-screen picture, made for YouTube and Facebook">
            <a:extLst>
              <a:ext uri="{FF2B5EF4-FFF2-40B4-BE49-F238E27FC236}">
                <a16:creationId xmlns:a16="http://schemas.microsoft.com/office/drawing/2014/main" id="{5BDEDAFA-90A5-1CD6-FCA0-EDD8B811F635}"/>
              </a:ext>
            </a:extLst>
          </p:cNvPr>
          <p:cNvSpPr txBox="1"/>
          <p:nvPr/>
        </p:nvSpPr>
        <p:spPr>
          <a:xfrm>
            <a:off x="965200" y="7232650"/>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One full-screen picture, made for YouTube and Facebook</a:t>
            </a:r>
          </a:p>
        </p:txBody>
      </p:sp>
      <p:sp>
        <p:nvSpPr>
          <p:cNvPr id="11" name="Urdu: یوٹیوب اور فیس بک کے لیے ایک مکمل تصویر">
            <a:extLst>
              <a:ext uri="{FF2B5EF4-FFF2-40B4-BE49-F238E27FC236}">
                <a16:creationId xmlns:a16="http://schemas.microsoft.com/office/drawing/2014/main" id="{838153B5-F038-D039-AA1E-8E49C676A3FA}"/>
              </a:ext>
            </a:extLst>
          </p:cNvPr>
          <p:cNvSpPr txBox="1"/>
          <p:nvPr/>
        </p:nvSpPr>
        <p:spPr>
          <a:xfrm>
            <a:off x="965201" y="7634684"/>
            <a:ext cx="3748151"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یوٹیوب اور فیس بک کے لیے ایک مکمل تصویر</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1F3C4379-8E86-C5B0-AE32-D6F47F4FE3AF}"/>
              </a:ext>
            </a:extLst>
          </p:cNvPr>
          <p:cNvSpPr txBox="1"/>
          <p:nvPr/>
        </p:nvSpPr>
        <p:spPr>
          <a:xfrm>
            <a:off x="9098558" y="7320955"/>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Each Latifa numbered, each Muraqaba named">
            <a:extLst>
              <a:ext uri="{FF2B5EF4-FFF2-40B4-BE49-F238E27FC236}">
                <a16:creationId xmlns:a16="http://schemas.microsoft.com/office/drawing/2014/main" id="{0D35BE7C-B5FA-B233-2CD2-53A9A0E99B8A}"/>
              </a:ext>
            </a:extLst>
          </p:cNvPr>
          <p:cNvSpPr txBox="1"/>
          <p:nvPr/>
        </p:nvSpPr>
        <p:spPr>
          <a:xfrm>
            <a:off x="965200" y="8299450"/>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Each Latifa numbered, each Muraqaba named</a:t>
            </a:r>
          </a:p>
        </p:txBody>
      </p:sp>
      <p:sp>
        <p:nvSpPr>
          <p:cNvPr id="14" name="Urdu: ہر لطیفہ نمبر کے ساتھ، ہر مراقبہ نام کے ساتھ">
            <a:extLst>
              <a:ext uri="{FF2B5EF4-FFF2-40B4-BE49-F238E27FC236}">
                <a16:creationId xmlns:a16="http://schemas.microsoft.com/office/drawing/2014/main" id="{084243FE-FD93-FD20-5EBA-3CB8DFDCBD97}"/>
              </a:ext>
            </a:extLst>
          </p:cNvPr>
          <p:cNvSpPr txBox="1"/>
          <p:nvPr/>
        </p:nvSpPr>
        <p:spPr>
          <a:xfrm>
            <a:off x="965200" y="8701484"/>
            <a:ext cx="3548126"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ہر لطیفہ نمبر کے ساتھ، ہر مراقبہ نام کے ساتھ</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94BC4373-720E-F5DE-77F4-EC3902FB60EC}"/>
              </a:ext>
            </a:extLst>
          </p:cNvPr>
          <p:cNvSpPr txBox="1"/>
          <p:nvPr/>
        </p:nvSpPr>
        <p:spPr>
          <a:xfrm>
            <a:off x="9098558" y="8387755"/>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The same stage in the app and on the websites">
            <a:extLst>
              <a:ext uri="{FF2B5EF4-FFF2-40B4-BE49-F238E27FC236}">
                <a16:creationId xmlns:a16="http://schemas.microsoft.com/office/drawing/2014/main" id="{646CE620-B959-5E08-B07A-668E97B75B06}"/>
              </a:ext>
            </a:extLst>
          </p:cNvPr>
          <p:cNvSpPr txBox="1"/>
          <p:nvPr/>
        </p:nvSpPr>
        <p:spPr>
          <a:xfrm>
            <a:off x="965200" y="9366250"/>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The same stage in the app and on the websites</a:t>
            </a:r>
          </a:p>
        </p:txBody>
      </p:sp>
      <p:sp>
        <p:nvSpPr>
          <p:cNvPr id="17" name="Urdu: یہی اسٹیج ایپ اور ویب سائٹس پر">
            <a:extLst>
              <a:ext uri="{FF2B5EF4-FFF2-40B4-BE49-F238E27FC236}">
                <a16:creationId xmlns:a16="http://schemas.microsoft.com/office/drawing/2014/main" id="{C415D9F1-8BF5-B3E0-D4C2-5BB345B356BC}"/>
              </a:ext>
            </a:extLst>
          </p:cNvPr>
          <p:cNvSpPr txBox="1"/>
          <p:nvPr/>
        </p:nvSpPr>
        <p:spPr>
          <a:xfrm>
            <a:off x="965200" y="9768284"/>
            <a:ext cx="284803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یہی اسٹیج ایپ اور ویب سائٹس پر</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227E3F2E-23CC-7CAE-5D44-8FEB0DCCF776}"/>
              </a:ext>
            </a:extLst>
          </p:cNvPr>
          <p:cNvSpPr txBox="1"/>
          <p:nvPr/>
        </p:nvSpPr>
        <p:spPr>
          <a:xfrm>
            <a:off x="9098558" y="9454555"/>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Stage · 7th Latifa">
            <a:extLst>
              <a:ext uri="{FF2B5EF4-FFF2-40B4-BE49-F238E27FC236}">
                <a16:creationId xmlns:a16="http://schemas.microsoft.com/office/drawing/2014/main" id="{DF9C45C6-31A5-636E-686F-F5501C9C08F0}"/>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Stage · 7th Latifa</a:t>
            </a:r>
          </a:p>
        </p:txBody>
      </p:sp>
      <p:sp>
        <p:nvSpPr>
          <p:cNvPr id="20" name="Text: Presentation view">
            <a:extLst>
              <a:ext uri="{FF2B5EF4-FFF2-40B4-BE49-F238E27FC236}">
                <a16:creationId xmlns:a16="http://schemas.microsoft.com/office/drawing/2014/main" id="{090B9A83-903D-BFD8-8F01-6064537B6CED}"/>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Presentation view</a:t>
            </a:r>
          </a:p>
        </p:txBody>
      </p:sp>
      <p:sp>
        <p:nvSpPr>
          <p:cNvPr id="21" name="Text: ANDROID APP PREVIEW">
            <a:extLst>
              <a:ext uri="{FF2B5EF4-FFF2-40B4-BE49-F238E27FC236}">
                <a16:creationId xmlns:a16="http://schemas.microsoft.com/office/drawing/2014/main" id="{7A8AEED9-62A6-86BD-5E30-79AB8D29F40F}"/>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2" name="Text: SILSILA NAQSHBANDIA OWAISIAH">
            <a:extLst>
              <a:ext uri="{FF2B5EF4-FFF2-40B4-BE49-F238E27FC236}">
                <a16:creationId xmlns:a16="http://schemas.microsoft.com/office/drawing/2014/main" id="{A3E18F45-3224-ABA0-943D-19EFA2F3BDA7}"/>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3" name="Text: App map">
            <a:extLst>
              <a:ext uri="{FF2B5EF4-FFF2-40B4-BE49-F238E27FC236}">
                <a16:creationId xmlns:a16="http://schemas.microsoft.com/office/drawing/2014/main" id="{A955F15E-D5F0-673B-393A-62DFBC82C022}"/>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4" name="Text: All features">
            <a:extLst>
              <a:ext uri="{FF2B5EF4-FFF2-40B4-BE49-F238E27FC236}">
                <a16:creationId xmlns:a16="http://schemas.microsoft.com/office/drawing/2014/main" id="{400D4A1D-D958-FDBE-EAC0-6DC6EB7DA31A}"/>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5" name="Text: 27 / 65">
            <a:extLst>
              <a:ext uri="{FF2B5EF4-FFF2-40B4-BE49-F238E27FC236}">
                <a16:creationId xmlns:a16="http://schemas.microsoft.com/office/drawing/2014/main" id="{D4F138E9-8F61-B99D-E9B4-8F2CC77AD34E}"/>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27 / 65</a:t>
            </a:r>
          </a:p>
        </p:txBody>
      </p:sp>
      <p:sp>
        <p:nvSpPr>
          <p:cNvPr id="26" name="Text: ‹">
            <a:extLst>
              <a:ext uri="{FF2B5EF4-FFF2-40B4-BE49-F238E27FC236}">
                <a16:creationId xmlns:a16="http://schemas.microsoft.com/office/drawing/2014/main" id="{FD0F5287-2FAA-94F0-52A4-A2E3F48C5DA4}"/>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7" name="Text: ›">
            <a:extLst>
              <a:ext uri="{FF2B5EF4-FFF2-40B4-BE49-F238E27FC236}">
                <a16:creationId xmlns:a16="http://schemas.microsoft.com/office/drawing/2014/main" id="{2CAD3720-0B73-8D9F-3978-D47CFBB32B8B}"/>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29" name="Fresh Android screenshot: stage-latifa7" descr="stage-latifa7">
            <a:extLst>
              <a:ext uri="{FF2B5EF4-FFF2-40B4-BE49-F238E27FC236}">
                <a16:creationId xmlns:a16="http://schemas.microsoft.com/office/drawing/2014/main" id="{72D503BA-1ACC-DA8E-1A3F-C98009F1C585}"/>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1" name="Fresh Android screenshot: stage-presentation" descr="stage-presentation">
            <a:extLst>
              <a:ext uri="{FF2B5EF4-FFF2-40B4-BE49-F238E27FC236}">
                <a16:creationId xmlns:a16="http://schemas.microsoft.com/office/drawing/2014/main" id="{DA68F6E6-7334-88A0-1F7E-436558020C55}"/>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2" name="Explore: screen=stage-presentation">
            <a:hlinkClick r:id="rId6"/>
            <a:extLst>
              <a:ext uri="{FF2B5EF4-FFF2-40B4-BE49-F238E27FC236}">
                <a16:creationId xmlns:a16="http://schemas.microsoft.com/office/drawing/2014/main" id="{43DC77E8-8FEF-16F1-E9FC-8FF641414DE9}"/>
              </a:ext>
            </a:extLst>
          </p:cNvPr>
          <p:cNvSpPr/>
          <p:nvPr/>
        </p:nvSpPr>
        <p:spPr>
          <a:xfrm>
            <a:off x="965200" y="7092355"/>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stage-latifa7">
            <a:hlinkClick r:id="rId7"/>
            <a:extLst>
              <a:ext uri="{FF2B5EF4-FFF2-40B4-BE49-F238E27FC236}">
                <a16:creationId xmlns:a16="http://schemas.microsoft.com/office/drawing/2014/main" id="{F6B820A6-4900-5715-E2E2-259167586CDC}"/>
              </a:ext>
            </a:extLst>
          </p:cNvPr>
          <p:cNvSpPr/>
          <p:nvPr/>
        </p:nvSpPr>
        <p:spPr>
          <a:xfrm>
            <a:off x="965200" y="8159155"/>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stage-muraqaba">
            <a:hlinkClick r:id="rId8"/>
            <a:extLst>
              <a:ext uri="{FF2B5EF4-FFF2-40B4-BE49-F238E27FC236}">
                <a16:creationId xmlns:a16="http://schemas.microsoft.com/office/drawing/2014/main" id="{C9526640-79E8-DA66-E02A-3200AB1FA496}"/>
              </a:ext>
            </a:extLst>
          </p:cNvPr>
          <p:cNvSpPr/>
          <p:nvPr/>
        </p:nvSpPr>
        <p:spPr>
          <a:xfrm>
            <a:off x="965200" y="9225955"/>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stage-latifa7">
            <a:hlinkClick r:id="rId7"/>
            <a:extLst>
              <a:ext uri="{FF2B5EF4-FFF2-40B4-BE49-F238E27FC236}">
                <a16:creationId xmlns:a16="http://schemas.microsoft.com/office/drawing/2014/main" id="{9BFED3B7-0495-C861-F7BA-1F2DA6A0A967}"/>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stage-presentation">
            <a:hlinkClick r:id="rId6"/>
            <a:extLst>
              <a:ext uri="{FF2B5EF4-FFF2-40B4-BE49-F238E27FC236}">
                <a16:creationId xmlns:a16="http://schemas.microsoft.com/office/drawing/2014/main" id="{600EE742-BC52-A0B7-775E-0DCF62879A01}"/>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Navigate: architecture">
            <a:hlinkClick r:id="rId9" action="ppaction://hlinksldjump"/>
            <a:extLst>
              <a:ext uri="{FF2B5EF4-FFF2-40B4-BE49-F238E27FC236}">
                <a16:creationId xmlns:a16="http://schemas.microsoft.com/office/drawing/2014/main" id="{591740A9-E47B-4EB3-B4EB-A07AE4B642C7}"/>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Explore: features">
            <a:hlinkClick r:id="rId10"/>
            <a:extLst>
              <a:ext uri="{FF2B5EF4-FFF2-40B4-BE49-F238E27FC236}">
                <a16:creationId xmlns:a16="http://schemas.microsoft.com/office/drawing/2014/main" id="{FF301BD4-5CFB-77A5-17FD-A7810A60F659}"/>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Navigate: auto-voice">
            <a:hlinkClick r:id="rId11" action="ppaction://hlinksldjump"/>
            <a:extLst>
              <a:ext uri="{FF2B5EF4-FFF2-40B4-BE49-F238E27FC236}">
                <a16:creationId xmlns:a16="http://schemas.microsoft.com/office/drawing/2014/main" id="{017205C8-B812-8F73-F5A3-A940E13514C1}"/>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auto-monitor">
            <a:hlinkClick r:id="rId12" action="ppaction://hlinksldjump"/>
            <a:extLst>
              <a:ext uri="{FF2B5EF4-FFF2-40B4-BE49-F238E27FC236}">
                <a16:creationId xmlns:a16="http://schemas.microsoft.com/office/drawing/2014/main" id="{F9D11AF9-F3D5-3F6A-2DE4-2BFCFE09D25B}"/>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0236401"/>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650"/>
                                        <p:tgtEl>
                                          <p:spTgt spid="29"/>
                                        </p:tgtEl>
                                      </p:cBhvr>
                                    </p:animEffect>
                                  </p:childTnLst>
                                </p:cTn>
                              </p:par>
                              <p:par>
                                <p:cTn id="8" presetID="10" presetClass="entr" presetSubtype="0" fill="hold" nodeType="withEffect">
                                  <p:stCondLst>
                                    <p:cond delay="1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6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name="auto-monitor">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E5DF1188-2373-A1E7-55A9-A1B507932107}"/>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4057F112-3EFD-5F85-DB97-E1798E3B381D}"/>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FBF5E6"/>
                </a:solidFill>
                <a:latin typeface="Segoe UI Semibold" panose="020B0702040204020203" pitchFamily="34" charset="0"/>
              </a:rPr>
              <a:t>DARUL IRFAN</a:t>
            </a:r>
          </a:p>
        </p:txBody>
      </p:sp>
      <p:sp>
        <p:nvSpPr>
          <p:cNvPr id="5" name="Text: AUTOMATION">
            <a:extLst>
              <a:ext uri="{FF2B5EF4-FFF2-40B4-BE49-F238E27FC236}">
                <a16:creationId xmlns:a16="http://schemas.microsoft.com/office/drawing/2014/main" id="{94AC98B2-3A4D-F463-E578-F23F452572F9}"/>
              </a:ext>
            </a:extLst>
          </p:cNvPr>
          <p:cNvSpPr txBox="1"/>
          <p:nvPr/>
        </p:nvSpPr>
        <p:spPr>
          <a:xfrm>
            <a:off x="3070820" y="527050"/>
            <a:ext cx="1790700" cy="419100"/>
          </a:xfrm>
          <a:prstGeom prst="rect">
            <a:avLst/>
          </a:prstGeom>
          <a:noFill/>
        </p:spPr>
        <p:txBody>
          <a:bodyPr vert="horz" wrap="none" lIns="0" tIns="0" rIns="0" bIns="0" rtlCol="0">
            <a:noAutofit/>
          </a:bodyPr>
          <a:lstStyle/>
          <a:p>
            <a:pPr>
              <a:lnSpc>
                <a:spcPts val="1560"/>
              </a:lnSpc>
            </a:pPr>
            <a:r>
              <a:rPr lang="en-US" sz="1300">
                <a:solidFill>
                  <a:srgbClr val="FBF5E6"/>
                </a:solidFill>
                <a:latin typeface="Segoe UI" panose="020B0502040204020203" pitchFamily="34" charset="0"/>
              </a:rPr>
              <a:t>AUTOMATION</a:t>
            </a:r>
          </a:p>
        </p:txBody>
      </p:sp>
      <p:sp>
        <p:nvSpPr>
          <p:cNvPr id="6" name="Text: Admins monitor; the system does the work">
            <a:extLst>
              <a:ext uri="{FF2B5EF4-FFF2-40B4-BE49-F238E27FC236}">
                <a16:creationId xmlns:a16="http://schemas.microsoft.com/office/drawing/2014/main" id="{7DF296F4-DAAD-36ED-2014-4D76F4E0297D}"/>
              </a:ext>
            </a:extLst>
          </p:cNvPr>
          <p:cNvSpPr txBox="1"/>
          <p:nvPr/>
        </p:nvSpPr>
        <p:spPr>
          <a:xfrm>
            <a:off x="965200" y="1600200"/>
            <a:ext cx="8547100" cy="1781175"/>
          </a:xfrm>
          <a:prstGeom prst="rect">
            <a:avLst/>
          </a:prstGeom>
          <a:noFill/>
        </p:spPr>
        <p:txBody>
          <a:bodyPr vert="horz" wrap="none" lIns="0" tIns="0" rIns="0" bIns="0" rtlCol="0">
            <a:noAutofit/>
          </a:bodyPr>
          <a:lstStyle/>
          <a:p>
            <a:pPr>
              <a:lnSpc>
                <a:spcPts val="6213"/>
              </a:lnSpc>
            </a:pPr>
            <a:r>
              <a:rPr lang="en-US" sz="5700">
                <a:solidFill>
                  <a:srgbClr val="FBF5E6"/>
                </a:solidFill>
                <a:latin typeface="Segoe UI Semibold" panose="020B0702040204020203" pitchFamily="34" charset="0"/>
              </a:rPr>
              <a:t>Admins monitor; the
system does the work</a:t>
            </a:r>
          </a:p>
        </p:txBody>
      </p:sp>
      <p:sp>
        <p:nvSpPr>
          <p:cNvPr id="7" name="Urdu: ایڈمن نگرانی کریں؛ کام نظام کرے">
            <a:extLst>
              <a:ext uri="{FF2B5EF4-FFF2-40B4-BE49-F238E27FC236}">
                <a16:creationId xmlns:a16="http://schemas.microsoft.com/office/drawing/2014/main" id="{6DAD0746-EF2A-D543-E4BA-1922FA6475E5}"/>
              </a:ext>
            </a:extLst>
          </p:cNvPr>
          <p:cNvSpPr txBox="1"/>
          <p:nvPr/>
        </p:nvSpPr>
        <p:spPr>
          <a:xfrm>
            <a:off x="965200" y="3381375"/>
            <a:ext cx="4468876" cy="884436"/>
          </a:xfrm>
          <a:prstGeom prst="rect">
            <a:avLst/>
          </a:prstGeom>
          <a:noFill/>
        </p:spPr>
        <p:txBody>
          <a:bodyPr vert="horz" wrap="none" lIns="0" tIns="0" rIns="0" bIns="0" rtlCol="0">
            <a:noAutofit/>
          </a:bodyPr>
          <a:lstStyle/>
          <a:p>
            <a:pPr algn="r" rtl="1">
              <a:lnSpc>
                <a:spcPts val="5365"/>
              </a:lnSpc>
            </a:pPr>
            <a:r>
              <a:rPr lang="ar-AE" sz="2900">
                <a:solidFill>
                  <a:srgbClr val="E7C978"/>
                </a:solidFill>
                <a:latin typeface="Noto Nastaliq Urdu" panose="020B0502040504020204" pitchFamily="34" charset="-78"/>
                <a:cs typeface="Noto Nastaliq Urdu" panose="020B0502040504020204" pitchFamily="34" charset="-78"/>
              </a:rPr>
              <a:t>ایڈمن نگرانی کریں؛ کام نظام کرے</a:t>
            </a:r>
            <a:endParaRPr lang="en-US" sz="2900">
              <a:solidFill>
                <a:srgbClr val="E7C978"/>
              </a:solidFill>
              <a:latin typeface="Noto Nastaliq Urdu" panose="020B0502040504020204" pitchFamily="34" charset="-78"/>
              <a:cs typeface="Noto Nastaliq Urdu" panose="020B0502040504020204" pitchFamily="34" charset="-78"/>
            </a:endParaRPr>
          </a:p>
        </p:txBody>
      </p:sp>
      <p:sp>
        <p:nvSpPr>
          <p:cNvPr id="8" name="Text: The manual steps are gone. Admins watch who is listening, see what needs attention, and st">
            <a:extLst>
              <a:ext uri="{FF2B5EF4-FFF2-40B4-BE49-F238E27FC236}">
                <a16:creationId xmlns:a16="http://schemas.microsoft.com/office/drawing/2014/main" id="{05420E31-BE2B-6205-34C9-982DEDDE612A}"/>
              </a:ext>
            </a:extLst>
          </p:cNvPr>
          <p:cNvSpPr txBox="1"/>
          <p:nvPr/>
        </p:nvSpPr>
        <p:spPr>
          <a:xfrm>
            <a:off x="965200" y="4329311"/>
            <a:ext cx="8547100" cy="1032669"/>
          </a:xfrm>
          <a:prstGeom prst="rect">
            <a:avLst/>
          </a:prstGeom>
          <a:noFill/>
        </p:spPr>
        <p:txBody>
          <a:bodyPr vert="horz" wrap="none" lIns="0" tIns="0" rIns="0" bIns="0" rtlCol="0">
            <a:noAutofit/>
          </a:bodyPr>
          <a:lstStyle/>
          <a:p>
            <a:pPr>
              <a:lnSpc>
                <a:spcPts val="3266"/>
              </a:lnSpc>
            </a:pPr>
            <a:r>
              <a:rPr lang="en-US" sz="2300">
                <a:solidFill>
                  <a:srgbClr val="C3D5C7"/>
                </a:solidFill>
                <a:latin typeface="Segoe UI" panose="020B0502040204020203" pitchFamily="34" charset="0"/>
              </a:rPr>
              <a:t>The manual steps are gone. Admins watch who is listening, see
what needs attention, and step in only when needed.</a:t>
            </a:r>
          </a:p>
        </p:txBody>
      </p:sp>
      <p:sp>
        <p:nvSpPr>
          <p:cNvPr id="9" name="Urdu: دستی مراحل ختم ہو گئے۔ ایڈمن دیکھتے ہیں کون سن رہا ہے، کس چیز پر توجہ چاہیے، اور صرف ضرورت">
            <a:extLst>
              <a:ext uri="{FF2B5EF4-FFF2-40B4-BE49-F238E27FC236}">
                <a16:creationId xmlns:a16="http://schemas.microsoft.com/office/drawing/2014/main" id="{92F190F4-25F7-4003-E5DB-52EE76145A43}"/>
              </a:ext>
            </a:extLst>
          </p:cNvPr>
          <p:cNvSpPr txBox="1"/>
          <p:nvPr/>
        </p:nvSpPr>
        <p:spPr>
          <a:xfrm>
            <a:off x="965200" y="5336580"/>
            <a:ext cx="11779314" cy="1264841"/>
          </a:xfrm>
          <a:prstGeom prst="rect">
            <a:avLst/>
          </a:prstGeom>
          <a:noFill/>
        </p:spPr>
        <p:txBody>
          <a:bodyPr vert="horz" wrap="none" lIns="0" tIns="0" rIns="0" bIns="0" rtlCol="0">
            <a:noAutofit/>
          </a:bodyPr>
          <a:lstStyle/>
          <a:p>
            <a:pPr algn="r" rtl="1">
              <a:lnSpc>
                <a:spcPts val="4180"/>
              </a:lnSpc>
            </a:pPr>
            <a:r>
              <a:rPr lang="ar-AE" sz="2200">
                <a:solidFill>
                  <a:srgbClr val="C3D5C7"/>
                </a:solidFill>
                <a:latin typeface="Noto Nastaliq Urdu" panose="020B0502040504020204" pitchFamily="34" charset="-78"/>
                <a:cs typeface="Noto Nastaliq Urdu" panose="020B0502040504020204" pitchFamily="34" charset="-78"/>
              </a:rPr>
              <a:t>دستی مراحل ختم ہو گئے۔ ایڈمن دیکھتے ہیں کون سن رہا ہے، کس چیز پر توجہ چاہیے، اور صرف ضرورت پر مداخلت کرتے ہیں۔</a:t>
            </a:r>
            <a:endParaRPr lang="en-US" sz="2200">
              <a:solidFill>
                <a:srgbClr val="C3D5C7"/>
              </a:solidFill>
              <a:latin typeface="Noto Nastaliq Urdu" panose="020B0502040504020204" pitchFamily="34" charset="-78"/>
              <a:cs typeface="Noto Nastaliq Urdu" panose="020B0502040504020204" pitchFamily="34" charset="-78"/>
            </a:endParaRPr>
          </a:p>
        </p:txBody>
      </p:sp>
      <p:sp>
        <p:nvSpPr>
          <p:cNvPr id="10" name="Text: Who is listening, live">
            <a:extLst>
              <a:ext uri="{FF2B5EF4-FFF2-40B4-BE49-F238E27FC236}">
                <a16:creationId xmlns:a16="http://schemas.microsoft.com/office/drawing/2014/main" id="{03C8DF50-FD5B-1761-E49F-9ECA19DF25B3}"/>
              </a:ext>
            </a:extLst>
          </p:cNvPr>
          <p:cNvSpPr txBox="1"/>
          <p:nvPr/>
        </p:nvSpPr>
        <p:spPr>
          <a:xfrm>
            <a:off x="965200" y="6817916"/>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Who is listening, live</a:t>
            </a:r>
          </a:p>
        </p:txBody>
      </p:sp>
      <p:sp>
        <p:nvSpPr>
          <p:cNvPr id="11" name="Urdu: کون سن رہا ہے، لائیو">
            <a:extLst>
              <a:ext uri="{FF2B5EF4-FFF2-40B4-BE49-F238E27FC236}">
                <a16:creationId xmlns:a16="http://schemas.microsoft.com/office/drawing/2014/main" id="{B1DAE4E3-229D-7E0E-02B5-BCC2F0AE76E8}"/>
              </a:ext>
            </a:extLst>
          </p:cNvPr>
          <p:cNvSpPr txBox="1"/>
          <p:nvPr/>
        </p:nvSpPr>
        <p:spPr>
          <a:xfrm>
            <a:off x="965201" y="7219950"/>
            <a:ext cx="1811401"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کون سن رہا ہے، لائیو</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099D838D-2BDC-77AC-92F5-F161E779EDC4}"/>
              </a:ext>
            </a:extLst>
          </p:cNvPr>
          <p:cNvSpPr txBox="1"/>
          <p:nvPr/>
        </p:nvSpPr>
        <p:spPr>
          <a:xfrm>
            <a:off x="9098558" y="690622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Every Halqah on air, at a glance">
            <a:extLst>
              <a:ext uri="{FF2B5EF4-FFF2-40B4-BE49-F238E27FC236}">
                <a16:creationId xmlns:a16="http://schemas.microsoft.com/office/drawing/2014/main" id="{B233824B-ECB9-19A7-313C-6474ABA98CD7}"/>
              </a:ext>
            </a:extLst>
          </p:cNvPr>
          <p:cNvSpPr txBox="1"/>
          <p:nvPr/>
        </p:nvSpPr>
        <p:spPr>
          <a:xfrm>
            <a:off x="965200" y="7884716"/>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Every Halqah on air, at a glance</a:t>
            </a:r>
          </a:p>
        </p:txBody>
      </p:sp>
      <p:sp>
        <p:nvSpPr>
          <p:cNvPr id="14" name="Urdu: ہر لائیو حلقہ ایک نظر میں">
            <a:extLst>
              <a:ext uri="{FF2B5EF4-FFF2-40B4-BE49-F238E27FC236}">
                <a16:creationId xmlns:a16="http://schemas.microsoft.com/office/drawing/2014/main" id="{38760EE4-97EE-84D5-CCF4-82159AFEDE4B}"/>
              </a:ext>
            </a:extLst>
          </p:cNvPr>
          <p:cNvSpPr txBox="1"/>
          <p:nvPr/>
        </p:nvSpPr>
        <p:spPr>
          <a:xfrm>
            <a:off x="965200" y="8286750"/>
            <a:ext cx="1973326"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ہر لائیو حلقہ ایک نظر میں</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CBE8F210-40A2-564B-A97A-A17018438047}"/>
              </a:ext>
            </a:extLst>
          </p:cNvPr>
          <p:cNvSpPr txBox="1"/>
          <p:nvPr/>
        </p:nvSpPr>
        <p:spPr>
          <a:xfrm>
            <a:off x="9098558" y="797302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A morning summary of yesterday on the phone">
            <a:extLst>
              <a:ext uri="{FF2B5EF4-FFF2-40B4-BE49-F238E27FC236}">
                <a16:creationId xmlns:a16="http://schemas.microsoft.com/office/drawing/2014/main" id="{A0DC22E3-D123-7F69-FFE0-E3EE22B3E1D7}"/>
              </a:ext>
            </a:extLst>
          </p:cNvPr>
          <p:cNvSpPr txBox="1"/>
          <p:nvPr/>
        </p:nvSpPr>
        <p:spPr>
          <a:xfrm>
            <a:off x="965200" y="8951516"/>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A morning summary of yesterday on the phone</a:t>
            </a:r>
          </a:p>
        </p:txBody>
      </p:sp>
      <p:sp>
        <p:nvSpPr>
          <p:cNvPr id="17" name="Urdu: فون پر گزشتہ دن کا صبح کا خلاصہ">
            <a:extLst>
              <a:ext uri="{FF2B5EF4-FFF2-40B4-BE49-F238E27FC236}">
                <a16:creationId xmlns:a16="http://schemas.microsoft.com/office/drawing/2014/main" id="{9FCDB866-7F26-1662-A7ED-581208DEFD2B}"/>
              </a:ext>
            </a:extLst>
          </p:cNvPr>
          <p:cNvSpPr txBox="1"/>
          <p:nvPr/>
        </p:nvSpPr>
        <p:spPr>
          <a:xfrm>
            <a:off x="965201" y="9353550"/>
            <a:ext cx="2603563"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فون پر گزشتہ دن کا صبح کا خلاصہ</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944746FC-839A-9D50-0E13-72E392232B3B}"/>
              </a:ext>
            </a:extLst>
          </p:cNvPr>
          <p:cNvSpPr txBox="1"/>
          <p:nvPr/>
        </p:nvSpPr>
        <p:spPr>
          <a:xfrm>
            <a:off x="9098558" y="903982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Who is listening">
            <a:extLst>
              <a:ext uri="{FF2B5EF4-FFF2-40B4-BE49-F238E27FC236}">
                <a16:creationId xmlns:a16="http://schemas.microsoft.com/office/drawing/2014/main" id="{00F4625D-819E-956E-3003-8D78443195B9}"/>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FBF5E6"/>
                </a:solidFill>
                <a:latin typeface="Segoe UI" panose="020B0502040204020203" pitchFamily="34" charset="0"/>
              </a:rPr>
              <a:t>Who is listening</a:t>
            </a:r>
          </a:p>
        </p:txBody>
      </p:sp>
      <p:sp>
        <p:nvSpPr>
          <p:cNvPr id="20" name="Text: Organisation">
            <a:extLst>
              <a:ext uri="{FF2B5EF4-FFF2-40B4-BE49-F238E27FC236}">
                <a16:creationId xmlns:a16="http://schemas.microsoft.com/office/drawing/2014/main" id="{371F19CF-8224-F691-DE5B-20E9562AA72C}"/>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FBF5E6"/>
                </a:solidFill>
                <a:latin typeface="Segoe UI" panose="020B0502040204020203" pitchFamily="34" charset="0"/>
              </a:rPr>
              <a:t>Organisation</a:t>
            </a:r>
          </a:p>
        </p:txBody>
      </p:sp>
      <p:sp>
        <p:nvSpPr>
          <p:cNvPr id="21" name="Text: ANDROID APP PREVIEW">
            <a:extLst>
              <a:ext uri="{FF2B5EF4-FFF2-40B4-BE49-F238E27FC236}">
                <a16:creationId xmlns:a16="http://schemas.microsoft.com/office/drawing/2014/main" id="{03096C11-CAC5-C2EE-2BA1-BA81891D07AB}"/>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FBF5E6"/>
                </a:solidFill>
                <a:latin typeface="Segoe UI" panose="020B0502040204020203" pitchFamily="34" charset="0"/>
              </a:rPr>
              <a:t>ANDROID APP PREVIEW</a:t>
            </a:r>
          </a:p>
        </p:txBody>
      </p:sp>
      <p:sp>
        <p:nvSpPr>
          <p:cNvPr id="22" name="Text: SILSILA NAQSHBANDIA OWAISIAH">
            <a:extLst>
              <a:ext uri="{FF2B5EF4-FFF2-40B4-BE49-F238E27FC236}">
                <a16:creationId xmlns:a16="http://schemas.microsoft.com/office/drawing/2014/main" id="{F0F2D67C-0F77-3ACD-4814-5D9610601ADA}"/>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B2C4B4"/>
                </a:solidFill>
                <a:latin typeface="Segoe UI" panose="020B0502040204020203" pitchFamily="34" charset="0"/>
              </a:rPr>
              <a:t>SILSILA NAQSHBANDIA OWAISIAH</a:t>
            </a:r>
          </a:p>
        </p:txBody>
      </p:sp>
      <p:sp>
        <p:nvSpPr>
          <p:cNvPr id="23" name="Text: App map">
            <a:extLst>
              <a:ext uri="{FF2B5EF4-FFF2-40B4-BE49-F238E27FC236}">
                <a16:creationId xmlns:a16="http://schemas.microsoft.com/office/drawing/2014/main" id="{E466D0D9-579A-992E-C354-E50855711034}"/>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App map</a:t>
            </a:r>
          </a:p>
        </p:txBody>
      </p:sp>
      <p:sp>
        <p:nvSpPr>
          <p:cNvPr id="24" name="Text: All features">
            <a:extLst>
              <a:ext uri="{FF2B5EF4-FFF2-40B4-BE49-F238E27FC236}">
                <a16:creationId xmlns:a16="http://schemas.microsoft.com/office/drawing/2014/main" id="{7DD8BDBB-1EA5-1074-5930-D758B3D72535}"/>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All features</a:t>
            </a:r>
          </a:p>
        </p:txBody>
      </p:sp>
      <p:sp>
        <p:nvSpPr>
          <p:cNvPr id="25" name="Text: 28 / 65">
            <a:extLst>
              <a:ext uri="{FF2B5EF4-FFF2-40B4-BE49-F238E27FC236}">
                <a16:creationId xmlns:a16="http://schemas.microsoft.com/office/drawing/2014/main" id="{F98B9884-2FC1-CCA0-164F-491B3C536072}"/>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B2C4B4"/>
                </a:solidFill>
                <a:latin typeface="Segoe UI" panose="020B0502040204020203" pitchFamily="34" charset="0"/>
              </a:rPr>
              <a:t>28 / 65</a:t>
            </a:r>
          </a:p>
        </p:txBody>
      </p:sp>
      <p:sp>
        <p:nvSpPr>
          <p:cNvPr id="26" name="Text: ‹">
            <a:extLst>
              <a:ext uri="{FF2B5EF4-FFF2-40B4-BE49-F238E27FC236}">
                <a16:creationId xmlns:a16="http://schemas.microsoft.com/office/drawing/2014/main" id="{403FE459-BFCF-82CA-7E64-EE8F3B38E5CA}"/>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sp>
        <p:nvSpPr>
          <p:cNvPr id="27" name="Text: ›">
            <a:extLst>
              <a:ext uri="{FF2B5EF4-FFF2-40B4-BE49-F238E27FC236}">
                <a16:creationId xmlns:a16="http://schemas.microsoft.com/office/drawing/2014/main" id="{9B87405E-2BCD-9102-3C95-90495353CD78}"/>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pic>
        <p:nvPicPr>
          <p:cNvPr id="29" name="Fresh Android screenshot: who-listening" descr="who-listening">
            <a:extLst>
              <a:ext uri="{FF2B5EF4-FFF2-40B4-BE49-F238E27FC236}">
                <a16:creationId xmlns:a16="http://schemas.microsoft.com/office/drawing/2014/main" id="{0A2BFC0E-FCCA-9866-3832-DFAEF87D43B8}"/>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1" name="Fresh Android screenshot: markaz-org" descr="markaz-org">
            <a:extLst>
              <a:ext uri="{FF2B5EF4-FFF2-40B4-BE49-F238E27FC236}">
                <a16:creationId xmlns:a16="http://schemas.microsoft.com/office/drawing/2014/main" id="{57C3FE6A-2BF0-DCCF-45B8-655E7103D87D}"/>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2" name="Explore: screen=who-listening">
            <a:hlinkClick r:id="rId6"/>
            <a:extLst>
              <a:ext uri="{FF2B5EF4-FFF2-40B4-BE49-F238E27FC236}">
                <a16:creationId xmlns:a16="http://schemas.microsoft.com/office/drawing/2014/main" id="{C57D01AA-5EFC-CF86-DF20-ACBB3E1DFEB2}"/>
              </a:ext>
            </a:extLst>
          </p:cNvPr>
          <p:cNvSpPr/>
          <p:nvPr/>
        </p:nvSpPr>
        <p:spPr>
          <a:xfrm>
            <a:off x="965200" y="667762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markaz-org">
            <a:hlinkClick r:id="rId7"/>
            <a:extLst>
              <a:ext uri="{FF2B5EF4-FFF2-40B4-BE49-F238E27FC236}">
                <a16:creationId xmlns:a16="http://schemas.microsoft.com/office/drawing/2014/main" id="{536481A7-F890-A1E0-67EA-0FF3A18046C7}"/>
              </a:ext>
            </a:extLst>
          </p:cNvPr>
          <p:cNvSpPr/>
          <p:nvPr/>
        </p:nvSpPr>
        <p:spPr>
          <a:xfrm>
            <a:off x="965200" y="774442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markaz-daily">
            <a:hlinkClick r:id="rId8"/>
            <a:extLst>
              <a:ext uri="{FF2B5EF4-FFF2-40B4-BE49-F238E27FC236}">
                <a16:creationId xmlns:a16="http://schemas.microsoft.com/office/drawing/2014/main" id="{FCC4A068-9916-E760-FC5C-9BC701527DC6}"/>
              </a:ext>
            </a:extLst>
          </p:cNvPr>
          <p:cNvSpPr/>
          <p:nvPr/>
        </p:nvSpPr>
        <p:spPr>
          <a:xfrm>
            <a:off x="965200" y="881122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who-listening">
            <a:hlinkClick r:id="rId6"/>
            <a:extLst>
              <a:ext uri="{FF2B5EF4-FFF2-40B4-BE49-F238E27FC236}">
                <a16:creationId xmlns:a16="http://schemas.microsoft.com/office/drawing/2014/main" id="{C8E15764-D260-8026-CA77-0454E4A3A6A6}"/>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markaz-org">
            <a:hlinkClick r:id="rId7"/>
            <a:extLst>
              <a:ext uri="{FF2B5EF4-FFF2-40B4-BE49-F238E27FC236}">
                <a16:creationId xmlns:a16="http://schemas.microsoft.com/office/drawing/2014/main" id="{134B87FD-31B5-1993-F6A3-7D8E3B98D83B}"/>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Navigate: architecture">
            <a:hlinkClick r:id="rId9" action="ppaction://hlinksldjump"/>
            <a:extLst>
              <a:ext uri="{FF2B5EF4-FFF2-40B4-BE49-F238E27FC236}">
                <a16:creationId xmlns:a16="http://schemas.microsoft.com/office/drawing/2014/main" id="{A3DC23E4-8237-F04D-0B11-EA54A25B430B}"/>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Explore: features">
            <a:hlinkClick r:id="rId10"/>
            <a:extLst>
              <a:ext uri="{FF2B5EF4-FFF2-40B4-BE49-F238E27FC236}">
                <a16:creationId xmlns:a16="http://schemas.microsoft.com/office/drawing/2014/main" id="{8B796F84-98E5-49BE-A25B-1F4AEE6FA62B}"/>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Navigate: auto-visual">
            <a:hlinkClick r:id="rId11" action="ppaction://hlinksldjump"/>
            <a:extLst>
              <a:ext uri="{FF2B5EF4-FFF2-40B4-BE49-F238E27FC236}">
                <a16:creationId xmlns:a16="http://schemas.microsoft.com/office/drawing/2014/main" id="{DDD389D7-17D7-79CD-71D5-6CCE14D0BC57}"/>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admin-roles">
            <a:hlinkClick r:id="rId12" action="ppaction://hlinksldjump"/>
            <a:extLst>
              <a:ext uri="{FF2B5EF4-FFF2-40B4-BE49-F238E27FC236}">
                <a16:creationId xmlns:a16="http://schemas.microsoft.com/office/drawing/2014/main" id="{BD7C78EE-1AE0-3AEE-C6C5-837602D76AEE}"/>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6729933"/>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650"/>
                                        <p:tgtEl>
                                          <p:spTgt spid="29"/>
                                        </p:tgtEl>
                                      </p:cBhvr>
                                    </p:animEffect>
                                  </p:childTnLst>
                                </p:cTn>
                              </p:par>
                              <p:par>
                                <p:cTn id="8" presetID="10" presetClass="entr" presetSubtype="0" fill="hold" nodeType="withEffect">
                                  <p:stCondLst>
                                    <p:cond delay="1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6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name="admin-roles">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3B95D420-38A6-F527-3E3B-3D028D617147}"/>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E8DE7251-5DEE-EEF2-30BD-85DA29B2BEFB}"/>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ADMINISTRATION">
            <a:extLst>
              <a:ext uri="{FF2B5EF4-FFF2-40B4-BE49-F238E27FC236}">
                <a16:creationId xmlns:a16="http://schemas.microsoft.com/office/drawing/2014/main" id="{B6D47C0B-E5D2-4016-8050-C5926E3BA0E7}"/>
              </a:ext>
            </a:extLst>
          </p:cNvPr>
          <p:cNvSpPr txBox="1"/>
          <p:nvPr/>
        </p:nvSpPr>
        <p:spPr>
          <a:xfrm>
            <a:off x="3070820" y="527050"/>
            <a:ext cx="2199283"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ADMINISTRATION</a:t>
            </a:r>
          </a:p>
        </p:txBody>
      </p:sp>
      <p:sp>
        <p:nvSpPr>
          <p:cNvPr id="6" name="Text: Who looks after what">
            <a:extLst>
              <a:ext uri="{FF2B5EF4-FFF2-40B4-BE49-F238E27FC236}">
                <a16:creationId xmlns:a16="http://schemas.microsoft.com/office/drawing/2014/main" id="{5C488383-A849-ED8F-1317-98DDD63CEE20}"/>
              </a:ext>
            </a:extLst>
          </p:cNvPr>
          <p:cNvSpPr txBox="1"/>
          <p:nvPr/>
        </p:nvSpPr>
        <p:spPr>
          <a:xfrm>
            <a:off x="965200" y="1600200"/>
            <a:ext cx="8547100" cy="992188"/>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Who looks after what</a:t>
            </a:r>
          </a:p>
        </p:txBody>
      </p:sp>
      <p:sp>
        <p:nvSpPr>
          <p:cNvPr id="7" name="Urdu: کون کیا سنبھالتا ہے">
            <a:extLst>
              <a:ext uri="{FF2B5EF4-FFF2-40B4-BE49-F238E27FC236}">
                <a16:creationId xmlns:a16="http://schemas.microsoft.com/office/drawing/2014/main" id="{0C49CC8A-6409-9AD9-236B-9CB35A7F7A22}"/>
              </a:ext>
            </a:extLst>
          </p:cNvPr>
          <p:cNvSpPr txBox="1"/>
          <p:nvPr/>
        </p:nvSpPr>
        <p:spPr>
          <a:xfrm>
            <a:off x="965201" y="2592388"/>
            <a:ext cx="2516251"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کون کیا سنبھالتا ہے</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Super admins look after every Halqah. Each Halqah has its own Administrators and Admins.">
            <a:extLst>
              <a:ext uri="{FF2B5EF4-FFF2-40B4-BE49-F238E27FC236}">
                <a16:creationId xmlns:a16="http://schemas.microsoft.com/office/drawing/2014/main" id="{B3FD3B8C-AD0B-5B9B-97F2-C6AC423747A6}"/>
              </a:ext>
            </a:extLst>
          </p:cNvPr>
          <p:cNvSpPr txBox="1"/>
          <p:nvPr/>
        </p:nvSpPr>
        <p:spPr>
          <a:xfrm>
            <a:off x="965200" y="3540323"/>
            <a:ext cx="8547100"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Super admins look after every Halqah. Each Halqah has its own
Administrators and Admins.</a:t>
            </a:r>
          </a:p>
        </p:txBody>
      </p:sp>
      <p:sp>
        <p:nvSpPr>
          <p:cNvPr id="9" name="Urdu: سپر ایڈمن تمام حلقوں کی نگرانی کرتے ہیں۔ ہر حلقے کے اپنے منتظم اور ایڈمن ہیں۔">
            <a:extLst>
              <a:ext uri="{FF2B5EF4-FFF2-40B4-BE49-F238E27FC236}">
                <a16:creationId xmlns:a16="http://schemas.microsoft.com/office/drawing/2014/main" id="{580F6321-C927-DCF6-ED28-0F83A923E2B5}"/>
              </a:ext>
            </a:extLst>
          </p:cNvPr>
          <p:cNvSpPr txBox="1"/>
          <p:nvPr/>
        </p:nvSpPr>
        <p:spPr>
          <a:xfrm>
            <a:off x="965200" y="4547592"/>
            <a:ext cx="7693088" cy="734020"/>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سپر ایڈمن تمام حلقوں کی نگرانی کرتے ہیں۔ ہر حلقے کے اپنے منتظم اور ایڈمن ہیں۔</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Super admin: every Halqah and every person">
            <a:extLst>
              <a:ext uri="{FF2B5EF4-FFF2-40B4-BE49-F238E27FC236}">
                <a16:creationId xmlns:a16="http://schemas.microsoft.com/office/drawing/2014/main" id="{EC027C1B-BCE5-0BF5-2E09-165E0FC8FA80}"/>
              </a:ext>
            </a:extLst>
          </p:cNvPr>
          <p:cNvSpPr txBox="1"/>
          <p:nvPr/>
        </p:nvSpPr>
        <p:spPr>
          <a:xfrm>
            <a:off x="965200" y="549810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Super admin: every Halqah and every person</a:t>
            </a:r>
          </a:p>
        </p:txBody>
      </p:sp>
      <p:sp>
        <p:nvSpPr>
          <p:cNvPr id="11" name="Urdu: سپر ایڈمن: ہر حلقہ اور ہر فرد">
            <a:extLst>
              <a:ext uri="{FF2B5EF4-FFF2-40B4-BE49-F238E27FC236}">
                <a16:creationId xmlns:a16="http://schemas.microsoft.com/office/drawing/2014/main" id="{88CAD09B-0593-0692-B812-7DD99DBF7A05}"/>
              </a:ext>
            </a:extLst>
          </p:cNvPr>
          <p:cNvSpPr txBox="1"/>
          <p:nvPr/>
        </p:nvSpPr>
        <p:spPr>
          <a:xfrm>
            <a:off x="965201" y="5900142"/>
            <a:ext cx="2254313"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سپر ایڈمن: ہر حلقہ اور ہر فرد</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8F4140C1-5DA6-9258-E9E2-602E4C1DE4A1}"/>
              </a:ext>
            </a:extLst>
          </p:cNvPr>
          <p:cNvSpPr txBox="1"/>
          <p:nvPr/>
        </p:nvSpPr>
        <p:spPr>
          <a:xfrm>
            <a:off x="9098558" y="55864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Administrator and Admin: their own Halqah">
            <a:extLst>
              <a:ext uri="{FF2B5EF4-FFF2-40B4-BE49-F238E27FC236}">
                <a16:creationId xmlns:a16="http://schemas.microsoft.com/office/drawing/2014/main" id="{C5120296-F2DC-2F91-F6CD-3F361490DA1F}"/>
              </a:ext>
            </a:extLst>
          </p:cNvPr>
          <p:cNvSpPr txBox="1"/>
          <p:nvPr/>
        </p:nvSpPr>
        <p:spPr>
          <a:xfrm>
            <a:off x="965200" y="656490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Administrator and Admin: their own Halqah</a:t>
            </a:r>
          </a:p>
        </p:txBody>
      </p:sp>
      <p:sp>
        <p:nvSpPr>
          <p:cNvPr id="14" name="Urdu: منتظم اور ایڈمن: اپنا حلقہ">
            <a:extLst>
              <a:ext uri="{FF2B5EF4-FFF2-40B4-BE49-F238E27FC236}">
                <a16:creationId xmlns:a16="http://schemas.microsoft.com/office/drawing/2014/main" id="{AD54EEB3-10A6-89A5-54EA-C35425BB7AD2}"/>
              </a:ext>
            </a:extLst>
          </p:cNvPr>
          <p:cNvSpPr txBox="1"/>
          <p:nvPr/>
        </p:nvSpPr>
        <p:spPr>
          <a:xfrm>
            <a:off x="965201" y="6966942"/>
            <a:ext cx="2089213"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منتظم اور ایڈمن: اپنا حلقہ</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5F244AD9-6F52-9DC4-A19E-DDC2BA322428}"/>
              </a:ext>
            </a:extLst>
          </p:cNvPr>
          <p:cNvSpPr txBox="1"/>
          <p:nvPr/>
        </p:nvSpPr>
        <p:spPr>
          <a:xfrm>
            <a:off x="9098558" y="66532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Members and website visitors join and follow">
            <a:extLst>
              <a:ext uri="{FF2B5EF4-FFF2-40B4-BE49-F238E27FC236}">
                <a16:creationId xmlns:a16="http://schemas.microsoft.com/office/drawing/2014/main" id="{C51FBE04-2FEA-899C-97FB-3D4D538529F3}"/>
              </a:ext>
            </a:extLst>
          </p:cNvPr>
          <p:cNvSpPr txBox="1"/>
          <p:nvPr/>
        </p:nvSpPr>
        <p:spPr>
          <a:xfrm>
            <a:off x="965200" y="7631113"/>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Members and website visitors join and follow</a:t>
            </a:r>
          </a:p>
        </p:txBody>
      </p:sp>
      <p:sp>
        <p:nvSpPr>
          <p:cNvPr id="17" name="Urdu: ممبر اور ویب سائٹ کے مہمان شامل ہو کر ساتھ چلتے ہیں">
            <a:extLst>
              <a:ext uri="{FF2B5EF4-FFF2-40B4-BE49-F238E27FC236}">
                <a16:creationId xmlns:a16="http://schemas.microsoft.com/office/drawing/2014/main" id="{D0FADF0F-E872-8361-55EE-1E5BC7CFEAB0}"/>
              </a:ext>
            </a:extLst>
          </p:cNvPr>
          <p:cNvSpPr txBox="1"/>
          <p:nvPr/>
        </p:nvSpPr>
        <p:spPr>
          <a:xfrm>
            <a:off x="965200" y="8033147"/>
            <a:ext cx="467048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ممبر اور ویب سائٹ کے مہمان شامل ہو کر ساتھ چلتے ہیں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Super admin · Dashboard">
            <a:extLst>
              <a:ext uri="{FF2B5EF4-FFF2-40B4-BE49-F238E27FC236}">
                <a16:creationId xmlns:a16="http://schemas.microsoft.com/office/drawing/2014/main" id="{5F048937-29B9-5B38-3164-4B80B356D5AA}"/>
              </a:ext>
            </a:extLst>
          </p:cNvPr>
          <p:cNvSpPr txBox="1"/>
          <p:nvPr/>
        </p:nvSpPr>
        <p:spPr>
          <a:xfrm>
            <a:off x="10756900" y="10049867"/>
            <a:ext cx="44577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Super admin · Dashboard</a:t>
            </a:r>
          </a:p>
        </p:txBody>
      </p:sp>
      <p:sp>
        <p:nvSpPr>
          <p:cNvPr id="19" name="Text: Halqah admin">
            <a:extLst>
              <a:ext uri="{FF2B5EF4-FFF2-40B4-BE49-F238E27FC236}">
                <a16:creationId xmlns:a16="http://schemas.microsoft.com/office/drawing/2014/main" id="{2273C890-D486-C4BB-3CE5-AB9097637936}"/>
              </a:ext>
            </a:extLst>
          </p:cNvPr>
          <p:cNvSpPr txBox="1"/>
          <p:nvPr/>
        </p:nvSpPr>
        <p:spPr>
          <a:xfrm>
            <a:off x="15494000" y="10093523"/>
            <a:ext cx="39116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Halqah admin</a:t>
            </a:r>
          </a:p>
        </p:txBody>
      </p:sp>
      <p:sp>
        <p:nvSpPr>
          <p:cNvPr id="20" name="Text: ANDROID APP PREVIEW">
            <a:extLst>
              <a:ext uri="{FF2B5EF4-FFF2-40B4-BE49-F238E27FC236}">
                <a16:creationId xmlns:a16="http://schemas.microsoft.com/office/drawing/2014/main" id="{C8C8AFF8-3C6D-4013-19C9-93A04E29609C}"/>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1" name="Text: SILSILA NAQSHBANDIA OWAISIAH">
            <a:extLst>
              <a:ext uri="{FF2B5EF4-FFF2-40B4-BE49-F238E27FC236}">
                <a16:creationId xmlns:a16="http://schemas.microsoft.com/office/drawing/2014/main" id="{830A3980-0083-3E5A-97EE-2BFF4FC76A90}"/>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2" name="Text: App map">
            <a:extLst>
              <a:ext uri="{FF2B5EF4-FFF2-40B4-BE49-F238E27FC236}">
                <a16:creationId xmlns:a16="http://schemas.microsoft.com/office/drawing/2014/main" id="{F793A328-7ABA-0D18-6222-BB53A01313D9}"/>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3" name="Text: All features">
            <a:extLst>
              <a:ext uri="{FF2B5EF4-FFF2-40B4-BE49-F238E27FC236}">
                <a16:creationId xmlns:a16="http://schemas.microsoft.com/office/drawing/2014/main" id="{70ADEAD6-04E6-39C0-8859-0115C0DF9A5C}"/>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4" name="Text: 29 / 65">
            <a:extLst>
              <a:ext uri="{FF2B5EF4-FFF2-40B4-BE49-F238E27FC236}">
                <a16:creationId xmlns:a16="http://schemas.microsoft.com/office/drawing/2014/main" id="{21054798-3F2A-E2CA-476D-FA7D13B96E9C}"/>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29 / 65</a:t>
            </a:r>
          </a:p>
        </p:txBody>
      </p:sp>
      <p:sp>
        <p:nvSpPr>
          <p:cNvPr id="25" name="Text: ‹">
            <a:extLst>
              <a:ext uri="{FF2B5EF4-FFF2-40B4-BE49-F238E27FC236}">
                <a16:creationId xmlns:a16="http://schemas.microsoft.com/office/drawing/2014/main" id="{3265F54D-8A48-D844-BCCD-91994F4B09C8}"/>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6" name="Text: ›">
            <a:extLst>
              <a:ext uri="{FF2B5EF4-FFF2-40B4-BE49-F238E27FC236}">
                <a16:creationId xmlns:a16="http://schemas.microsoft.com/office/drawing/2014/main" id="{9588E1C2-0A0E-42D5-87FA-3C481998D759}"/>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28" name="Fresh Android screenshot: admin-dashboard" descr="admin-dashboard">
            <a:extLst>
              <a:ext uri="{FF2B5EF4-FFF2-40B4-BE49-F238E27FC236}">
                <a16:creationId xmlns:a16="http://schemas.microsoft.com/office/drawing/2014/main" id="{C05A1D51-3660-C6DE-CCD9-CE8BDC88A062}"/>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48900" y="965200"/>
            <a:ext cx="4864100" cy="9539089"/>
          </a:xfrm>
          <a:prstGeom prst="rect">
            <a:avLst/>
          </a:prstGeom>
        </p:spPr>
      </p:pic>
      <p:pic>
        <p:nvPicPr>
          <p:cNvPr id="30" name="Fresh Android screenshot: admin-tiles" descr="admin-tiles">
            <a:extLst>
              <a:ext uri="{FF2B5EF4-FFF2-40B4-BE49-F238E27FC236}">
                <a16:creationId xmlns:a16="http://schemas.microsoft.com/office/drawing/2014/main" id="{9EDFE33F-1BF7-157B-A6EB-29ECF18E0CE9}"/>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986000" y="2222500"/>
            <a:ext cx="4318000" cy="8325445"/>
          </a:xfrm>
          <a:prstGeom prst="rect">
            <a:avLst/>
          </a:prstGeom>
        </p:spPr>
      </p:pic>
      <p:sp>
        <p:nvSpPr>
          <p:cNvPr id="31" name="Explore: screen=admin-dashboard">
            <a:hlinkClick r:id="rId6"/>
            <a:extLst>
              <a:ext uri="{FF2B5EF4-FFF2-40B4-BE49-F238E27FC236}">
                <a16:creationId xmlns:a16="http://schemas.microsoft.com/office/drawing/2014/main" id="{4EC9C80D-D608-8920-0BEB-394541029FF5}"/>
              </a:ext>
            </a:extLst>
          </p:cNvPr>
          <p:cNvSpPr/>
          <p:nvPr/>
        </p:nvSpPr>
        <p:spPr>
          <a:xfrm>
            <a:off x="965200" y="53578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Explore: screen=admin-tiles">
            <a:hlinkClick r:id="rId7"/>
            <a:extLst>
              <a:ext uri="{FF2B5EF4-FFF2-40B4-BE49-F238E27FC236}">
                <a16:creationId xmlns:a16="http://schemas.microsoft.com/office/drawing/2014/main" id="{F5E69142-E840-0DF0-777B-6992F780CB26}"/>
              </a:ext>
            </a:extLst>
          </p:cNvPr>
          <p:cNvSpPr/>
          <p:nvPr/>
        </p:nvSpPr>
        <p:spPr>
          <a:xfrm>
            <a:off x="965200" y="64246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admin-dashboard">
            <a:hlinkClick r:id="rId6"/>
            <a:extLst>
              <a:ext uri="{FF2B5EF4-FFF2-40B4-BE49-F238E27FC236}">
                <a16:creationId xmlns:a16="http://schemas.microsoft.com/office/drawing/2014/main" id="{D6628384-DC7D-879A-EC5D-5BE60242D71B}"/>
              </a:ext>
            </a:extLst>
          </p:cNvPr>
          <p:cNvSpPr/>
          <p:nvPr/>
        </p:nvSpPr>
        <p:spPr>
          <a:xfrm>
            <a:off x="10756900" y="1346200"/>
            <a:ext cx="3848100" cy="8396089"/>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admin-tiles">
            <a:hlinkClick r:id="rId7"/>
            <a:extLst>
              <a:ext uri="{FF2B5EF4-FFF2-40B4-BE49-F238E27FC236}">
                <a16:creationId xmlns:a16="http://schemas.microsoft.com/office/drawing/2014/main" id="{9D32DE98-64E9-D700-1E03-95AE8B00AB2F}"/>
              </a:ext>
            </a:extLst>
          </p:cNvPr>
          <p:cNvSpPr/>
          <p:nvPr/>
        </p:nvSpPr>
        <p:spPr>
          <a:xfrm>
            <a:off x="15494000" y="2603500"/>
            <a:ext cx="3302000" cy="7182445"/>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Navigate: architecture">
            <a:hlinkClick r:id="rId8" action="ppaction://hlinksldjump"/>
            <a:extLst>
              <a:ext uri="{FF2B5EF4-FFF2-40B4-BE49-F238E27FC236}">
                <a16:creationId xmlns:a16="http://schemas.microsoft.com/office/drawing/2014/main" id="{E990CF99-57C7-1A45-CBE8-2B78F456E212}"/>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features">
            <a:hlinkClick r:id="rId9"/>
            <a:extLst>
              <a:ext uri="{FF2B5EF4-FFF2-40B4-BE49-F238E27FC236}">
                <a16:creationId xmlns:a16="http://schemas.microsoft.com/office/drawing/2014/main" id="{B57716D7-3E85-2752-F163-1FECBC0E80BF}"/>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Navigate: auto-monitor">
            <a:hlinkClick r:id="rId10" action="ppaction://hlinksldjump"/>
            <a:extLst>
              <a:ext uri="{FF2B5EF4-FFF2-40B4-BE49-F238E27FC236}">
                <a16:creationId xmlns:a16="http://schemas.microsoft.com/office/drawing/2014/main" id="{D63C1A16-490E-B9B6-CAB0-E664ED2700B0}"/>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Navigate: admin-halqahs">
            <a:hlinkClick r:id="rId11" action="ppaction://hlinksldjump"/>
            <a:extLst>
              <a:ext uri="{FF2B5EF4-FFF2-40B4-BE49-F238E27FC236}">
                <a16:creationId xmlns:a16="http://schemas.microsoft.com/office/drawing/2014/main" id="{81255D26-084C-403C-6A41-05BB6BDDAE4D}"/>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3947265"/>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650"/>
                                        <p:tgtEl>
                                          <p:spTgt spid="28"/>
                                        </p:tgtEl>
                                      </p:cBhvr>
                                    </p:animEffect>
                                  </p:childTnLst>
                                </p:cTn>
                              </p:par>
                              <p:par>
                                <p:cTn id="8" presetID="10" presetClass="entr" presetSubtype="0" fill="hold" nodeType="withEffect">
                                  <p:stCondLst>
                                    <p:cond delay="10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6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name="admin-halqahs">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1E96F841-66E2-AA66-2204-0A8B6FE74CF4}"/>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1EDB527D-6E81-19A0-DC62-60C2B1A37559}"/>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ADMINISTRATION">
            <a:extLst>
              <a:ext uri="{FF2B5EF4-FFF2-40B4-BE49-F238E27FC236}">
                <a16:creationId xmlns:a16="http://schemas.microsoft.com/office/drawing/2014/main" id="{CBC7FBAE-1923-306B-5A4B-2FC0FED8A1F8}"/>
              </a:ext>
            </a:extLst>
          </p:cNvPr>
          <p:cNvSpPr txBox="1"/>
          <p:nvPr/>
        </p:nvSpPr>
        <p:spPr>
          <a:xfrm>
            <a:off x="3070820" y="527050"/>
            <a:ext cx="2199283"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ADMINISTRATION</a:t>
            </a:r>
          </a:p>
        </p:txBody>
      </p:sp>
      <p:sp>
        <p:nvSpPr>
          <p:cNvPr id="6" name="Text: Make and look after Halqahs">
            <a:extLst>
              <a:ext uri="{FF2B5EF4-FFF2-40B4-BE49-F238E27FC236}">
                <a16:creationId xmlns:a16="http://schemas.microsoft.com/office/drawing/2014/main" id="{0579548A-6C74-D5FD-407D-9BC25E6EA254}"/>
              </a:ext>
            </a:extLst>
          </p:cNvPr>
          <p:cNvSpPr txBox="1"/>
          <p:nvPr/>
        </p:nvSpPr>
        <p:spPr>
          <a:xfrm>
            <a:off x="965200" y="1600200"/>
            <a:ext cx="8547100" cy="1781175"/>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Make and look after
Halqahs</a:t>
            </a:r>
          </a:p>
        </p:txBody>
      </p:sp>
      <p:sp>
        <p:nvSpPr>
          <p:cNvPr id="7" name="Urdu: حلقے بنائیں اور سنبھالیں">
            <a:extLst>
              <a:ext uri="{FF2B5EF4-FFF2-40B4-BE49-F238E27FC236}">
                <a16:creationId xmlns:a16="http://schemas.microsoft.com/office/drawing/2014/main" id="{45C642AC-930C-D6BC-4252-D40F2B689F30}"/>
              </a:ext>
            </a:extLst>
          </p:cNvPr>
          <p:cNvSpPr txBox="1"/>
          <p:nvPr/>
        </p:nvSpPr>
        <p:spPr>
          <a:xfrm>
            <a:off x="965201" y="3381375"/>
            <a:ext cx="2959163"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حلقے بنائیں اور سنبھالیں</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A super admin opens a new Halqah, renames or retires it, and sees which Halqahs are live.">
            <a:extLst>
              <a:ext uri="{FF2B5EF4-FFF2-40B4-BE49-F238E27FC236}">
                <a16:creationId xmlns:a16="http://schemas.microsoft.com/office/drawing/2014/main" id="{6E84096B-618C-0F17-FF33-D6DC0C9D5EC5}"/>
              </a:ext>
            </a:extLst>
          </p:cNvPr>
          <p:cNvSpPr txBox="1"/>
          <p:nvPr/>
        </p:nvSpPr>
        <p:spPr>
          <a:xfrm>
            <a:off x="965200" y="4329311"/>
            <a:ext cx="8547100"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A super admin opens a new Halqah, renames or retires it, and
sees which Halqahs are live.</a:t>
            </a:r>
          </a:p>
        </p:txBody>
      </p:sp>
      <p:sp>
        <p:nvSpPr>
          <p:cNvPr id="9" name="Urdu: سپر ایڈمن نیا حلقہ بناتے، نام بدلتے یا ختم کرتے ہیں، اور دیکھتے ہیں کہ کون سا حلقہ لائیو ہ">
            <a:extLst>
              <a:ext uri="{FF2B5EF4-FFF2-40B4-BE49-F238E27FC236}">
                <a16:creationId xmlns:a16="http://schemas.microsoft.com/office/drawing/2014/main" id="{5A83EE3A-7756-6EF5-56BE-32723E6FD9C0}"/>
              </a:ext>
            </a:extLst>
          </p:cNvPr>
          <p:cNvSpPr txBox="1"/>
          <p:nvPr/>
        </p:nvSpPr>
        <p:spPr>
          <a:xfrm>
            <a:off x="965201" y="5336580"/>
            <a:ext cx="8529701" cy="1264841"/>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سپر ایڈمن نیا حلقہ بناتے، نام بدلتے یا ختم کرتے ہیں، اور دیکھتے ہیں کہ کون سا حلقہ لائیو ہے۔</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Halqahs, people and live sessions at a glance">
            <a:extLst>
              <a:ext uri="{FF2B5EF4-FFF2-40B4-BE49-F238E27FC236}">
                <a16:creationId xmlns:a16="http://schemas.microsoft.com/office/drawing/2014/main" id="{2A7FC5AA-CC45-245C-B903-8CA97D9A7E9E}"/>
              </a:ext>
            </a:extLst>
          </p:cNvPr>
          <p:cNvSpPr txBox="1"/>
          <p:nvPr/>
        </p:nvSpPr>
        <p:spPr>
          <a:xfrm>
            <a:off x="965200" y="6817916"/>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Halqahs, people and live sessions at a glance</a:t>
            </a:r>
          </a:p>
        </p:txBody>
      </p:sp>
      <p:sp>
        <p:nvSpPr>
          <p:cNvPr id="11" name="Urdu: حلقے، افراد اور لائیو نشستیں ایک نظر میں">
            <a:extLst>
              <a:ext uri="{FF2B5EF4-FFF2-40B4-BE49-F238E27FC236}">
                <a16:creationId xmlns:a16="http://schemas.microsoft.com/office/drawing/2014/main" id="{C78B30D5-89D4-13E3-46B1-955FDEF3FD5D}"/>
              </a:ext>
            </a:extLst>
          </p:cNvPr>
          <p:cNvSpPr txBox="1"/>
          <p:nvPr/>
        </p:nvSpPr>
        <p:spPr>
          <a:xfrm>
            <a:off x="965200" y="7219950"/>
            <a:ext cx="323538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حلقے، افراد اور لائیو نشستیں ایک نظر میں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445641B8-DC9A-EDFC-6640-C6D240EB71FB}"/>
              </a:ext>
            </a:extLst>
          </p:cNvPr>
          <p:cNvSpPr txBox="1"/>
          <p:nvPr/>
        </p:nvSpPr>
        <p:spPr>
          <a:xfrm>
            <a:off x="9098558" y="690622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Rename, describe or retire a Halqah">
            <a:extLst>
              <a:ext uri="{FF2B5EF4-FFF2-40B4-BE49-F238E27FC236}">
                <a16:creationId xmlns:a16="http://schemas.microsoft.com/office/drawing/2014/main" id="{374DF22F-0EDD-DE3A-B4B6-C46C9CF4225A}"/>
              </a:ext>
            </a:extLst>
          </p:cNvPr>
          <p:cNvSpPr txBox="1"/>
          <p:nvPr/>
        </p:nvSpPr>
        <p:spPr>
          <a:xfrm>
            <a:off x="965200" y="7884716"/>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Rename, describe or retire a Halqah</a:t>
            </a:r>
          </a:p>
        </p:txBody>
      </p:sp>
      <p:sp>
        <p:nvSpPr>
          <p:cNvPr id="14" name="Urdu: حلقے کا نام اور تعارف بدلیں یا ختم کریں">
            <a:extLst>
              <a:ext uri="{FF2B5EF4-FFF2-40B4-BE49-F238E27FC236}">
                <a16:creationId xmlns:a16="http://schemas.microsoft.com/office/drawing/2014/main" id="{F5C26596-6A57-05D3-C8DF-D3003A685339}"/>
              </a:ext>
            </a:extLst>
          </p:cNvPr>
          <p:cNvSpPr txBox="1"/>
          <p:nvPr/>
        </p:nvSpPr>
        <p:spPr>
          <a:xfrm>
            <a:off x="965201" y="8286750"/>
            <a:ext cx="3244913"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حلقے کا نام اور تعارف بدلیں یا ختم کریں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CCC34FE9-758B-1225-DF92-03684F7DAC65}"/>
              </a:ext>
            </a:extLst>
          </p:cNvPr>
          <p:cNvSpPr txBox="1"/>
          <p:nvPr/>
        </p:nvSpPr>
        <p:spPr>
          <a:xfrm>
            <a:off x="9098558" y="797302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A retired Halqah keeps its people and history">
            <a:extLst>
              <a:ext uri="{FF2B5EF4-FFF2-40B4-BE49-F238E27FC236}">
                <a16:creationId xmlns:a16="http://schemas.microsoft.com/office/drawing/2014/main" id="{503371F4-8DFE-C9AF-B3CE-70D44DD179EC}"/>
              </a:ext>
            </a:extLst>
          </p:cNvPr>
          <p:cNvSpPr txBox="1"/>
          <p:nvPr/>
        </p:nvSpPr>
        <p:spPr>
          <a:xfrm>
            <a:off x="965200" y="8950920"/>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A retired Halqah keeps its people and history</a:t>
            </a:r>
          </a:p>
        </p:txBody>
      </p:sp>
      <p:sp>
        <p:nvSpPr>
          <p:cNvPr id="17" name="Urdu: ختم شدہ حلقے کے افراد اور ریکارڈ محفوظ رہتے ہیں">
            <a:extLst>
              <a:ext uri="{FF2B5EF4-FFF2-40B4-BE49-F238E27FC236}">
                <a16:creationId xmlns:a16="http://schemas.microsoft.com/office/drawing/2014/main" id="{E701598C-508C-88EC-6C60-6DAF0F802BA6}"/>
              </a:ext>
            </a:extLst>
          </p:cNvPr>
          <p:cNvSpPr txBox="1"/>
          <p:nvPr/>
        </p:nvSpPr>
        <p:spPr>
          <a:xfrm>
            <a:off x="965201" y="9352955"/>
            <a:ext cx="3925951"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ختم شدہ حلقے کے افراد اور ریکارڈ محفوظ رہتے ہیں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Super admin · Halqahs">
            <a:extLst>
              <a:ext uri="{FF2B5EF4-FFF2-40B4-BE49-F238E27FC236}">
                <a16:creationId xmlns:a16="http://schemas.microsoft.com/office/drawing/2014/main" id="{97F2F863-712E-13F8-E030-B175423FC0FC}"/>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Super admin · Halqahs</a:t>
            </a:r>
          </a:p>
        </p:txBody>
      </p:sp>
      <p:sp>
        <p:nvSpPr>
          <p:cNvPr id="19" name="Text: Rename or retire a Halqah">
            <a:extLst>
              <a:ext uri="{FF2B5EF4-FFF2-40B4-BE49-F238E27FC236}">
                <a16:creationId xmlns:a16="http://schemas.microsoft.com/office/drawing/2014/main" id="{57737A07-2699-D31B-C464-899412554F79}"/>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Rename or retire a Halqah</a:t>
            </a:r>
          </a:p>
        </p:txBody>
      </p:sp>
      <p:sp>
        <p:nvSpPr>
          <p:cNvPr id="20" name="Text: ANDROID APP PREVIEW">
            <a:extLst>
              <a:ext uri="{FF2B5EF4-FFF2-40B4-BE49-F238E27FC236}">
                <a16:creationId xmlns:a16="http://schemas.microsoft.com/office/drawing/2014/main" id="{18118483-B75F-894B-3714-BD74986AC172}"/>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1" name="Text: SILSILA NAQSHBANDIA OWAISIAH">
            <a:extLst>
              <a:ext uri="{FF2B5EF4-FFF2-40B4-BE49-F238E27FC236}">
                <a16:creationId xmlns:a16="http://schemas.microsoft.com/office/drawing/2014/main" id="{D1DF83D8-9593-83DF-E732-871FE04A62FC}"/>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2" name="Text: App map">
            <a:extLst>
              <a:ext uri="{FF2B5EF4-FFF2-40B4-BE49-F238E27FC236}">
                <a16:creationId xmlns:a16="http://schemas.microsoft.com/office/drawing/2014/main" id="{E71F36B0-AA7F-FC21-D81C-1B7F7FFB6272}"/>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3" name="Text: All features">
            <a:extLst>
              <a:ext uri="{FF2B5EF4-FFF2-40B4-BE49-F238E27FC236}">
                <a16:creationId xmlns:a16="http://schemas.microsoft.com/office/drawing/2014/main" id="{9AE6597B-EC85-B72A-1EEA-68B1DC65D47A}"/>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4" name="Text: 30 / 65">
            <a:extLst>
              <a:ext uri="{FF2B5EF4-FFF2-40B4-BE49-F238E27FC236}">
                <a16:creationId xmlns:a16="http://schemas.microsoft.com/office/drawing/2014/main" id="{ED35C732-BF3C-7B44-1CF5-2C07F4F6E476}"/>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30 / 65</a:t>
            </a:r>
          </a:p>
        </p:txBody>
      </p:sp>
      <p:sp>
        <p:nvSpPr>
          <p:cNvPr id="25" name="Text: ‹">
            <a:extLst>
              <a:ext uri="{FF2B5EF4-FFF2-40B4-BE49-F238E27FC236}">
                <a16:creationId xmlns:a16="http://schemas.microsoft.com/office/drawing/2014/main" id="{0AC7B436-5F2B-31B7-3656-FC9798C90390}"/>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6" name="Text: ›">
            <a:extLst>
              <a:ext uri="{FF2B5EF4-FFF2-40B4-BE49-F238E27FC236}">
                <a16:creationId xmlns:a16="http://schemas.microsoft.com/office/drawing/2014/main" id="{BE3A99ED-D3A7-3924-7CC4-7D701B6D96D5}"/>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28" name="Fresh Android screenshot: admin-halqahs" descr="admin-halqahs">
            <a:extLst>
              <a:ext uri="{FF2B5EF4-FFF2-40B4-BE49-F238E27FC236}">
                <a16:creationId xmlns:a16="http://schemas.microsoft.com/office/drawing/2014/main" id="{73C95718-CCCA-8B51-7029-79DE874DD7A7}"/>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0" name="Fresh Android screenshot: admin-halqah-menu" descr="admin-halqah-menu">
            <a:extLst>
              <a:ext uri="{FF2B5EF4-FFF2-40B4-BE49-F238E27FC236}">
                <a16:creationId xmlns:a16="http://schemas.microsoft.com/office/drawing/2014/main" id="{72C03BA1-2028-CA9C-D201-98D1A1008F4A}"/>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1" name="Explore: screen=admin-dashboard">
            <a:hlinkClick r:id="rId6"/>
            <a:extLst>
              <a:ext uri="{FF2B5EF4-FFF2-40B4-BE49-F238E27FC236}">
                <a16:creationId xmlns:a16="http://schemas.microsoft.com/office/drawing/2014/main" id="{F1EA68BD-22E2-C3B0-EF25-668791B45598}"/>
              </a:ext>
            </a:extLst>
          </p:cNvPr>
          <p:cNvSpPr/>
          <p:nvPr/>
        </p:nvSpPr>
        <p:spPr>
          <a:xfrm>
            <a:off x="965200" y="667762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Explore: screen=admin-halqah-menu">
            <a:hlinkClick r:id="rId7"/>
            <a:extLst>
              <a:ext uri="{FF2B5EF4-FFF2-40B4-BE49-F238E27FC236}">
                <a16:creationId xmlns:a16="http://schemas.microsoft.com/office/drawing/2014/main" id="{9661695B-4666-0CCC-A0E9-35C54347A2F8}"/>
              </a:ext>
            </a:extLst>
          </p:cNvPr>
          <p:cNvSpPr/>
          <p:nvPr/>
        </p:nvSpPr>
        <p:spPr>
          <a:xfrm>
            <a:off x="965200" y="774442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admin-halqahs">
            <a:hlinkClick r:id="rId8"/>
            <a:extLst>
              <a:ext uri="{FF2B5EF4-FFF2-40B4-BE49-F238E27FC236}">
                <a16:creationId xmlns:a16="http://schemas.microsoft.com/office/drawing/2014/main" id="{592E504E-7A76-01C3-E060-5629DF4DAD11}"/>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admin-halqah-menu">
            <a:hlinkClick r:id="rId7"/>
            <a:extLst>
              <a:ext uri="{FF2B5EF4-FFF2-40B4-BE49-F238E27FC236}">
                <a16:creationId xmlns:a16="http://schemas.microsoft.com/office/drawing/2014/main" id="{9ECFC645-87E0-000A-59B1-C91477ED66E0}"/>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Navigate: architecture">
            <a:hlinkClick r:id="rId9" action="ppaction://hlinksldjump"/>
            <a:extLst>
              <a:ext uri="{FF2B5EF4-FFF2-40B4-BE49-F238E27FC236}">
                <a16:creationId xmlns:a16="http://schemas.microsoft.com/office/drawing/2014/main" id="{DDACDD54-7D7D-2B1E-9661-C590885AB904}"/>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features">
            <a:hlinkClick r:id="rId10"/>
            <a:extLst>
              <a:ext uri="{FF2B5EF4-FFF2-40B4-BE49-F238E27FC236}">
                <a16:creationId xmlns:a16="http://schemas.microsoft.com/office/drawing/2014/main" id="{86922F53-7519-EAA2-C24C-F4D9095236AE}"/>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Navigate: admin-roles">
            <a:hlinkClick r:id="rId11" action="ppaction://hlinksldjump"/>
            <a:extLst>
              <a:ext uri="{FF2B5EF4-FFF2-40B4-BE49-F238E27FC236}">
                <a16:creationId xmlns:a16="http://schemas.microsoft.com/office/drawing/2014/main" id="{62B3CB06-CFC5-02DA-06D7-56A61292000A}"/>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Navigate: admin-people">
            <a:hlinkClick r:id="rId12" action="ppaction://hlinksldjump"/>
            <a:extLst>
              <a:ext uri="{FF2B5EF4-FFF2-40B4-BE49-F238E27FC236}">
                <a16:creationId xmlns:a16="http://schemas.microsoft.com/office/drawing/2014/main" id="{7273CB91-25DC-05C3-597F-83E6A24A5A65}"/>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2926676"/>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650"/>
                                        <p:tgtEl>
                                          <p:spTgt spid="28"/>
                                        </p:tgtEl>
                                      </p:cBhvr>
                                    </p:animEffect>
                                  </p:childTnLst>
                                </p:cTn>
                              </p:par>
                              <p:par>
                                <p:cTn id="8" presetID="10" presetClass="entr" presetSubtype="0" fill="hold" nodeType="withEffect">
                                  <p:stCondLst>
                                    <p:cond delay="10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6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name="admin-people">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E381F642-1E7D-64B8-89C7-B255A3DEB6D3}"/>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1DEC533C-D63D-15B8-65EB-76FBE492EAF8}"/>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FBF5E6"/>
                </a:solidFill>
                <a:latin typeface="Segoe UI Semibold" panose="020B0702040204020203" pitchFamily="34" charset="0"/>
              </a:rPr>
              <a:t>DARUL IRFAN</a:t>
            </a:r>
          </a:p>
        </p:txBody>
      </p:sp>
      <p:sp>
        <p:nvSpPr>
          <p:cNvPr id="5" name="Text: ADMINISTRATION">
            <a:extLst>
              <a:ext uri="{FF2B5EF4-FFF2-40B4-BE49-F238E27FC236}">
                <a16:creationId xmlns:a16="http://schemas.microsoft.com/office/drawing/2014/main" id="{3BF2D333-74CE-8886-9AFE-BF2B6DDD78BD}"/>
              </a:ext>
            </a:extLst>
          </p:cNvPr>
          <p:cNvSpPr txBox="1"/>
          <p:nvPr/>
        </p:nvSpPr>
        <p:spPr>
          <a:xfrm>
            <a:off x="3070820" y="527050"/>
            <a:ext cx="2199283" cy="419100"/>
          </a:xfrm>
          <a:prstGeom prst="rect">
            <a:avLst/>
          </a:prstGeom>
          <a:noFill/>
        </p:spPr>
        <p:txBody>
          <a:bodyPr vert="horz" wrap="none" lIns="0" tIns="0" rIns="0" bIns="0" rtlCol="0">
            <a:noAutofit/>
          </a:bodyPr>
          <a:lstStyle/>
          <a:p>
            <a:pPr>
              <a:lnSpc>
                <a:spcPts val="1560"/>
              </a:lnSpc>
            </a:pPr>
            <a:r>
              <a:rPr lang="en-US" sz="1300">
                <a:solidFill>
                  <a:srgbClr val="FBF5E6"/>
                </a:solidFill>
                <a:latin typeface="Segoe UI" panose="020B0502040204020203" pitchFamily="34" charset="0"/>
              </a:rPr>
              <a:t>ADMINISTRATION</a:t>
            </a:r>
          </a:p>
        </p:txBody>
      </p:sp>
      <p:sp>
        <p:nvSpPr>
          <p:cNvPr id="6" name="Text: Everyone, in the right place">
            <a:extLst>
              <a:ext uri="{FF2B5EF4-FFF2-40B4-BE49-F238E27FC236}">
                <a16:creationId xmlns:a16="http://schemas.microsoft.com/office/drawing/2014/main" id="{BD36FB3A-3432-6CF5-065D-26A3CC336DCE}"/>
              </a:ext>
            </a:extLst>
          </p:cNvPr>
          <p:cNvSpPr txBox="1"/>
          <p:nvPr/>
        </p:nvSpPr>
        <p:spPr>
          <a:xfrm>
            <a:off x="965200" y="1600200"/>
            <a:ext cx="9217660" cy="992188"/>
          </a:xfrm>
          <a:prstGeom prst="rect">
            <a:avLst/>
          </a:prstGeom>
          <a:noFill/>
        </p:spPr>
        <p:txBody>
          <a:bodyPr vert="horz" wrap="none" lIns="0" tIns="0" rIns="0" bIns="0" rtlCol="0">
            <a:noAutofit/>
          </a:bodyPr>
          <a:lstStyle/>
          <a:p>
            <a:pPr>
              <a:lnSpc>
                <a:spcPts val="6213"/>
              </a:lnSpc>
            </a:pPr>
            <a:r>
              <a:rPr lang="en-US" sz="5700">
                <a:solidFill>
                  <a:srgbClr val="FBF5E6"/>
                </a:solidFill>
                <a:latin typeface="Segoe UI Semibold" panose="020B0702040204020203" pitchFamily="34" charset="0"/>
              </a:rPr>
              <a:t>Everyone, in the right place</a:t>
            </a:r>
          </a:p>
        </p:txBody>
      </p:sp>
      <p:sp>
        <p:nvSpPr>
          <p:cNvPr id="7" name="Urdu: ہر فرد، اپنی صحیح جگہ">
            <a:extLst>
              <a:ext uri="{FF2B5EF4-FFF2-40B4-BE49-F238E27FC236}">
                <a16:creationId xmlns:a16="http://schemas.microsoft.com/office/drawing/2014/main" id="{58C4192D-09D7-AFDD-2915-24EE99CF029B}"/>
              </a:ext>
            </a:extLst>
          </p:cNvPr>
          <p:cNvSpPr txBox="1"/>
          <p:nvPr/>
        </p:nvSpPr>
        <p:spPr>
          <a:xfrm>
            <a:off x="965201" y="2592388"/>
            <a:ext cx="2459101" cy="884436"/>
          </a:xfrm>
          <a:prstGeom prst="rect">
            <a:avLst/>
          </a:prstGeom>
          <a:noFill/>
        </p:spPr>
        <p:txBody>
          <a:bodyPr vert="horz" wrap="none" lIns="0" tIns="0" rIns="0" bIns="0" rtlCol="0">
            <a:noAutofit/>
          </a:bodyPr>
          <a:lstStyle/>
          <a:p>
            <a:pPr algn="r" rtl="1">
              <a:lnSpc>
                <a:spcPts val="5365"/>
              </a:lnSpc>
            </a:pPr>
            <a:r>
              <a:rPr lang="ar-AE" sz="2900">
                <a:solidFill>
                  <a:srgbClr val="E7C978"/>
                </a:solidFill>
                <a:latin typeface="Noto Nastaliq Urdu" panose="020B0502040504020204" pitchFamily="34" charset="-78"/>
                <a:cs typeface="Noto Nastaliq Urdu" panose="020B0502040504020204" pitchFamily="34" charset="-78"/>
              </a:rPr>
              <a:t>ہر فرد، اپنی صحیح جگہ</a:t>
            </a:r>
            <a:endParaRPr lang="en-US" sz="2900">
              <a:solidFill>
                <a:srgbClr val="E7C978"/>
              </a:solidFill>
              <a:latin typeface="Noto Nastaliq Urdu" panose="020B0502040504020204" pitchFamily="34" charset="-78"/>
              <a:cs typeface="Noto Nastaliq Urdu" panose="020B0502040504020204" pitchFamily="34" charset="-78"/>
            </a:endParaRPr>
          </a:p>
        </p:txBody>
      </p:sp>
      <p:sp>
        <p:nvSpPr>
          <p:cNvPr id="8" name="Text: Find anyone who has signed in and place them in any Halqah as Administrator, Admin or memb">
            <a:extLst>
              <a:ext uri="{FF2B5EF4-FFF2-40B4-BE49-F238E27FC236}">
                <a16:creationId xmlns:a16="http://schemas.microsoft.com/office/drawing/2014/main" id="{063E33B6-CFFE-53BF-F147-53213E84D77A}"/>
              </a:ext>
            </a:extLst>
          </p:cNvPr>
          <p:cNvSpPr txBox="1"/>
          <p:nvPr/>
        </p:nvSpPr>
        <p:spPr>
          <a:xfrm>
            <a:off x="965200" y="3540323"/>
            <a:ext cx="8547100" cy="1032669"/>
          </a:xfrm>
          <a:prstGeom prst="rect">
            <a:avLst/>
          </a:prstGeom>
          <a:noFill/>
        </p:spPr>
        <p:txBody>
          <a:bodyPr vert="horz" wrap="none" lIns="0" tIns="0" rIns="0" bIns="0" rtlCol="0">
            <a:noAutofit/>
          </a:bodyPr>
          <a:lstStyle/>
          <a:p>
            <a:pPr>
              <a:lnSpc>
                <a:spcPts val="3266"/>
              </a:lnSpc>
            </a:pPr>
            <a:r>
              <a:rPr lang="en-US" sz="2300">
                <a:solidFill>
                  <a:srgbClr val="C3D5C7"/>
                </a:solidFill>
                <a:latin typeface="Segoe UI" panose="020B0502040204020203" pitchFamily="34" charset="0"/>
              </a:rPr>
              <a:t>Find anyone who has signed in and place them in any Halqah as
Administrator, Admin or member.</a:t>
            </a:r>
          </a:p>
        </p:txBody>
      </p:sp>
      <p:sp>
        <p:nvSpPr>
          <p:cNvPr id="9" name="Urdu: سائن اِن کرنے والے کسی بھی فرد کو تلاش کر کے کسی بھی حلقے میں منتظم، ایڈمن یا ممبر بنائیں۔">
            <a:extLst>
              <a:ext uri="{FF2B5EF4-FFF2-40B4-BE49-F238E27FC236}">
                <a16:creationId xmlns:a16="http://schemas.microsoft.com/office/drawing/2014/main" id="{D5286EBB-E5D3-7DBA-3F6B-A198965EA3D6}"/>
              </a:ext>
            </a:extLst>
          </p:cNvPr>
          <p:cNvSpPr txBox="1"/>
          <p:nvPr/>
        </p:nvSpPr>
        <p:spPr>
          <a:xfrm>
            <a:off x="965200" y="4547592"/>
            <a:ext cx="8842439" cy="1264841"/>
          </a:xfrm>
          <a:prstGeom prst="rect">
            <a:avLst/>
          </a:prstGeom>
          <a:noFill/>
        </p:spPr>
        <p:txBody>
          <a:bodyPr vert="horz" wrap="none" lIns="0" tIns="0" rIns="0" bIns="0" rtlCol="0">
            <a:noAutofit/>
          </a:bodyPr>
          <a:lstStyle/>
          <a:p>
            <a:pPr algn="r" rtl="1">
              <a:lnSpc>
                <a:spcPts val="4180"/>
              </a:lnSpc>
            </a:pPr>
            <a:r>
              <a:rPr lang="ar-AE" sz="2200">
                <a:solidFill>
                  <a:srgbClr val="C3D5C7"/>
                </a:solidFill>
                <a:latin typeface="Noto Nastaliq Urdu" panose="020B0502040504020204" pitchFamily="34" charset="-78"/>
                <a:cs typeface="Noto Nastaliq Urdu" panose="020B0502040504020204" pitchFamily="34" charset="-78"/>
              </a:rPr>
              <a:t>سائن اِن کرنے والے کسی بھی فرد کو تلاش کر کے کسی بھی حلقے میں منتظم، ایڈمن یا ممبر بنائیں۔</a:t>
            </a:r>
            <a:endParaRPr lang="en-US" sz="2200">
              <a:solidFill>
                <a:srgbClr val="C3D5C7"/>
              </a:solidFill>
              <a:latin typeface="Noto Nastaliq Urdu" panose="020B0502040504020204" pitchFamily="34" charset="-78"/>
              <a:cs typeface="Noto Nastaliq Urdu" panose="020B0502040504020204" pitchFamily="34" charset="-78"/>
            </a:endParaRPr>
          </a:p>
        </p:txBody>
      </p:sp>
      <p:sp>
        <p:nvSpPr>
          <p:cNvPr id="10" name="Text: Search by name, email or Halqah">
            <a:extLst>
              <a:ext uri="{FF2B5EF4-FFF2-40B4-BE49-F238E27FC236}">
                <a16:creationId xmlns:a16="http://schemas.microsoft.com/office/drawing/2014/main" id="{3DEC7282-C782-24FF-3A8A-D5F279132A9B}"/>
              </a:ext>
            </a:extLst>
          </p:cNvPr>
          <p:cNvSpPr txBox="1"/>
          <p:nvPr/>
        </p:nvSpPr>
        <p:spPr>
          <a:xfrm>
            <a:off x="965200" y="6028928"/>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Search by name, email or Halqah</a:t>
            </a:r>
          </a:p>
        </p:txBody>
      </p:sp>
      <p:sp>
        <p:nvSpPr>
          <p:cNvPr id="11" name="Urdu: نام، ای میل یا حلقے سے تلاش کریں">
            <a:extLst>
              <a:ext uri="{FF2B5EF4-FFF2-40B4-BE49-F238E27FC236}">
                <a16:creationId xmlns:a16="http://schemas.microsoft.com/office/drawing/2014/main" id="{1A7E6309-BF25-7B69-0F57-07E8D12F51D1}"/>
              </a:ext>
            </a:extLst>
          </p:cNvPr>
          <p:cNvSpPr txBox="1"/>
          <p:nvPr/>
        </p:nvSpPr>
        <p:spPr>
          <a:xfrm>
            <a:off x="965201" y="6430963"/>
            <a:ext cx="2973451"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نام، ای میل یا حلقے سے تلاش کریں</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355B7273-A343-1DC7-927F-64510DFDAECE}"/>
              </a:ext>
            </a:extLst>
          </p:cNvPr>
          <p:cNvSpPr txBox="1"/>
          <p:nvPr/>
        </p:nvSpPr>
        <p:spPr>
          <a:xfrm>
            <a:off x="9098558" y="61172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Change a role or remove from a Halqah">
            <a:extLst>
              <a:ext uri="{FF2B5EF4-FFF2-40B4-BE49-F238E27FC236}">
                <a16:creationId xmlns:a16="http://schemas.microsoft.com/office/drawing/2014/main" id="{79890E69-ACC1-2ED6-A8E5-A0B5A818A659}"/>
              </a:ext>
            </a:extLst>
          </p:cNvPr>
          <p:cNvSpPr txBox="1"/>
          <p:nvPr/>
        </p:nvSpPr>
        <p:spPr>
          <a:xfrm>
            <a:off x="965200" y="7095728"/>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Change a role or remove from a Halqah</a:t>
            </a:r>
          </a:p>
        </p:txBody>
      </p:sp>
      <p:sp>
        <p:nvSpPr>
          <p:cNvPr id="14" name="Urdu: کردار بدلیں یا حلقے سے ہٹائیں">
            <a:extLst>
              <a:ext uri="{FF2B5EF4-FFF2-40B4-BE49-F238E27FC236}">
                <a16:creationId xmlns:a16="http://schemas.microsoft.com/office/drawing/2014/main" id="{B272E0CF-49F8-A9F7-E4A5-0EFA6F7F8376}"/>
              </a:ext>
            </a:extLst>
          </p:cNvPr>
          <p:cNvSpPr txBox="1"/>
          <p:nvPr/>
        </p:nvSpPr>
        <p:spPr>
          <a:xfrm>
            <a:off x="965200" y="7497763"/>
            <a:ext cx="2403538"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کردار بدلیں یا حلقے سے ہٹائیں</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73AC44BC-BF09-89FA-1AA6-D26E2041EE88}"/>
              </a:ext>
            </a:extLst>
          </p:cNvPr>
          <p:cNvSpPr txBox="1"/>
          <p:nvPr/>
        </p:nvSpPr>
        <p:spPr>
          <a:xfrm>
            <a:off x="9098558" y="71840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Add anyone to another Halqah">
            <a:extLst>
              <a:ext uri="{FF2B5EF4-FFF2-40B4-BE49-F238E27FC236}">
                <a16:creationId xmlns:a16="http://schemas.microsoft.com/office/drawing/2014/main" id="{A608C57B-4F3A-FE85-5FEB-1014F1477535}"/>
              </a:ext>
            </a:extLst>
          </p:cNvPr>
          <p:cNvSpPr txBox="1"/>
          <p:nvPr/>
        </p:nvSpPr>
        <p:spPr>
          <a:xfrm>
            <a:off x="965200" y="8162528"/>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Add anyone to another Halqah</a:t>
            </a:r>
          </a:p>
        </p:txBody>
      </p:sp>
      <p:sp>
        <p:nvSpPr>
          <p:cNvPr id="17" name="Urdu: کسی کو بھی دوسرے حلقے میں شامل کریں">
            <a:extLst>
              <a:ext uri="{FF2B5EF4-FFF2-40B4-BE49-F238E27FC236}">
                <a16:creationId xmlns:a16="http://schemas.microsoft.com/office/drawing/2014/main" id="{97E93187-7079-D775-8F59-47E69ABE37BC}"/>
              </a:ext>
            </a:extLst>
          </p:cNvPr>
          <p:cNvSpPr txBox="1"/>
          <p:nvPr/>
        </p:nvSpPr>
        <p:spPr>
          <a:xfrm>
            <a:off x="965200" y="8564563"/>
            <a:ext cx="3306826"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کسی کو بھی دوسرے حلقے میں شامل کریں</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B93DD43A-5F44-CABB-3E57-0D728B81F95D}"/>
              </a:ext>
            </a:extLst>
          </p:cNvPr>
          <p:cNvSpPr txBox="1"/>
          <p:nvPr/>
        </p:nvSpPr>
        <p:spPr>
          <a:xfrm>
            <a:off x="9098558" y="82508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Everyone who has signed in">
            <a:extLst>
              <a:ext uri="{FF2B5EF4-FFF2-40B4-BE49-F238E27FC236}">
                <a16:creationId xmlns:a16="http://schemas.microsoft.com/office/drawing/2014/main" id="{B49A722B-9B1D-3C20-E9F5-E649617B92B9}"/>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FBF5E6"/>
                </a:solidFill>
                <a:latin typeface="Segoe UI" panose="020B0502040204020203" pitchFamily="34" charset="0"/>
              </a:rPr>
              <a:t>Everyone who has signed in</a:t>
            </a:r>
          </a:p>
        </p:txBody>
      </p:sp>
      <p:sp>
        <p:nvSpPr>
          <p:cNvPr id="20" name="Text: Change a role">
            <a:extLst>
              <a:ext uri="{FF2B5EF4-FFF2-40B4-BE49-F238E27FC236}">
                <a16:creationId xmlns:a16="http://schemas.microsoft.com/office/drawing/2014/main" id="{09A4EF60-723E-E750-1ABD-ABF1FF5FCAB3}"/>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FBF5E6"/>
                </a:solidFill>
                <a:latin typeface="Segoe UI" panose="020B0502040204020203" pitchFamily="34" charset="0"/>
              </a:rPr>
              <a:t>Change a role</a:t>
            </a:r>
          </a:p>
        </p:txBody>
      </p:sp>
      <p:sp>
        <p:nvSpPr>
          <p:cNvPr id="21" name="Text: Member names, emails and places are blurred.">
            <a:extLst>
              <a:ext uri="{FF2B5EF4-FFF2-40B4-BE49-F238E27FC236}">
                <a16:creationId xmlns:a16="http://schemas.microsoft.com/office/drawing/2014/main" id="{E895D834-DCCD-5AA5-AB85-C11FBD09E1A4}"/>
              </a:ext>
            </a:extLst>
          </p:cNvPr>
          <p:cNvSpPr txBox="1"/>
          <p:nvPr/>
        </p:nvSpPr>
        <p:spPr>
          <a:xfrm>
            <a:off x="965200" y="10116939"/>
            <a:ext cx="8483600" cy="424061"/>
          </a:xfrm>
          <a:prstGeom prst="rect">
            <a:avLst/>
          </a:prstGeom>
          <a:noFill/>
        </p:spPr>
        <p:txBody>
          <a:bodyPr vert="horz" wrap="none" lIns="0" tIns="0" rIns="0" bIns="0" rtlCol="0">
            <a:noAutofit/>
          </a:bodyPr>
          <a:lstStyle/>
          <a:p>
            <a:pPr>
              <a:lnSpc>
                <a:spcPts val="1740"/>
              </a:lnSpc>
            </a:pPr>
            <a:r>
              <a:rPr lang="en-US" sz="1200">
                <a:solidFill>
                  <a:srgbClr val="FBF5E6"/>
                </a:solidFill>
                <a:latin typeface="Segoe UI" panose="020B0502040204020203" pitchFamily="34" charset="0"/>
              </a:rPr>
              <a:t>Member names, emails and places are blurred.</a:t>
            </a:r>
          </a:p>
        </p:txBody>
      </p:sp>
      <p:sp>
        <p:nvSpPr>
          <p:cNvPr id="22" name="Text: ANDROID APP PREVIEW">
            <a:extLst>
              <a:ext uri="{FF2B5EF4-FFF2-40B4-BE49-F238E27FC236}">
                <a16:creationId xmlns:a16="http://schemas.microsoft.com/office/drawing/2014/main" id="{71589A57-355A-616A-CCF8-922689BB1F49}"/>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FBF5E6"/>
                </a:solidFill>
                <a:latin typeface="Segoe UI" panose="020B0502040204020203" pitchFamily="34" charset="0"/>
              </a:rPr>
              <a:t>ANDROID APP PREVIEW</a:t>
            </a:r>
          </a:p>
        </p:txBody>
      </p:sp>
      <p:sp>
        <p:nvSpPr>
          <p:cNvPr id="23" name="Text: SILSILA NAQSHBANDIA OWAISIAH">
            <a:extLst>
              <a:ext uri="{FF2B5EF4-FFF2-40B4-BE49-F238E27FC236}">
                <a16:creationId xmlns:a16="http://schemas.microsoft.com/office/drawing/2014/main" id="{E8CEDAEC-B46E-BF24-AC88-3409EDE9260E}"/>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B2C4B4"/>
                </a:solidFill>
                <a:latin typeface="Segoe UI" panose="020B0502040204020203" pitchFamily="34" charset="0"/>
              </a:rPr>
              <a:t>SILSILA NAQSHBANDIA OWAISIAH</a:t>
            </a:r>
          </a:p>
        </p:txBody>
      </p:sp>
      <p:sp>
        <p:nvSpPr>
          <p:cNvPr id="24" name="Text: App map">
            <a:extLst>
              <a:ext uri="{FF2B5EF4-FFF2-40B4-BE49-F238E27FC236}">
                <a16:creationId xmlns:a16="http://schemas.microsoft.com/office/drawing/2014/main" id="{D2F3D115-0C94-5209-77E1-A4B9D56A3FEB}"/>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App map</a:t>
            </a:r>
          </a:p>
        </p:txBody>
      </p:sp>
      <p:sp>
        <p:nvSpPr>
          <p:cNvPr id="25" name="Text: All features">
            <a:extLst>
              <a:ext uri="{FF2B5EF4-FFF2-40B4-BE49-F238E27FC236}">
                <a16:creationId xmlns:a16="http://schemas.microsoft.com/office/drawing/2014/main" id="{DB76861E-D77C-3FD5-0774-DEE9DB5AC216}"/>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All features</a:t>
            </a:r>
          </a:p>
        </p:txBody>
      </p:sp>
      <p:sp>
        <p:nvSpPr>
          <p:cNvPr id="26" name="Text: 31 / 65">
            <a:extLst>
              <a:ext uri="{FF2B5EF4-FFF2-40B4-BE49-F238E27FC236}">
                <a16:creationId xmlns:a16="http://schemas.microsoft.com/office/drawing/2014/main" id="{204852F2-161C-B5FD-E024-0E8AB770B4A3}"/>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B2C4B4"/>
                </a:solidFill>
                <a:latin typeface="Segoe UI" panose="020B0502040204020203" pitchFamily="34" charset="0"/>
              </a:rPr>
              <a:t>31 / 65</a:t>
            </a:r>
          </a:p>
        </p:txBody>
      </p:sp>
      <p:sp>
        <p:nvSpPr>
          <p:cNvPr id="27" name="Text: ‹">
            <a:extLst>
              <a:ext uri="{FF2B5EF4-FFF2-40B4-BE49-F238E27FC236}">
                <a16:creationId xmlns:a16="http://schemas.microsoft.com/office/drawing/2014/main" id="{AF2726B9-42A8-0FCA-3E34-C085368510E2}"/>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sp>
        <p:nvSpPr>
          <p:cNvPr id="28" name="Text: ›">
            <a:extLst>
              <a:ext uri="{FF2B5EF4-FFF2-40B4-BE49-F238E27FC236}">
                <a16:creationId xmlns:a16="http://schemas.microsoft.com/office/drawing/2014/main" id="{FB3ABEA0-A6CD-6C7A-9D6D-92754DAC5CC0}"/>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pic>
        <p:nvPicPr>
          <p:cNvPr id="30" name="Fresh Android screenshot: admin-everyone" descr="admin-everyone">
            <a:extLst>
              <a:ext uri="{FF2B5EF4-FFF2-40B4-BE49-F238E27FC236}">
                <a16:creationId xmlns:a16="http://schemas.microsoft.com/office/drawing/2014/main" id="{37C7CD30-ED4D-8A36-C75D-A933BD372BED}"/>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2" name="Fresh Android screenshot: admin-role-menu" descr="admin-role-menu">
            <a:extLst>
              <a:ext uri="{FF2B5EF4-FFF2-40B4-BE49-F238E27FC236}">
                <a16:creationId xmlns:a16="http://schemas.microsoft.com/office/drawing/2014/main" id="{10142915-3FC6-0232-71FC-D3CBF57542A7}"/>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3" name="Explore: screen=admin-everyone">
            <a:hlinkClick r:id="rId6"/>
            <a:extLst>
              <a:ext uri="{FF2B5EF4-FFF2-40B4-BE49-F238E27FC236}">
                <a16:creationId xmlns:a16="http://schemas.microsoft.com/office/drawing/2014/main" id="{7DE27F64-ACFE-D226-F008-43373D912787}"/>
              </a:ext>
            </a:extLst>
          </p:cNvPr>
          <p:cNvSpPr/>
          <p:nvPr/>
        </p:nvSpPr>
        <p:spPr>
          <a:xfrm>
            <a:off x="965200" y="58886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admin-role-menu">
            <a:hlinkClick r:id="rId7"/>
            <a:extLst>
              <a:ext uri="{FF2B5EF4-FFF2-40B4-BE49-F238E27FC236}">
                <a16:creationId xmlns:a16="http://schemas.microsoft.com/office/drawing/2014/main" id="{0CF7B81D-B775-D61D-22C8-FDE1D4B51D6C}"/>
              </a:ext>
            </a:extLst>
          </p:cNvPr>
          <p:cNvSpPr/>
          <p:nvPr/>
        </p:nvSpPr>
        <p:spPr>
          <a:xfrm>
            <a:off x="965200" y="69554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admin-person">
            <a:hlinkClick r:id="rId8"/>
            <a:extLst>
              <a:ext uri="{FF2B5EF4-FFF2-40B4-BE49-F238E27FC236}">
                <a16:creationId xmlns:a16="http://schemas.microsoft.com/office/drawing/2014/main" id="{87908919-F8AA-440D-399C-F7EA09B031F5}"/>
              </a:ext>
            </a:extLst>
          </p:cNvPr>
          <p:cNvSpPr/>
          <p:nvPr/>
        </p:nvSpPr>
        <p:spPr>
          <a:xfrm>
            <a:off x="965200" y="80222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admin-everyone">
            <a:hlinkClick r:id="rId6"/>
            <a:extLst>
              <a:ext uri="{FF2B5EF4-FFF2-40B4-BE49-F238E27FC236}">
                <a16:creationId xmlns:a16="http://schemas.microsoft.com/office/drawing/2014/main" id="{66AD9B56-57F4-0AA9-B7BF-2824192A3F01}"/>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Explore: screen=admin-role-menu">
            <a:hlinkClick r:id="rId7"/>
            <a:extLst>
              <a:ext uri="{FF2B5EF4-FFF2-40B4-BE49-F238E27FC236}">
                <a16:creationId xmlns:a16="http://schemas.microsoft.com/office/drawing/2014/main" id="{5F2CCEE1-1C03-A7B8-E415-5B8E30751808}"/>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Navigate: architecture">
            <a:hlinkClick r:id="rId9" action="ppaction://hlinksldjump"/>
            <a:extLst>
              <a:ext uri="{FF2B5EF4-FFF2-40B4-BE49-F238E27FC236}">
                <a16:creationId xmlns:a16="http://schemas.microsoft.com/office/drawing/2014/main" id="{99EDC16E-A1BA-CC9A-3A33-06E21CB490D5}"/>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Explore: features">
            <a:hlinkClick r:id="rId10"/>
            <a:extLst>
              <a:ext uri="{FF2B5EF4-FFF2-40B4-BE49-F238E27FC236}">
                <a16:creationId xmlns:a16="http://schemas.microsoft.com/office/drawing/2014/main" id="{C72062E6-0D57-75D8-50AE-070D672FC089}"/>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admin-halqahs">
            <a:hlinkClick r:id="rId11" action="ppaction://hlinksldjump"/>
            <a:extLst>
              <a:ext uri="{FF2B5EF4-FFF2-40B4-BE49-F238E27FC236}">
                <a16:creationId xmlns:a16="http://schemas.microsoft.com/office/drawing/2014/main" id="{8435DC6D-0C72-906E-CB29-BB04C8DE2BD5}"/>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Navigate: admin-pictures">
            <a:hlinkClick r:id="rId12" action="ppaction://hlinksldjump"/>
            <a:extLst>
              <a:ext uri="{FF2B5EF4-FFF2-40B4-BE49-F238E27FC236}">
                <a16:creationId xmlns:a16="http://schemas.microsoft.com/office/drawing/2014/main" id="{EC805247-FDCA-9CCC-5A7D-EE4BF4CE5EAA}"/>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3132520"/>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650"/>
                                        <p:tgtEl>
                                          <p:spTgt spid="30"/>
                                        </p:tgtEl>
                                      </p:cBhvr>
                                    </p:animEffect>
                                  </p:childTnLst>
                                </p:cTn>
                              </p:par>
                              <p:par>
                                <p:cTn id="8" presetID="10" presetClass="entr" presetSubtype="0" fill="hold" nodeType="withEffect">
                                  <p:stCondLst>
                                    <p:cond delay="10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6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name="admin-pictures">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2F2B4CD7-2D3C-C765-B43F-995C59FB8A94}"/>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C2C84855-E2AA-E7AF-F1EE-A78688679615}"/>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ADMINISTRATION">
            <a:extLst>
              <a:ext uri="{FF2B5EF4-FFF2-40B4-BE49-F238E27FC236}">
                <a16:creationId xmlns:a16="http://schemas.microsoft.com/office/drawing/2014/main" id="{C2BE2193-08BB-E62F-ADCE-E6B1B5C16F4B}"/>
              </a:ext>
            </a:extLst>
          </p:cNvPr>
          <p:cNvSpPr txBox="1"/>
          <p:nvPr/>
        </p:nvSpPr>
        <p:spPr>
          <a:xfrm>
            <a:off x="3070820" y="527050"/>
            <a:ext cx="2199283"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ADMINISTRATION</a:t>
            </a:r>
          </a:p>
        </p:txBody>
      </p:sp>
      <p:sp>
        <p:nvSpPr>
          <p:cNvPr id="6" name="Text: Today's pictures">
            <a:extLst>
              <a:ext uri="{FF2B5EF4-FFF2-40B4-BE49-F238E27FC236}">
                <a16:creationId xmlns:a16="http://schemas.microsoft.com/office/drawing/2014/main" id="{17B512E2-6191-44F6-77D7-D61472AB191A}"/>
              </a:ext>
            </a:extLst>
          </p:cNvPr>
          <p:cNvSpPr txBox="1"/>
          <p:nvPr/>
        </p:nvSpPr>
        <p:spPr>
          <a:xfrm>
            <a:off x="965200" y="1600200"/>
            <a:ext cx="8547100" cy="992188"/>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Today's pictures</a:t>
            </a:r>
          </a:p>
        </p:txBody>
      </p:sp>
      <p:sp>
        <p:nvSpPr>
          <p:cNvPr id="7" name="Urdu: آج کی تصاویر">
            <a:extLst>
              <a:ext uri="{FF2B5EF4-FFF2-40B4-BE49-F238E27FC236}">
                <a16:creationId xmlns:a16="http://schemas.microsoft.com/office/drawing/2014/main" id="{5F3389B2-AB7D-9C8B-1151-E79304E1B74D}"/>
              </a:ext>
            </a:extLst>
          </p:cNvPr>
          <p:cNvSpPr txBox="1"/>
          <p:nvPr/>
        </p:nvSpPr>
        <p:spPr>
          <a:xfrm>
            <a:off x="965201" y="2592388"/>
            <a:ext cx="1754251"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آج کی تصاویر</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Publish the day's Ayah, Hadith, Aqwal-e-Sheikh or announcement picture, or forward it from">
            <a:extLst>
              <a:ext uri="{FF2B5EF4-FFF2-40B4-BE49-F238E27FC236}">
                <a16:creationId xmlns:a16="http://schemas.microsoft.com/office/drawing/2014/main" id="{E6A3B9BA-2E6F-6898-AE05-EBB17CE83140}"/>
              </a:ext>
            </a:extLst>
          </p:cNvPr>
          <p:cNvSpPr txBox="1"/>
          <p:nvPr/>
        </p:nvSpPr>
        <p:spPr>
          <a:xfrm>
            <a:off x="965200" y="3540323"/>
            <a:ext cx="8552498"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Publish the day's Ayah, Hadith, Aqwal-e-Sheikh or announcement
picture, or forward it from WhatsApp.</a:t>
            </a:r>
          </a:p>
        </p:txBody>
      </p:sp>
      <p:sp>
        <p:nvSpPr>
          <p:cNvPr id="9" name="Urdu: دن کی آیت، حدیث، اقوالِ شیخ یا اعلان کی تصویر شائع کریں، یا واٹس ایپ سے بھیجیں۔">
            <a:extLst>
              <a:ext uri="{FF2B5EF4-FFF2-40B4-BE49-F238E27FC236}">
                <a16:creationId xmlns:a16="http://schemas.microsoft.com/office/drawing/2014/main" id="{AB7866F7-D40A-4E03-F1FB-6A91BA8F5092}"/>
              </a:ext>
            </a:extLst>
          </p:cNvPr>
          <p:cNvSpPr txBox="1"/>
          <p:nvPr/>
        </p:nvSpPr>
        <p:spPr>
          <a:xfrm>
            <a:off x="965200" y="4547592"/>
            <a:ext cx="8367776" cy="734020"/>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دن کی آیت، حدیث، اقوالِ شیخ یا اعلان کی تصویر شائع کریں، یا واٹس ایپ سے بھیجیں۔</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Choose its place and its day">
            <a:extLst>
              <a:ext uri="{FF2B5EF4-FFF2-40B4-BE49-F238E27FC236}">
                <a16:creationId xmlns:a16="http://schemas.microsoft.com/office/drawing/2014/main" id="{2AD21C98-3C9D-3934-88F3-9375BD9A7DFA}"/>
              </a:ext>
            </a:extLst>
          </p:cNvPr>
          <p:cNvSpPr txBox="1"/>
          <p:nvPr/>
        </p:nvSpPr>
        <p:spPr>
          <a:xfrm>
            <a:off x="965200" y="549810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Choose its place and its day</a:t>
            </a:r>
          </a:p>
        </p:txBody>
      </p:sp>
      <p:sp>
        <p:nvSpPr>
          <p:cNvPr id="11" name="Urdu: اس کی جگہ اور دن منتخب کریں">
            <a:extLst>
              <a:ext uri="{FF2B5EF4-FFF2-40B4-BE49-F238E27FC236}">
                <a16:creationId xmlns:a16="http://schemas.microsoft.com/office/drawing/2014/main" id="{3E79D967-FBB8-8051-13E5-09ED33543864}"/>
              </a:ext>
            </a:extLst>
          </p:cNvPr>
          <p:cNvSpPr txBox="1"/>
          <p:nvPr/>
        </p:nvSpPr>
        <p:spPr>
          <a:xfrm>
            <a:off x="965201" y="5900142"/>
            <a:ext cx="2567051"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اس کی جگہ اور دن منتخب کریں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E91738F5-04B5-C557-65BF-766D1F6C9E99}"/>
              </a:ext>
            </a:extLst>
          </p:cNvPr>
          <p:cNvSpPr txBox="1"/>
          <p:nvPr/>
        </p:nvSpPr>
        <p:spPr>
          <a:xfrm>
            <a:off x="9098558" y="55864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Optionally open it over the Today page">
            <a:extLst>
              <a:ext uri="{FF2B5EF4-FFF2-40B4-BE49-F238E27FC236}">
                <a16:creationId xmlns:a16="http://schemas.microsoft.com/office/drawing/2014/main" id="{432C6926-750C-88F6-1DA1-BE5BE86EDDAF}"/>
              </a:ext>
            </a:extLst>
          </p:cNvPr>
          <p:cNvSpPr txBox="1"/>
          <p:nvPr/>
        </p:nvSpPr>
        <p:spPr>
          <a:xfrm>
            <a:off x="965200" y="656490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Optionally open it over the Today page</a:t>
            </a:r>
          </a:p>
        </p:txBody>
      </p:sp>
      <p:sp>
        <p:nvSpPr>
          <p:cNvPr id="14" name="Urdu: چاہیں تو آج کے صفحے پر خود کھلے">
            <a:extLst>
              <a:ext uri="{FF2B5EF4-FFF2-40B4-BE49-F238E27FC236}">
                <a16:creationId xmlns:a16="http://schemas.microsoft.com/office/drawing/2014/main" id="{9C67EF52-A291-8B02-71DA-D8DD74868BE3}"/>
              </a:ext>
            </a:extLst>
          </p:cNvPr>
          <p:cNvSpPr txBox="1"/>
          <p:nvPr/>
        </p:nvSpPr>
        <p:spPr>
          <a:xfrm>
            <a:off x="965200" y="6966942"/>
            <a:ext cx="253053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چاہیں تو آج کے صفحے پر خود کھلے</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2449EC07-6EE0-29E0-629F-88D810832CDD}"/>
              </a:ext>
            </a:extLst>
          </p:cNvPr>
          <p:cNvSpPr txBox="1"/>
          <p:nvPr/>
        </p:nvSpPr>
        <p:spPr>
          <a:xfrm>
            <a:off x="9098558" y="66532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WhatsApp pictures wait as drafts">
            <a:extLst>
              <a:ext uri="{FF2B5EF4-FFF2-40B4-BE49-F238E27FC236}">
                <a16:creationId xmlns:a16="http://schemas.microsoft.com/office/drawing/2014/main" id="{24DE2F78-C809-D4B1-A42D-67FF291856A3}"/>
              </a:ext>
            </a:extLst>
          </p:cNvPr>
          <p:cNvSpPr txBox="1"/>
          <p:nvPr/>
        </p:nvSpPr>
        <p:spPr>
          <a:xfrm>
            <a:off x="965200" y="763170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WhatsApp pictures wait as drafts</a:t>
            </a:r>
          </a:p>
        </p:txBody>
      </p:sp>
      <p:sp>
        <p:nvSpPr>
          <p:cNvPr id="17" name="Urdu: واٹس ایپ کی تصاویر مسودے میں منتظر رہتی ہیں">
            <a:extLst>
              <a:ext uri="{FF2B5EF4-FFF2-40B4-BE49-F238E27FC236}">
                <a16:creationId xmlns:a16="http://schemas.microsoft.com/office/drawing/2014/main" id="{D71D57B4-9E33-5D95-4BC9-81631EC4AA47}"/>
              </a:ext>
            </a:extLst>
          </p:cNvPr>
          <p:cNvSpPr txBox="1"/>
          <p:nvPr/>
        </p:nvSpPr>
        <p:spPr>
          <a:xfrm>
            <a:off x="965201" y="8033742"/>
            <a:ext cx="4065651"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واٹس ایپ کی تصاویر مسودے میں منتظر رہتی ہیں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FAA530B1-F32D-6E73-41EE-25D6C6D7EA4E}"/>
              </a:ext>
            </a:extLst>
          </p:cNvPr>
          <p:cNvSpPr txBox="1"/>
          <p:nvPr/>
        </p:nvSpPr>
        <p:spPr>
          <a:xfrm>
            <a:off x="9098558" y="77200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Today's pictures">
            <a:extLst>
              <a:ext uri="{FF2B5EF4-FFF2-40B4-BE49-F238E27FC236}">
                <a16:creationId xmlns:a16="http://schemas.microsoft.com/office/drawing/2014/main" id="{7E8D785A-F7C5-20B2-19F3-C1F3CA31AE5E}"/>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Today's pictures</a:t>
            </a:r>
          </a:p>
        </p:txBody>
      </p:sp>
      <p:sp>
        <p:nvSpPr>
          <p:cNvPr id="20" name="Text: Today's picture · Where and when">
            <a:extLst>
              <a:ext uri="{FF2B5EF4-FFF2-40B4-BE49-F238E27FC236}">
                <a16:creationId xmlns:a16="http://schemas.microsoft.com/office/drawing/2014/main" id="{00047CB1-E6F2-91D2-9094-F9DB05D8C365}"/>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Today's picture · Where and when</a:t>
            </a:r>
          </a:p>
        </p:txBody>
      </p:sp>
      <p:sp>
        <p:nvSpPr>
          <p:cNvPr id="21" name="Text: ANDROID APP PREVIEW">
            <a:extLst>
              <a:ext uri="{FF2B5EF4-FFF2-40B4-BE49-F238E27FC236}">
                <a16:creationId xmlns:a16="http://schemas.microsoft.com/office/drawing/2014/main" id="{72AAC7AD-D4A7-B7AA-43EA-BE7926223513}"/>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2" name="Text: SILSILA NAQSHBANDIA OWAISIAH">
            <a:extLst>
              <a:ext uri="{FF2B5EF4-FFF2-40B4-BE49-F238E27FC236}">
                <a16:creationId xmlns:a16="http://schemas.microsoft.com/office/drawing/2014/main" id="{B8F2A0F3-C14E-3C6D-AF1A-89ACBA458FE3}"/>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3" name="Text: App map">
            <a:extLst>
              <a:ext uri="{FF2B5EF4-FFF2-40B4-BE49-F238E27FC236}">
                <a16:creationId xmlns:a16="http://schemas.microsoft.com/office/drawing/2014/main" id="{56CD8B70-D6ED-EDD1-2B53-1E3193E088DB}"/>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4" name="Text: All features">
            <a:extLst>
              <a:ext uri="{FF2B5EF4-FFF2-40B4-BE49-F238E27FC236}">
                <a16:creationId xmlns:a16="http://schemas.microsoft.com/office/drawing/2014/main" id="{D03368D0-4580-0DED-4116-2F595A9C34C8}"/>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5" name="Text: 32 / 65">
            <a:extLst>
              <a:ext uri="{FF2B5EF4-FFF2-40B4-BE49-F238E27FC236}">
                <a16:creationId xmlns:a16="http://schemas.microsoft.com/office/drawing/2014/main" id="{9AB8E550-AAEF-1F79-47FB-4743F57C92B1}"/>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32 / 65</a:t>
            </a:r>
          </a:p>
        </p:txBody>
      </p:sp>
      <p:sp>
        <p:nvSpPr>
          <p:cNvPr id="26" name="Text: ‹">
            <a:extLst>
              <a:ext uri="{FF2B5EF4-FFF2-40B4-BE49-F238E27FC236}">
                <a16:creationId xmlns:a16="http://schemas.microsoft.com/office/drawing/2014/main" id="{2986096C-4497-4BC8-C181-551494B72996}"/>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7" name="Text: ›">
            <a:extLst>
              <a:ext uri="{FF2B5EF4-FFF2-40B4-BE49-F238E27FC236}">
                <a16:creationId xmlns:a16="http://schemas.microsoft.com/office/drawing/2014/main" id="{FA54AB8C-8C39-850E-7994-4CCAB4C77445}"/>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29" name="Fresh Android screenshot: admin-pictures" descr="admin-pictures">
            <a:extLst>
              <a:ext uri="{FF2B5EF4-FFF2-40B4-BE49-F238E27FC236}">
                <a16:creationId xmlns:a16="http://schemas.microsoft.com/office/drawing/2014/main" id="{0FA4FF32-9ABE-3144-79AA-88EDD14375F6}"/>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1" name="Fresh Android screenshot: admin-picture-editor" descr="admin-picture-editor">
            <a:extLst>
              <a:ext uri="{FF2B5EF4-FFF2-40B4-BE49-F238E27FC236}">
                <a16:creationId xmlns:a16="http://schemas.microsoft.com/office/drawing/2014/main" id="{1AA0EBFD-F2A8-7B57-6E6F-575385809A40}"/>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2" name="Explore: screen=admin-picture-editor">
            <a:hlinkClick r:id="rId6"/>
            <a:extLst>
              <a:ext uri="{FF2B5EF4-FFF2-40B4-BE49-F238E27FC236}">
                <a16:creationId xmlns:a16="http://schemas.microsoft.com/office/drawing/2014/main" id="{726C4F05-F646-F71D-A3A1-C4AEA9D35718}"/>
              </a:ext>
            </a:extLst>
          </p:cNvPr>
          <p:cNvSpPr/>
          <p:nvPr/>
        </p:nvSpPr>
        <p:spPr>
          <a:xfrm>
            <a:off x="965200" y="53578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admin-picture-editor">
            <a:hlinkClick r:id="rId6"/>
            <a:extLst>
              <a:ext uri="{FF2B5EF4-FFF2-40B4-BE49-F238E27FC236}">
                <a16:creationId xmlns:a16="http://schemas.microsoft.com/office/drawing/2014/main" id="{3FC246F2-D811-4122-5DE0-CBEB75740FA3}"/>
              </a:ext>
            </a:extLst>
          </p:cNvPr>
          <p:cNvSpPr/>
          <p:nvPr/>
        </p:nvSpPr>
        <p:spPr>
          <a:xfrm>
            <a:off x="965200" y="64246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admin-pictures">
            <a:hlinkClick r:id="rId7"/>
            <a:extLst>
              <a:ext uri="{FF2B5EF4-FFF2-40B4-BE49-F238E27FC236}">
                <a16:creationId xmlns:a16="http://schemas.microsoft.com/office/drawing/2014/main" id="{582BBDD8-4F01-B6ED-7E8F-1058B940A907}"/>
              </a:ext>
            </a:extLst>
          </p:cNvPr>
          <p:cNvSpPr/>
          <p:nvPr/>
        </p:nvSpPr>
        <p:spPr>
          <a:xfrm>
            <a:off x="965200" y="74914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admin-pictures">
            <a:hlinkClick r:id="rId7"/>
            <a:extLst>
              <a:ext uri="{FF2B5EF4-FFF2-40B4-BE49-F238E27FC236}">
                <a16:creationId xmlns:a16="http://schemas.microsoft.com/office/drawing/2014/main" id="{838ECB87-5739-791F-949C-FF93BD00DFC8}"/>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admin-picture-editor">
            <a:hlinkClick r:id="rId6"/>
            <a:extLst>
              <a:ext uri="{FF2B5EF4-FFF2-40B4-BE49-F238E27FC236}">
                <a16:creationId xmlns:a16="http://schemas.microsoft.com/office/drawing/2014/main" id="{44F2F9C4-7424-5EFB-25A7-6EFEDC9D2417}"/>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Navigate: architecture">
            <a:hlinkClick r:id="rId8" action="ppaction://hlinksldjump"/>
            <a:extLst>
              <a:ext uri="{FF2B5EF4-FFF2-40B4-BE49-F238E27FC236}">
                <a16:creationId xmlns:a16="http://schemas.microsoft.com/office/drawing/2014/main" id="{A24D5570-B1D6-218E-F66F-213207FB4829}"/>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Explore: features">
            <a:hlinkClick r:id="rId9"/>
            <a:extLst>
              <a:ext uri="{FF2B5EF4-FFF2-40B4-BE49-F238E27FC236}">
                <a16:creationId xmlns:a16="http://schemas.microsoft.com/office/drawing/2014/main" id="{A2764E29-E0D5-5DA8-6379-AB44AAB1F911}"/>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Navigate: admin-people">
            <a:hlinkClick r:id="rId10" action="ppaction://hlinksldjump"/>
            <a:extLst>
              <a:ext uri="{FF2B5EF4-FFF2-40B4-BE49-F238E27FC236}">
                <a16:creationId xmlns:a16="http://schemas.microsoft.com/office/drawing/2014/main" id="{2DDC2A41-6021-798F-48C9-746F20E2285A}"/>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halqah-admin">
            <a:hlinkClick r:id="rId11" action="ppaction://hlinksldjump"/>
            <a:extLst>
              <a:ext uri="{FF2B5EF4-FFF2-40B4-BE49-F238E27FC236}">
                <a16:creationId xmlns:a16="http://schemas.microsoft.com/office/drawing/2014/main" id="{6EC75BAE-EF05-4212-EF4D-CB8AD949D1E9}"/>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0080235"/>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650"/>
                                        <p:tgtEl>
                                          <p:spTgt spid="29"/>
                                        </p:tgtEl>
                                      </p:cBhvr>
                                    </p:animEffect>
                                  </p:childTnLst>
                                </p:cTn>
                              </p:par>
                              <p:par>
                                <p:cTn id="8" presetID="10" presetClass="entr" presetSubtype="0" fill="hold" nodeType="withEffect">
                                  <p:stCondLst>
                                    <p:cond delay="1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6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name="halqah-admin">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D56861FB-DEA8-5459-AC90-1FDF7E548184}"/>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E04CED1B-275B-7DC5-42A0-92E08C482BC4}"/>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HALQAH ADMIN">
            <a:extLst>
              <a:ext uri="{FF2B5EF4-FFF2-40B4-BE49-F238E27FC236}">
                <a16:creationId xmlns:a16="http://schemas.microsoft.com/office/drawing/2014/main" id="{2D002467-16C2-58D0-EB06-74BC39FCE7E1}"/>
              </a:ext>
            </a:extLst>
          </p:cNvPr>
          <p:cNvSpPr txBox="1"/>
          <p:nvPr/>
        </p:nvSpPr>
        <p:spPr>
          <a:xfrm>
            <a:off x="3070820" y="527050"/>
            <a:ext cx="2039144"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HALQAH ADMIN</a:t>
            </a:r>
          </a:p>
        </p:txBody>
      </p:sp>
      <p:sp>
        <p:nvSpPr>
          <p:cNvPr id="6" name="Text: Running a Halqah">
            <a:extLst>
              <a:ext uri="{FF2B5EF4-FFF2-40B4-BE49-F238E27FC236}">
                <a16:creationId xmlns:a16="http://schemas.microsoft.com/office/drawing/2014/main" id="{62CC1874-076E-9336-3D18-50343D35F9AC}"/>
              </a:ext>
            </a:extLst>
          </p:cNvPr>
          <p:cNvSpPr txBox="1"/>
          <p:nvPr/>
        </p:nvSpPr>
        <p:spPr>
          <a:xfrm>
            <a:off x="965200" y="1600200"/>
            <a:ext cx="8547100" cy="992188"/>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Running a Halqah</a:t>
            </a:r>
          </a:p>
        </p:txBody>
      </p:sp>
      <p:sp>
        <p:nvSpPr>
          <p:cNvPr id="7" name="Urdu: حلقے کا انتظام">
            <a:extLst>
              <a:ext uri="{FF2B5EF4-FFF2-40B4-BE49-F238E27FC236}">
                <a16:creationId xmlns:a16="http://schemas.microsoft.com/office/drawing/2014/main" id="{CA2C5C0D-6858-4F0E-A405-850457E6095B}"/>
              </a:ext>
            </a:extLst>
          </p:cNvPr>
          <p:cNvSpPr txBox="1"/>
          <p:nvPr/>
        </p:nvSpPr>
        <p:spPr>
          <a:xfrm>
            <a:off x="965200" y="2592388"/>
            <a:ext cx="1654238"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حلقے کا انتظام</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One place for people, posts, meetings, Zikr times, dua requests and past sessions.">
            <a:extLst>
              <a:ext uri="{FF2B5EF4-FFF2-40B4-BE49-F238E27FC236}">
                <a16:creationId xmlns:a16="http://schemas.microsoft.com/office/drawing/2014/main" id="{00A80D64-A073-EE70-63D4-BE2B7FEF71FE}"/>
              </a:ext>
            </a:extLst>
          </p:cNvPr>
          <p:cNvSpPr txBox="1"/>
          <p:nvPr/>
        </p:nvSpPr>
        <p:spPr>
          <a:xfrm>
            <a:off x="965200" y="3540323"/>
            <a:ext cx="8547100"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One place for people, posts, meetings, Zikr times, dua requests
and past sessions.</a:t>
            </a:r>
          </a:p>
        </p:txBody>
      </p:sp>
      <p:sp>
        <p:nvSpPr>
          <p:cNvPr id="9" name="Urdu: افراد، پوسٹس، میٹنگز، ذکر کے اوقات، دعا کی درخواستیں اور پچھلی نشستیں، سب ایک جگہ۔">
            <a:extLst>
              <a:ext uri="{FF2B5EF4-FFF2-40B4-BE49-F238E27FC236}">
                <a16:creationId xmlns:a16="http://schemas.microsoft.com/office/drawing/2014/main" id="{7C106633-5B51-3CA6-33D9-6F85A54175A7}"/>
              </a:ext>
            </a:extLst>
          </p:cNvPr>
          <p:cNvSpPr txBox="1"/>
          <p:nvPr/>
        </p:nvSpPr>
        <p:spPr>
          <a:xfrm>
            <a:off x="965200" y="4547592"/>
            <a:ext cx="8550338" cy="1264841"/>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افراد، پوسٹس، میٹنگز، ذکر کے اوقات، دعا کی درخواستیں اور پچھلی نشستیں، سب ایک جگہ۔</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Add people by email, phone or code">
            <a:extLst>
              <a:ext uri="{FF2B5EF4-FFF2-40B4-BE49-F238E27FC236}">
                <a16:creationId xmlns:a16="http://schemas.microsoft.com/office/drawing/2014/main" id="{B41D867B-56E5-E3E8-B38F-DE1D75DE739D}"/>
              </a:ext>
            </a:extLst>
          </p:cNvPr>
          <p:cNvSpPr txBox="1"/>
          <p:nvPr/>
        </p:nvSpPr>
        <p:spPr>
          <a:xfrm>
            <a:off x="965200" y="602892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Add people by email, phone or code</a:t>
            </a:r>
          </a:p>
        </p:txBody>
      </p:sp>
      <p:sp>
        <p:nvSpPr>
          <p:cNvPr id="11" name="Urdu: ای میل، فون یا کوڈ سے افراد شامل کریں">
            <a:extLst>
              <a:ext uri="{FF2B5EF4-FFF2-40B4-BE49-F238E27FC236}">
                <a16:creationId xmlns:a16="http://schemas.microsoft.com/office/drawing/2014/main" id="{AC478A7E-FBED-E3DB-DE43-983471C43A0D}"/>
              </a:ext>
            </a:extLst>
          </p:cNvPr>
          <p:cNvSpPr txBox="1"/>
          <p:nvPr/>
        </p:nvSpPr>
        <p:spPr>
          <a:xfrm>
            <a:off x="965201" y="6430963"/>
            <a:ext cx="3384613"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ای میل، فون یا کوڈ سے افراد شامل کریں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BDD0763A-F137-2E27-E33F-570C3CBBE3CB}"/>
              </a:ext>
            </a:extLst>
          </p:cNvPr>
          <p:cNvSpPr txBox="1"/>
          <p:nvPr/>
        </p:nvSpPr>
        <p:spPr>
          <a:xfrm>
            <a:off x="9098558" y="61172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Make Admins; withdraw unused invitations">
            <a:extLst>
              <a:ext uri="{FF2B5EF4-FFF2-40B4-BE49-F238E27FC236}">
                <a16:creationId xmlns:a16="http://schemas.microsoft.com/office/drawing/2014/main" id="{49F1438C-4BD6-92DB-7B0C-DBDE6B8C50BA}"/>
              </a:ext>
            </a:extLst>
          </p:cNvPr>
          <p:cNvSpPr txBox="1"/>
          <p:nvPr/>
        </p:nvSpPr>
        <p:spPr>
          <a:xfrm>
            <a:off x="965200" y="709572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Make Admins; withdraw unused invitations</a:t>
            </a:r>
          </a:p>
        </p:txBody>
      </p:sp>
      <p:sp>
        <p:nvSpPr>
          <p:cNvPr id="14" name="Urdu: ایڈمن بنائیں؛ غیر استعمال شدہ دعوت واپس لیں">
            <a:extLst>
              <a:ext uri="{FF2B5EF4-FFF2-40B4-BE49-F238E27FC236}">
                <a16:creationId xmlns:a16="http://schemas.microsoft.com/office/drawing/2014/main" id="{16252A72-867E-9CBD-0C4B-4BDC1A72DF19}"/>
              </a:ext>
            </a:extLst>
          </p:cNvPr>
          <p:cNvSpPr txBox="1"/>
          <p:nvPr/>
        </p:nvSpPr>
        <p:spPr>
          <a:xfrm>
            <a:off x="965200" y="7497763"/>
            <a:ext cx="402913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ایڈمن بنائیں؛ غیر استعمال شدہ دعوت واپس لیں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208E68D2-D52A-2BCA-1329-8CD7EA4104D7}"/>
              </a:ext>
            </a:extLst>
          </p:cNvPr>
          <p:cNvSpPr txBox="1"/>
          <p:nvPr/>
        </p:nvSpPr>
        <p:spPr>
          <a:xfrm>
            <a:off x="9098558" y="71840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Invitation codes sent from your own phone">
            <a:extLst>
              <a:ext uri="{FF2B5EF4-FFF2-40B4-BE49-F238E27FC236}">
                <a16:creationId xmlns:a16="http://schemas.microsoft.com/office/drawing/2014/main" id="{37AE4D34-EC2B-7EE1-0708-41B356E0FA08}"/>
              </a:ext>
            </a:extLst>
          </p:cNvPr>
          <p:cNvSpPr txBox="1"/>
          <p:nvPr/>
        </p:nvSpPr>
        <p:spPr>
          <a:xfrm>
            <a:off x="965200" y="816252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Invitation codes sent from your own phone</a:t>
            </a:r>
          </a:p>
        </p:txBody>
      </p:sp>
      <p:sp>
        <p:nvSpPr>
          <p:cNvPr id="17" name="Urdu: دعوتی کوڈ آپ کے اپنے فون سے">
            <a:extLst>
              <a:ext uri="{FF2B5EF4-FFF2-40B4-BE49-F238E27FC236}">
                <a16:creationId xmlns:a16="http://schemas.microsoft.com/office/drawing/2014/main" id="{1CBF1384-A126-3E54-0122-77836CFFAF89}"/>
              </a:ext>
            </a:extLst>
          </p:cNvPr>
          <p:cNvSpPr txBox="1"/>
          <p:nvPr/>
        </p:nvSpPr>
        <p:spPr>
          <a:xfrm>
            <a:off x="965200" y="8564563"/>
            <a:ext cx="268928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دعوتی کوڈ آپ کے اپنے فون سے</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E6C5B5B7-7EB6-EF4F-EB5B-DAA6A140820C}"/>
              </a:ext>
            </a:extLst>
          </p:cNvPr>
          <p:cNvSpPr txBox="1"/>
          <p:nvPr/>
        </p:nvSpPr>
        <p:spPr>
          <a:xfrm>
            <a:off x="9098558" y="82508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Halqah · Admin view">
            <a:extLst>
              <a:ext uri="{FF2B5EF4-FFF2-40B4-BE49-F238E27FC236}">
                <a16:creationId xmlns:a16="http://schemas.microsoft.com/office/drawing/2014/main" id="{399B671D-5BB5-69AC-AB62-B6E4469B8B7E}"/>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Halqah · Admin view</a:t>
            </a:r>
          </a:p>
        </p:txBody>
      </p:sp>
      <p:sp>
        <p:nvSpPr>
          <p:cNvPr id="20" name="Text: Members and invitations">
            <a:extLst>
              <a:ext uri="{FF2B5EF4-FFF2-40B4-BE49-F238E27FC236}">
                <a16:creationId xmlns:a16="http://schemas.microsoft.com/office/drawing/2014/main" id="{1D05C7F4-7A6B-4D21-76FD-66B6D8D11A31}"/>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Members and invitations</a:t>
            </a:r>
          </a:p>
        </p:txBody>
      </p:sp>
      <p:sp>
        <p:nvSpPr>
          <p:cNvPr id="21" name="Text: Member names, emails and places are blurred.">
            <a:extLst>
              <a:ext uri="{FF2B5EF4-FFF2-40B4-BE49-F238E27FC236}">
                <a16:creationId xmlns:a16="http://schemas.microsoft.com/office/drawing/2014/main" id="{92A63CF4-DEA1-B7DD-9D3B-1EB81B80ED9D}"/>
              </a:ext>
            </a:extLst>
          </p:cNvPr>
          <p:cNvSpPr txBox="1"/>
          <p:nvPr/>
        </p:nvSpPr>
        <p:spPr>
          <a:xfrm>
            <a:off x="965200" y="10116939"/>
            <a:ext cx="8483600" cy="424061"/>
          </a:xfrm>
          <a:prstGeom prst="rect">
            <a:avLst/>
          </a:prstGeom>
          <a:noFill/>
        </p:spPr>
        <p:txBody>
          <a:bodyPr vert="horz" wrap="none" lIns="0" tIns="0" rIns="0" bIns="0" rtlCol="0">
            <a:noAutofit/>
          </a:bodyPr>
          <a:lstStyle/>
          <a:p>
            <a:pPr>
              <a:lnSpc>
                <a:spcPts val="1740"/>
              </a:lnSpc>
            </a:pPr>
            <a:r>
              <a:rPr lang="en-US" sz="1200">
                <a:solidFill>
                  <a:srgbClr val="153D31"/>
                </a:solidFill>
                <a:latin typeface="Segoe UI" panose="020B0502040204020203" pitchFamily="34" charset="0"/>
              </a:rPr>
              <a:t>Member names, emails and places are blurred.</a:t>
            </a:r>
          </a:p>
        </p:txBody>
      </p:sp>
      <p:sp>
        <p:nvSpPr>
          <p:cNvPr id="22" name="Text: ANDROID APP PREVIEW">
            <a:extLst>
              <a:ext uri="{FF2B5EF4-FFF2-40B4-BE49-F238E27FC236}">
                <a16:creationId xmlns:a16="http://schemas.microsoft.com/office/drawing/2014/main" id="{A529501D-9289-725C-DB19-89EDBBF64E25}"/>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3" name="Text: SILSILA NAQSHBANDIA OWAISIAH">
            <a:extLst>
              <a:ext uri="{FF2B5EF4-FFF2-40B4-BE49-F238E27FC236}">
                <a16:creationId xmlns:a16="http://schemas.microsoft.com/office/drawing/2014/main" id="{1F1713FD-DA5F-68A0-7228-51ECC5AB1B51}"/>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4" name="Text: App map">
            <a:extLst>
              <a:ext uri="{FF2B5EF4-FFF2-40B4-BE49-F238E27FC236}">
                <a16:creationId xmlns:a16="http://schemas.microsoft.com/office/drawing/2014/main" id="{9D56004D-0294-1F56-2A50-A26B3E58DDFD}"/>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5" name="Text: All features">
            <a:extLst>
              <a:ext uri="{FF2B5EF4-FFF2-40B4-BE49-F238E27FC236}">
                <a16:creationId xmlns:a16="http://schemas.microsoft.com/office/drawing/2014/main" id="{8F867C1D-9857-882E-3470-67B2279B4B76}"/>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6" name="Text: 33 / 65">
            <a:extLst>
              <a:ext uri="{FF2B5EF4-FFF2-40B4-BE49-F238E27FC236}">
                <a16:creationId xmlns:a16="http://schemas.microsoft.com/office/drawing/2014/main" id="{5752EFF8-F7F7-EBB1-E59C-F37DB1B37B14}"/>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33 / 65</a:t>
            </a:r>
          </a:p>
        </p:txBody>
      </p:sp>
      <p:sp>
        <p:nvSpPr>
          <p:cNvPr id="27" name="Text: ‹">
            <a:extLst>
              <a:ext uri="{FF2B5EF4-FFF2-40B4-BE49-F238E27FC236}">
                <a16:creationId xmlns:a16="http://schemas.microsoft.com/office/drawing/2014/main" id="{4607A5AE-DEA1-FD9A-F3DE-2B682555CD11}"/>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8" name="Text: ›">
            <a:extLst>
              <a:ext uri="{FF2B5EF4-FFF2-40B4-BE49-F238E27FC236}">
                <a16:creationId xmlns:a16="http://schemas.microsoft.com/office/drawing/2014/main" id="{B799C451-F323-CDC6-ED2B-417722129B48}"/>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30" name="Fresh Android screenshot: admin-halqah-page" descr="admin-halqah-page">
            <a:extLst>
              <a:ext uri="{FF2B5EF4-FFF2-40B4-BE49-F238E27FC236}">
                <a16:creationId xmlns:a16="http://schemas.microsoft.com/office/drawing/2014/main" id="{D58F4540-6744-A37B-2DE9-3A56B4D8EB81}"/>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2" name="Fresh Android screenshot: admin-people" descr="admin-people">
            <a:extLst>
              <a:ext uri="{FF2B5EF4-FFF2-40B4-BE49-F238E27FC236}">
                <a16:creationId xmlns:a16="http://schemas.microsoft.com/office/drawing/2014/main" id="{57650E16-4AE8-746C-1868-ABDA9E49132D}"/>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3" name="Explore: screen=admin-add-people">
            <a:hlinkClick r:id="rId6"/>
            <a:extLst>
              <a:ext uri="{FF2B5EF4-FFF2-40B4-BE49-F238E27FC236}">
                <a16:creationId xmlns:a16="http://schemas.microsoft.com/office/drawing/2014/main" id="{EF0D2DE3-E87B-50F7-1311-E26F0E991DB3}"/>
              </a:ext>
            </a:extLst>
          </p:cNvPr>
          <p:cNvSpPr/>
          <p:nvPr/>
        </p:nvSpPr>
        <p:spPr>
          <a:xfrm>
            <a:off x="965200" y="58886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admin-member-menu">
            <a:hlinkClick r:id="rId7"/>
            <a:extLst>
              <a:ext uri="{FF2B5EF4-FFF2-40B4-BE49-F238E27FC236}">
                <a16:creationId xmlns:a16="http://schemas.microsoft.com/office/drawing/2014/main" id="{A3C797CE-8017-FB15-3436-7A2DEB70D32B}"/>
              </a:ext>
            </a:extLst>
          </p:cNvPr>
          <p:cNvSpPr/>
          <p:nvPr/>
        </p:nvSpPr>
        <p:spPr>
          <a:xfrm>
            <a:off x="965200" y="69554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admin-add-phone">
            <a:hlinkClick r:id="rId8"/>
            <a:extLst>
              <a:ext uri="{FF2B5EF4-FFF2-40B4-BE49-F238E27FC236}">
                <a16:creationId xmlns:a16="http://schemas.microsoft.com/office/drawing/2014/main" id="{11C6F996-62FE-F857-1151-A07B8AAF0259}"/>
              </a:ext>
            </a:extLst>
          </p:cNvPr>
          <p:cNvSpPr/>
          <p:nvPr/>
        </p:nvSpPr>
        <p:spPr>
          <a:xfrm>
            <a:off x="965200" y="80222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admin-halqah-page">
            <a:hlinkClick r:id="rId9"/>
            <a:extLst>
              <a:ext uri="{FF2B5EF4-FFF2-40B4-BE49-F238E27FC236}">
                <a16:creationId xmlns:a16="http://schemas.microsoft.com/office/drawing/2014/main" id="{9A3240B6-6895-0294-724E-585FEA1DEBE4}"/>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Explore: screen=admin-people">
            <a:hlinkClick r:id="rId10"/>
            <a:extLst>
              <a:ext uri="{FF2B5EF4-FFF2-40B4-BE49-F238E27FC236}">
                <a16:creationId xmlns:a16="http://schemas.microsoft.com/office/drawing/2014/main" id="{D7E90095-7C63-0EFE-708F-2C4F03781806}"/>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Navigate: architecture">
            <a:hlinkClick r:id="rId11" action="ppaction://hlinksldjump"/>
            <a:extLst>
              <a:ext uri="{FF2B5EF4-FFF2-40B4-BE49-F238E27FC236}">
                <a16:creationId xmlns:a16="http://schemas.microsoft.com/office/drawing/2014/main" id="{83C1A804-2D00-3DEB-2B86-0D3BA25D79EE}"/>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Explore: features">
            <a:hlinkClick r:id="rId12"/>
            <a:extLst>
              <a:ext uri="{FF2B5EF4-FFF2-40B4-BE49-F238E27FC236}">
                <a16:creationId xmlns:a16="http://schemas.microsoft.com/office/drawing/2014/main" id="{B6EBC66D-C586-B28E-EA46-AF441DF2A388}"/>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admin-pictures">
            <a:hlinkClick r:id="rId13" action="ppaction://hlinksldjump"/>
            <a:extLst>
              <a:ext uri="{FF2B5EF4-FFF2-40B4-BE49-F238E27FC236}">
                <a16:creationId xmlns:a16="http://schemas.microsoft.com/office/drawing/2014/main" id="{131C6694-AFCF-87A5-C332-494E17BF72A2}"/>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Navigate: admin-posts">
            <a:hlinkClick r:id="rId14" action="ppaction://hlinksldjump"/>
            <a:extLst>
              <a:ext uri="{FF2B5EF4-FFF2-40B4-BE49-F238E27FC236}">
                <a16:creationId xmlns:a16="http://schemas.microsoft.com/office/drawing/2014/main" id="{F7324125-BA4F-849D-66B4-C222EBDEF763}"/>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1716959"/>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650"/>
                                        <p:tgtEl>
                                          <p:spTgt spid="30"/>
                                        </p:tgtEl>
                                      </p:cBhvr>
                                    </p:animEffect>
                                  </p:childTnLst>
                                </p:cTn>
                              </p:par>
                              <p:par>
                                <p:cTn id="8" presetID="10" presetClass="entr" presetSubtype="0" fill="hold" nodeType="withEffect">
                                  <p:stCondLst>
                                    <p:cond delay="10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6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name="admin-posts">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E74BF597-024D-4EF9-3410-BA42D3ED1D50}"/>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BA82E8F8-74EA-855C-57C6-89ABB24DC18B}"/>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FBF5E6"/>
                </a:solidFill>
                <a:latin typeface="Segoe UI Semibold" panose="020B0702040204020203" pitchFamily="34" charset="0"/>
              </a:rPr>
              <a:t>DARUL IRFAN</a:t>
            </a:r>
          </a:p>
        </p:txBody>
      </p:sp>
      <p:sp>
        <p:nvSpPr>
          <p:cNvPr id="5" name="Text: HALQAH ADMIN">
            <a:extLst>
              <a:ext uri="{FF2B5EF4-FFF2-40B4-BE49-F238E27FC236}">
                <a16:creationId xmlns:a16="http://schemas.microsoft.com/office/drawing/2014/main" id="{ABEEDF69-FBCE-62A5-A4AA-A2B135F0E1A9}"/>
              </a:ext>
            </a:extLst>
          </p:cNvPr>
          <p:cNvSpPr txBox="1"/>
          <p:nvPr/>
        </p:nvSpPr>
        <p:spPr>
          <a:xfrm>
            <a:off x="3070820" y="527050"/>
            <a:ext cx="2039144" cy="419100"/>
          </a:xfrm>
          <a:prstGeom prst="rect">
            <a:avLst/>
          </a:prstGeom>
          <a:noFill/>
        </p:spPr>
        <p:txBody>
          <a:bodyPr vert="horz" wrap="none" lIns="0" tIns="0" rIns="0" bIns="0" rtlCol="0">
            <a:noAutofit/>
          </a:bodyPr>
          <a:lstStyle/>
          <a:p>
            <a:pPr>
              <a:lnSpc>
                <a:spcPts val="1560"/>
              </a:lnSpc>
            </a:pPr>
            <a:r>
              <a:rPr lang="en-US" sz="1300">
                <a:solidFill>
                  <a:srgbClr val="FBF5E6"/>
                </a:solidFill>
                <a:latin typeface="Segoe UI" panose="020B0502040204020203" pitchFamily="34" charset="0"/>
              </a:rPr>
              <a:t>HALQAH ADMIN</a:t>
            </a:r>
          </a:p>
        </p:txBody>
      </p:sp>
      <p:sp>
        <p:nvSpPr>
          <p:cNvPr id="6" name="Text: Posts, meetings and Zikr times">
            <a:extLst>
              <a:ext uri="{FF2B5EF4-FFF2-40B4-BE49-F238E27FC236}">
                <a16:creationId xmlns:a16="http://schemas.microsoft.com/office/drawing/2014/main" id="{69951735-0DDC-93BD-60E5-7E9EAAE2CE7A}"/>
              </a:ext>
            </a:extLst>
          </p:cNvPr>
          <p:cNvSpPr txBox="1"/>
          <p:nvPr/>
        </p:nvSpPr>
        <p:spPr>
          <a:xfrm>
            <a:off x="965200" y="1600200"/>
            <a:ext cx="8547100" cy="1781175"/>
          </a:xfrm>
          <a:prstGeom prst="rect">
            <a:avLst/>
          </a:prstGeom>
          <a:noFill/>
        </p:spPr>
        <p:txBody>
          <a:bodyPr vert="horz" wrap="none" lIns="0" tIns="0" rIns="0" bIns="0" rtlCol="0">
            <a:noAutofit/>
          </a:bodyPr>
          <a:lstStyle/>
          <a:p>
            <a:pPr>
              <a:lnSpc>
                <a:spcPts val="6213"/>
              </a:lnSpc>
            </a:pPr>
            <a:r>
              <a:rPr lang="en-US" sz="5700">
                <a:solidFill>
                  <a:srgbClr val="FBF5E6"/>
                </a:solidFill>
                <a:latin typeface="Segoe UI Semibold" panose="020B0702040204020203" pitchFamily="34" charset="0"/>
              </a:rPr>
              <a:t>Posts, meetings and Zikr
times</a:t>
            </a:r>
          </a:p>
        </p:txBody>
      </p:sp>
      <p:sp>
        <p:nvSpPr>
          <p:cNvPr id="7" name="Urdu: پوسٹس، میٹنگز اور ذکر کے اوقات">
            <a:extLst>
              <a:ext uri="{FF2B5EF4-FFF2-40B4-BE49-F238E27FC236}">
                <a16:creationId xmlns:a16="http://schemas.microsoft.com/office/drawing/2014/main" id="{5C8BEFA8-BCDE-A566-C207-5E7C84E5AB87}"/>
              </a:ext>
            </a:extLst>
          </p:cNvPr>
          <p:cNvSpPr txBox="1"/>
          <p:nvPr/>
        </p:nvSpPr>
        <p:spPr>
          <a:xfrm>
            <a:off x="965201" y="3381375"/>
            <a:ext cx="4237101" cy="884436"/>
          </a:xfrm>
          <a:prstGeom prst="rect">
            <a:avLst/>
          </a:prstGeom>
          <a:noFill/>
        </p:spPr>
        <p:txBody>
          <a:bodyPr vert="horz" wrap="none" lIns="0" tIns="0" rIns="0" bIns="0" rtlCol="0">
            <a:noAutofit/>
          </a:bodyPr>
          <a:lstStyle/>
          <a:p>
            <a:pPr algn="r" rtl="1">
              <a:lnSpc>
                <a:spcPts val="5365"/>
              </a:lnSpc>
            </a:pPr>
            <a:r>
              <a:rPr lang="ar-AE" sz="2900">
                <a:solidFill>
                  <a:srgbClr val="E7C978"/>
                </a:solidFill>
                <a:latin typeface="Noto Nastaliq Urdu" panose="020B0502040504020204" pitchFamily="34" charset="-78"/>
                <a:cs typeface="Noto Nastaliq Urdu" panose="020B0502040504020204" pitchFamily="34" charset="-78"/>
              </a:rPr>
              <a:t>پوسٹس، میٹنگز اور ذکر کے اوقات</a:t>
            </a:r>
            <a:endParaRPr lang="en-US" sz="2900">
              <a:solidFill>
                <a:srgbClr val="E7C978"/>
              </a:solidFill>
              <a:latin typeface="Noto Nastaliq Urdu" panose="020B0502040504020204" pitchFamily="34" charset="-78"/>
              <a:cs typeface="Noto Nastaliq Urdu" panose="020B0502040504020204" pitchFamily="34" charset="-78"/>
            </a:endParaRPr>
          </a:p>
        </p:txBody>
      </p:sp>
      <p:sp>
        <p:nvSpPr>
          <p:cNvPr id="8" name="Text: Share news with pictures and videos, plan a meeting, and set Zikr times that can start by ">
            <a:extLst>
              <a:ext uri="{FF2B5EF4-FFF2-40B4-BE49-F238E27FC236}">
                <a16:creationId xmlns:a16="http://schemas.microsoft.com/office/drawing/2014/main" id="{CCBF35B1-8EE9-845D-E09C-AC1D7112D00A}"/>
              </a:ext>
            </a:extLst>
          </p:cNvPr>
          <p:cNvSpPr txBox="1"/>
          <p:nvPr/>
        </p:nvSpPr>
        <p:spPr>
          <a:xfrm>
            <a:off x="965200" y="4329311"/>
            <a:ext cx="8547100" cy="1032669"/>
          </a:xfrm>
          <a:prstGeom prst="rect">
            <a:avLst/>
          </a:prstGeom>
          <a:noFill/>
        </p:spPr>
        <p:txBody>
          <a:bodyPr vert="horz" wrap="none" lIns="0" tIns="0" rIns="0" bIns="0" rtlCol="0">
            <a:noAutofit/>
          </a:bodyPr>
          <a:lstStyle/>
          <a:p>
            <a:pPr>
              <a:lnSpc>
                <a:spcPts val="3266"/>
              </a:lnSpc>
            </a:pPr>
            <a:r>
              <a:rPr lang="en-US" sz="2300">
                <a:solidFill>
                  <a:srgbClr val="C3D5C7"/>
                </a:solidFill>
                <a:latin typeface="Segoe UI" panose="020B0502040204020203" pitchFamily="34" charset="0"/>
              </a:rPr>
              <a:t>Share news with pictures and videos, plan a meeting, and set Zikr
times that can start by themselves.</a:t>
            </a:r>
          </a:p>
        </p:txBody>
      </p:sp>
      <p:sp>
        <p:nvSpPr>
          <p:cNvPr id="9" name="Urdu: تصاویر اور ویڈیوز کے ساتھ خبر دیں، میٹنگ رکھیں، اور ذکر کے اوقات مقرر کریں جو خود شروع ہو ">
            <a:extLst>
              <a:ext uri="{FF2B5EF4-FFF2-40B4-BE49-F238E27FC236}">
                <a16:creationId xmlns:a16="http://schemas.microsoft.com/office/drawing/2014/main" id="{B366BBA8-7C06-85BA-42A0-6FDA2DF9D763}"/>
              </a:ext>
            </a:extLst>
          </p:cNvPr>
          <p:cNvSpPr txBox="1"/>
          <p:nvPr/>
        </p:nvSpPr>
        <p:spPr>
          <a:xfrm>
            <a:off x="965200" y="5336580"/>
            <a:ext cx="9898126" cy="1264841"/>
          </a:xfrm>
          <a:prstGeom prst="rect">
            <a:avLst/>
          </a:prstGeom>
          <a:noFill/>
        </p:spPr>
        <p:txBody>
          <a:bodyPr vert="horz" wrap="none" lIns="0" tIns="0" rIns="0" bIns="0" rtlCol="0">
            <a:noAutofit/>
          </a:bodyPr>
          <a:lstStyle/>
          <a:p>
            <a:pPr algn="r" rtl="1">
              <a:lnSpc>
                <a:spcPts val="4180"/>
              </a:lnSpc>
            </a:pPr>
            <a:r>
              <a:rPr lang="ar-AE" sz="2200">
                <a:solidFill>
                  <a:srgbClr val="C3D5C7"/>
                </a:solidFill>
                <a:latin typeface="Noto Nastaliq Urdu" panose="020B0502040504020204" pitchFamily="34" charset="-78"/>
                <a:cs typeface="Noto Nastaliq Urdu" panose="020B0502040504020204" pitchFamily="34" charset="-78"/>
              </a:rPr>
              <a:t>تصاویر اور ویڈیوز کے ساتھ خبر دیں، میٹنگ رکھیں، اور ذکر کے اوقات مقرر کریں جو خود شروع ہو سکیں۔</a:t>
            </a:r>
            <a:endParaRPr lang="en-US" sz="2200">
              <a:solidFill>
                <a:srgbClr val="C3D5C7"/>
              </a:solidFill>
              <a:latin typeface="Noto Nastaliq Urdu" panose="020B0502040504020204" pitchFamily="34" charset="-78"/>
              <a:cs typeface="Noto Nastaliq Urdu" panose="020B0502040504020204" pitchFamily="34" charset="-78"/>
            </a:endParaRPr>
          </a:p>
        </p:txBody>
      </p:sp>
      <p:sp>
        <p:nvSpPr>
          <p:cNvPr id="10" name="Text: Paste from WhatsApp; up to 10 photos or videos">
            <a:extLst>
              <a:ext uri="{FF2B5EF4-FFF2-40B4-BE49-F238E27FC236}">
                <a16:creationId xmlns:a16="http://schemas.microsoft.com/office/drawing/2014/main" id="{73F21A81-D319-4458-7B73-72383DC7F216}"/>
              </a:ext>
            </a:extLst>
          </p:cNvPr>
          <p:cNvSpPr txBox="1"/>
          <p:nvPr/>
        </p:nvSpPr>
        <p:spPr>
          <a:xfrm>
            <a:off x="965200" y="6817916"/>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Paste from WhatsApp; up to 10 photos or videos</a:t>
            </a:r>
          </a:p>
        </p:txBody>
      </p:sp>
      <p:sp>
        <p:nvSpPr>
          <p:cNvPr id="11" name="Urdu: واٹس ایپ سے پیسٹ کریں؛ 10 تک تصاویر یا ویڈیوز">
            <a:extLst>
              <a:ext uri="{FF2B5EF4-FFF2-40B4-BE49-F238E27FC236}">
                <a16:creationId xmlns:a16="http://schemas.microsoft.com/office/drawing/2014/main" id="{F3834072-4E72-0265-A3AC-012A5A1144D9}"/>
              </a:ext>
            </a:extLst>
          </p:cNvPr>
          <p:cNvSpPr txBox="1"/>
          <p:nvPr/>
        </p:nvSpPr>
        <p:spPr>
          <a:xfrm>
            <a:off x="965201" y="7219950"/>
            <a:ext cx="4370451"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واٹس ایپ سے پیسٹ کریں؛ 10 تک تصاویر یا ویڈیوز</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71385886-0690-7E59-2B35-40E313F41C39}"/>
              </a:ext>
            </a:extLst>
          </p:cNvPr>
          <p:cNvSpPr txBox="1"/>
          <p:nvPr/>
        </p:nvSpPr>
        <p:spPr>
          <a:xfrm>
            <a:off x="9098558" y="690622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Meetings in each member's own time">
            <a:extLst>
              <a:ext uri="{FF2B5EF4-FFF2-40B4-BE49-F238E27FC236}">
                <a16:creationId xmlns:a16="http://schemas.microsoft.com/office/drawing/2014/main" id="{C95B8450-94A7-BFD2-1153-A4EC9D5C869A}"/>
              </a:ext>
            </a:extLst>
          </p:cNvPr>
          <p:cNvSpPr txBox="1"/>
          <p:nvPr/>
        </p:nvSpPr>
        <p:spPr>
          <a:xfrm>
            <a:off x="965200" y="7884716"/>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Meetings in each member's own time</a:t>
            </a:r>
          </a:p>
        </p:txBody>
      </p:sp>
      <p:sp>
        <p:nvSpPr>
          <p:cNvPr id="14" name="Urdu: ہر ممبر کے اپنے وقت میں میٹنگ">
            <a:extLst>
              <a:ext uri="{FF2B5EF4-FFF2-40B4-BE49-F238E27FC236}">
                <a16:creationId xmlns:a16="http://schemas.microsoft.com/office/drawing/2014/main" id="{89E11F3A-BFAD-397B-0B5B-CF7F1909BEA8}"/>
              </a:ext>
            </a:extLst>
          </p:cNvPr>
          <p:cNvSpPr txBox="1"/>
          <p:nvPr/>
        </p:nvSpPr>
        <p:spPr>
          <a:xfrm>
            <a:off x="965201" y="8286750"/>
            <a:ext cx="2679763"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ہر ممبر کے اپنے وقت میں میٹنگ</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DFFBFECC-C638-EEE6-B7D0-2FD9B6150259}"/>
              </a:ext>
            </a:extLst>
          </p:cNvPr>
          <p:cNvSpPr txBox="1"/>
          <p:nvPr/>
        </p:nvSpPr>
        <p:spPr>
          <a:xfrm>
            <a:off x="9098558" y="797302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At a time, after Isha or before Fajr">
            <a:extLst>
              <a:ext uri="{FF2B5EF4-FFF2-40B4-BE49-F238E27FC236}">
                <a16:creationId xmlns:a16="http://schemas.microsoft.com/office/drawing/2014/main" id="{CDCBD8A8-D8D6-E42B-7B3A-15F35FE11339}"/>
              </a:ext>
            </a:extLst>
          </p:cNvPr>
          <p:cNvSpPr txBox="1"/>
          <p:nvPr/>
        </p:nvSpPr>
        <p:spPr>
          <a:xfrm>
            <a:off x="965200" y="8951516"/>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At a time, after Isha or before Fajr</a:t>
            </a:r>
          </a:p>
        </p:txBody>
      </p:sp>
      <p:sp>
        <p:nvSpPr>
          <p:cNvPr id="17" name="Urdu: مقررہ وقت، عشاء کے بعد یا فجر سے پہلے">
            <a:extLst>
              <a:ext uri="{FF2B5EF4-FFF2-40B4-BE49-F238E27FC236}">
                <a16:creationId xmlns:a16="http://schemas.microsoft.com/office/drawing/2014/main" id="{BEA62AB8-14D9-1583-11EE-0D4AEA08F868}"/>
              </a:ext>
            </a:extLst>
          </p:cNvPr>
          <p:cNvSpPr txBox="1"/>
          <p:nvPr/>
        </p:nvSpPr>
        <p:spPr>
          <a:xfrm>
            <a:off x="965200" y="9353550"/>
            <a:ext cx="3305238"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مقررہ وقت، عشاء کے بعد یا فجر سے پہلے</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CAFA230D-D039-0569-1291-A9EB6FBCDF3F}"/>
              </a:ext>
            </a:extLst>
          </p:cNvPr>
          <p:cNvSpPr txBox="1"/>
          <p:nvPr/>
        </p:nvSpPr>
        <p:spPr>
          <a:xfrm>
            <a:off x="9098558" y="903982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New post">
            <a:extLst>
              <a:ext uri="{FF2B5EF4-FFF2-40B4-BE49-F238E27FC236}">
                <a16:creationId xmlns:a16="http://schemas.microsoft.com/office/drawing/2014/main" id="{03F0668D-0D55-24D0-98A3-E6A043E967D3}"/>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FBF5E6"/>
                </a:solidFill>
                <a:latin typeface="Segoe UI" panose="020B0502040204020203" pitchFamily="34" charset="0"/>
              </a:rPr>
              <a:t>New post</a:t>
            </a:r>
          </a:p>
        </p:txBody>
      </p:sp>
      <p:sp>
        <p:nvSpPr>
          <p:cNvPr id="20" name="Text: Add a Zikr time">
            <a:extLst>
              <a:ext uri="{FF2B5EF4-FFF2-40B4-BE49-F238E27FC236}">
                <a16:creationId xmlns:a16="http://schemas.microsoft.com/office/drawing/2014/main" id="{B2915532-1F57-CA78-CFC1-28606F37E1CB}"/>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FBF5E6"/>
                </a:solidFill>
                <a:latin typeface="Segoe UI" panose="020B0502040204020203" pitchFamily="34" charset="0"/>
              </a:rPr>
              <a:t>Add a Zikr time</a:t>
            </a:r>
          </a:p>
        </p:txBody>
      </p:sp>
      <p:sp>
        <p:nvSpPr>
          <p:cNvPr id="21" name="Text: ANDROID APP PREVIEW">
            <a:extLst>
              <a:ext uri="{FF2B5EF4-FFF2-40B4-BE49-F238E27FC236}">
                <a16:creationId xmlns:a16="http://schemas.microsoft.com/office/drawing/2014/main" id="{5070C45F-BF50-C1E4-E931-07953986A3D5}"/>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FBF5E6"/>
                </a:solidFill>
                <a:latin typeface="Segoe UI" panose="020B0502040204020203" pitchFamily="34" charset="0"/>
              </a:rPr>
              <a:t>ANDROID APP PREVIEW</a:t>
            </a:r>
          </a:p>
        </p:txBody>
      </p:sp>
      <p:sp>
        <p:nvSpPr>
          <p:cNvPr id="22" name="Text: SILSILA NAQSHBANDIA OWAISIAH">
            <a:extLst>
              <a:ext uri="{FF2B5EF4-FFF2-40B4-BE49-F238E27FC236}">
                <a16:creationId xmlns:a16="http://schemas.microsoft.com/office/drawing/2014/main" id="{C41130B6-1541-CE57-94A6-1AFA8E2A7D5C}"/>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B2C4B4"/>
                </a:solidFill>
                <a:latin typeface="Segoe UI" panose="020B0502040204020203" pitchFamily="34" charset="0"/>
              </a:rPr>
              <a:t>SILSILA NAQSHBANDIA OWAISIAH</a:t>
            </a:r>
          </a:p>
        </p:txBody>
      </p:sp>
      <p:sp>
        <p:nvSpPr>
          <p:cNvPr id="23" name="Text: App map">
            <a:extLst>
              <a:ext uri="{FF2B5EF4-FFF2-40B4-BE49-F238E27FC236}">
                <a16:creationId xmlns:a16="http://schemas.microsoft.com/office/drawing/2014/main" id="{0B754292-6D24-C09A-13CA-B78245EB16B4}"/>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App map</a:t>
            </a:r>
          </a:p>
        </p:txBody>
      </p:sp>
      <p:sp>
        <p:nvSpPr>
          <p:cNvPr id="24" name="Text: All features">
            <a:extLst>
              <a:ext uri="{FF2B5EF4-FFF2-40B4-BE49-F238E27FC236}">
                <a16:creationId xmlns:a16="http://schemas.microsoft.com/office/drawing/2014/main" id="{10494F65-83CC-46C3-0B64-BE152454AD11}"/>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All features</a:t>
            </a:r>
          </a:p>
        </p:txBody>
      </p:sp>
      <p:sp>
        <p:nvSpPr>
          <p:cNvPr id="25" name="Text: 34 / 65">
            <a:extLst>
              <a:ext uri="{FF2B5EF4-FFF2-40B4-BE49-F238E27FC236}">
                <a16:creationId xmlns:a16="http://schemas.microsoft.com/office/drawing/2014/main" id="{40572BBC-01AC-8A51-8F5B-C9BC6FE53D8C}"/>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B2C4B4"/>
                </a:solidFill>
                <a:latin typeface="Segoe UI" panose="020B0502040204020203" pitchFamily="34" charset="0"/>
              </a:rPr>
              <a:t>34 / 65</a:t>
            </a:r>
          </a:p>
        </p:txBody>
      </p:sp>
      <p:sp>
        <p:nvSpPr>
          <p:cNvPr id="26" name="Text: ‹">
            <a:extLst>
              <a:ext uri="{FF2B5EF4-FFF2-40B4-BE49-F238E27FC236}">
                <a16:creationId xmlns:a16="http://schemas.microsoft.com/office/drawing/2014/main" id="{51A01DDE-FA9E-BB2C-31D3-042714DCD4B2}"/>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sp>
        <p:nvSpPr>
          <p:cNvPr id="27" name="Text: ›">
            <a:extLst>
              <a:ext uri="{FF2B5EF4-FFF2-40B4-BE49-F238E27FC236}">
                <a16:creationId xmlns:a16="http://schemas.microsoft.com/office/drawing/2014/main" id="{093EAF84-6208-2A62-5936-E8CDF67F9CBA}"/>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pic>
        <p:nvPicPr>
          <p:cNvPr id="29" name="Fresh Android screenshot: admin-new-post" descr="admin-new-post">
            <a:extLst>
              <a:ext uri="{FF2B5EF4-FFF2-40B4-BE49-F238E27FC236}">
                <a16:creationId xmlns:a16="http://schemas.microsoft.com/office/drawing/2014/main" id="{52E06279-8A9D-5038-4E83-ED59E4AD73A3}"/>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1" name="Fresh Android screenshot: admin-zikr-time" descr="admin-zikr-time">
            <a:extLst>
              <a:ext uri="{FF2B5EF4-FFF2-40B4-BE49-F238E27FC236}">
                <a16:creationId xmlns:a16="http://schemas.microsoft.com/office/drawing/2014/main" id="{437A6385-1FBF-EEEC-5ED5-DEF2636DB133}"/>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2" name="Explore: screen=admin-new-post">
            <a:hlinkClick r:id="rId6"/>
            <a:extLst>
              <a:ext uri="{FF2B5EF4-FFF2-40B4-BE49-F238E27FC236}">
                <a16:creationId xmlns:a16="http://schemas.microsoft.com/office/drawing/2014/main" id="{C82D25D4-6140-A795-3722-03BB13B7F09D}"/>
              </a:ext>
            </a:extLst>
          </p:cNvPr>
          <p:cNvSpPr/>
          <p:nvPr/>
        </p:nvSpPr>
        <p:spPr>
          <a:xfrm>
            <a:off x="965200" y="667762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admin-meeting">
            <a:hlinkClick r:id="rId7"/>
            <a:extLst>
              <a:ext uri="{FF2B5EF4-FFF2-40B4-BE49-F238E27FC236}">
                <a16:creationId xmlns:a16="http://schemas.microsoft.com/office/drawing/2014/main" id="{32B22088-D700-B29F-13C3-8752FA07CB1C}"/>
              </a:ext>
            </a:extLst>
          </p:cNvPr>
          <p:cNvSpPr/>
          <p:nvPr/>
        </p:nvSpPr>
        <p:spPr>
          <a:xfrm>
            <a:off x="965200" y="774442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admin-zikr-time">
            <a:hlinkClick r:id="rId8"/>
            <a:extLst>
              <a:ext uri="{FF2B5EF4-FFF2-40B4-BE49-F238E27FC236}">
                <a16:creationId xmlns:a16="http://schemas.microsoft.com/office/drawing/2014/main" id="{41725B11-FC16-BFDC-6E50-F103D0DCF36F}"/>
              </a:ext>
            </a:extLst>
          </p:cNvPr>
          <p:cNvSpPr/>
          <p:nvPr/>
        </p:nvSpPr>
        <p:spPr>
          <a:xfrm>
            <a:off x="965200" y="881122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admin-new-post">
            <a:hlinkClick r:id="rId6"/>
            <a:extLst>
              <a:ext uri="{FF2B5EF4-FFF2-40B4-BE49-F238E27FC236}">
                <a16:creationId xmlns:a16="http://schemas.microsoft.com/office/drawing/2014/main" id="{84947A6E-C55E-4D6E-7C93-977943A79611}"/>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admin-zikr-time">
            <a:hlinkClick r:id="rId8"/>
            <a:extLst>
              <a:ext uri="{FF2B5EF4-FFF2-40B4-BE49-F238E27FC236}">
                <a16:creationId xmlns:a16="http://schemas.microsoft.com/office/drawing/2014/main" id="{7D5C839C-4BB6-79D4-D093-1DB08D6D258A}"/>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Navigate: architecture">
            <a:hlinkClick r:id="rId9" action="ppaction://hlinksldjump"/>
            <a:extLst>
              <a:ext uri="{FF2B5EF4-FFF2-40B4-BE49-F238E27FC236}">
                <a16:creationId xmlns:a16="http://schemas.microsoft.com/office/drawing/2014/main" id="{3A95C0BC-4C41-56E1-9533-5216B17D4C7F}"/>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Explore: features">
            <a:hlinkClick r:id="rId10"/>
            <a:extLst>
              <a:ext uri="{FF2B5EF4-FFF2-40B4-BE49-F238E27FC236}">
                <a16:creationId xmlns:a16="http://schemas.microsoft.com/office/drawing/2014/main" id="{A5FC1CF3-EED1-0C2B-A751-7FF668A4C2D3}"/>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Navigate: halqah-admin">
            <a:hlinkClick r:id="rId11" action="ppaction://hlinksldjump"/>
            <a:extLst>
              <a:ext uri="{FF2B5EF4-FFF2-40B4-BE49-F238E27FC236}">
                <a16:creationId xmlns:a16="http://schemas.microsoft.com/office/drawing/2014/main" id="{EAB5BDC0-B7EC-3788-F968-8C4CE9859C4C}"/>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go-live">
            <a:hlinkClick r:id="rId12" action="ppaction://hlinksldjump"/>
            <a:extLst>
              <a:ext uri="{FF2B5EF4-FFF2-40B4-BE49-F238E27FC236}">
                <a16:creationId xmlns:a16="http://schemas.microsoft.com/office/drawing/2014/main" id="{A20E903C-962F-AA6B-9088-DAECD64167FF}"/>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3859174"/>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650"/>
                                        <p:tgtEl>
                                          <p:spTgt spid="29"/>
                                        </p:tgtEl>
                                      </p:cBhvr>
                                    </p:animEffect>
                                  </p:childTnLst>
                                </p:cTn>
                              </p:par>
                              <p:par>
                                <p:cTn id="8" presetID="10" presetClass="entr" presetSubtype="0" fill="hold" nodeType="withEffect">
                                  <p:stCondLst>
                                    <p:cond delay="1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6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name="go-live">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93F02C6E-798B-8F06-C1DA-FE1F6EB732DC}"/>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EFAA2AC9-9B6A-B00B-95FB-B34167B161BE}"/>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LIVE ZIKR">
            <a:extLst>
              <a:ext uri="{FF2B5EF4-FFF2-40B4-BE49-F238E27FC236}">
                <a16:creationId xmlns:a16="http://schemas.microsoft.com/office/drawing/2014/main" id="{51D4C8B1-BA81-17FE-F6AA-AC6B1F09F39D}"/>
              </a:ext>
            </a:extLst>
          </p:cNvPr>
          <p:cNvSpPr txBox="1"/>
          <p:nvPr/>
        </p:nvSpPr>
        <p:spPr>
          <a:xfrm>
            <a:off x="3070820" y="527050"/>
            <a:ext cx="1404541"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LIVE ZIKR</a:t>
            </a:r>
          </a:p>
        </p:txBody>
      </p:sp>
      <p:sp>
        <p:nvSpPr>
          <p:cNvPr id="6" name="Text: Go live, or test first">
            <a:extLst>
              <a:ext uri="{FF2B5EF4-FFF2-40B4-BE49-F238E27FC236}">
                <a16:creationId xmlns:a16="http://schemas.microsoft.com/office/drawing/2014/main" id="{B2DE2B4A-0814-84A3-ADFC-BC82375B2162}"/>
              </a:ext>
            </a:extLst>
          </p:cNvPr>
          <p:cNvSpPr txBox="1"/>
          <p:nvPr/>
        </p:nvSpPr>
        <p:spPr>
          <a:xfrm>
            <a:off x="965200" y="1600200"/>
            <a:ext cx="8547100" cy="992188"/>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Go live, or test first</a:t>
            </a:r>
          </a:p>
        </p:txBody>
      </p:sp>
      <p:sp>
        <p:nvSpPr>
          <p:cNvPr id="7" name="Urdu: لائیو شروع کریں، یا پہلے آزمائیں">
            <a:extLst>
              <a:ext uri="{FF2B5EF4-FFF2-40B4-BE49-F238E27FC236}">
                <a16:creationId xmlns:a16="http://schemas.microsoft.com/office/drawing/2014/main" id="{C1EDB392-D30A-73A3-4C05-45AB011D986F}"/>
              </a:ext>
            </a:extLst>
          </p:cNvPr>
          <p:cNvSpPr txBox="1"/>
          <p:nvPr/>
        </p:nvSpPr>
        <p:spPr>
          <a:xfrm>
            <a:off x="965201" y="2592388"/>
            <a:ext cx="3951351"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لائیو شروع کریں، یا پہلے آزمائیں</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Choose how the group joins: led live, a YouTube Zikr or a recording. Test only notifies no">
            <a:extLst>
              <a:ext uri="{FF2B5EF4-FFF2-40B4-BE49-F238E27FC236}">
                <a16:creationId xmlns:a16="http://schemas.microsoft.com/office/drawing/2014/main" id="{FEFFA7ED-B39B-D100-3ADD-D955D79BE1F3}"/>
              </a:ext>
            </a:extLst>
          </p:cNvPr>
          <p:cNvSpPr txBox="1"/>
          <p:nvPr/>
        </p:nvSpPr>
        <p:spPr>
          <a:xfrm>
            <a:off x="965200" y="3540323"/>
            <a:ext cx="8547100"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Choose how the group joins: led live, a YouTube Zikr or a
recording. Test only notifies nobody.</a:t>
            </a:r>
          </a:p>
        </p:txBody>
      </p:sp>
      <p:sp>
        <p:nvSpPr>
          <p:cNvPr id="9" name="Urdu: منتخب کریں کہ حلقہ کیسے شامل ہو: براہِ راست، یوٹیوب یا ریکارڈنگ۔ آزمائش میں کسی کو اطلاع ن">
            <a:extLst>
              <a:ext uri="{FF2B5EF4-FFF2-40B4-BE49-F238E27FC236}">
                <a16:creationId xmlns:a16="http://schemas.microsoft.com/office/drawing/2014/main" id="{C793A834-81B3-69C1-9973-A2FF8826367A}"/>
              </a:ext>
            </a:extLst>
          </p:cNvPr>
          <p:cNvSpPr txBox="1"/>
          <p:nvPr/>
        </p:nvSpPr>
        <p:spPr>
          <a:xfrm>
            <a:off x="965200" y="4547592"/>
            <a:ext cx="9937814" cy="1264841"/>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منتخب کریں کہ حلقہ کیسے شامل ہو: براہِ راست، یوٹیوب یا ریکارڈنگ۔ آزمائش میں کسی کو اطلاع نہیں جاتی۔</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Lead live, YouTube or a recording">
            <a:extLst>
              <a:ext uri="{FF2B5EF4-FFF2-40B4-BE49-F238E27FC236}">
                <a16:creationId xmlns:a16="http://schemas.microsoft.com/office/drawing/2014/main" id="{7BBAFF6F-4EB7-8114-CE63-B8CD5EC4FB7F}"/>
              </a:ext>
            </a:extLst>
          </p:cNvPr>
          <p:cNvSpPr txBox="1"/>
          <p:nvPr/>
        </p:nvSpPr>
        <p:spPr>
          <a:xfrm>
            <a:off x="965200" y="602892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Lead live, YouTube or a recording</a:t>
            </a:r>
          </a:p>
        </p:txBody>
      </p:sp>
      <p:sp>
        <p:nvSpPr>
          <p:cNvPr id="11" name="Urdu: براہِ راست، یوٹیوب یا ریکارڈنگ">
            <a:extLst>
              <a:ext uri="{FF2B5EF4-FFF2-40B4-BE49-F238E27FC236}">
                <a16:creationId xmlns:a16="http://schemas.microsoft.com/office/drawing/2014/main" id="{E6EEF7DA-DEE0-0840-9C1E-78E2385C1C85}"/>
              </a:ext>
            </a:extLst>
          </p:cNvPr>
          <p:cNvSpPr txBox="1"/>
          <p:nvPr/>
        </p:nvSpPr>
        <p:spPr>
          <a:xfrm>
            <a:off x="965200" y="6430963"/>
            <a:ext cx="271468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براہِ راست، یوٹیوب یا ریکارڈنگ</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CFE71D37-7933-25EB-5BA8-25A3B19C6113}"/>
              </a:ext>
            </a:extLst>
          </p:cNvPr>
          <p:cNvSpPr txBox="1"/>
          <p:nvPr/>
        </p:nvSpPr>
        <p:spPr>
          <a:xfrm>
            <a:off x="9098558" y="61172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Past Zikr from the channel, played together">
            <a:extLst>
              <a:ext uri="{FF2B5EF4-FFF2-40B4-BE49-F238E27FC236}">
                <a16:creationId xmlns:a16="http://schemas.microsoft.com/office/drawing/2014/main" id="{EE2A5179-5804-5F3A-99B2-462A58C413B4}"/>
              </a:ext>
            </a:extLst>
          </p:cNvPr>
          <p:cNvSpPr txBox="1"/>
          <p:nvPr/>
        </p:nvSpPr>
        <p:spPr>
          <a:xfrm>
            <a:off x="965200" y="709572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Past Zikr from the channel, played together</a:t>
            </a:r>
          </a:p>
        </p:txBody>
      </p:sp>
      <p:sp>
        <p:nvSpPr>
          <p:cNvPr id="14" name="Urdu: چینل کا پچھلا ذکر، سب ایک ساتھ">
            <a:extLst>
              <a:ext uri="{FF2B5EF4-FFF2-40B4-BE49-F238E27FC236}">
                <a16:creationId xmlns:a16="http://schemas.microsoft.com/office/drawing/2014/main" id="{B4453D28-1F38-A46E-EB44-D05A8666DD77}"/>
              </a:ext>
            </a:extLst>
          </p:cNvPr>
          <p:cNvSpPr txBox="1"/>
          <p:nvPr/>
        </p:nvSpPr>
        <p:spPr>
          <a:xfrm>
            <a:off x="965201" y="7497763"/>
            <a:ext cx="2808351"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چینل کا پچھلا ذکر، سب ایک ساتھ</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95C873A6-67CA-D4F2-385F-FB683E42B4CB}"/>
              </a:ext>
            </a:extLst>
          </p:cNvPr>
          <p:cNvSpPr txBox="1"/>
          <p:nvPr/>
        </p:nvSpPr>
        <p:spPr>
          <a:xfrm>
            <a:off x="9098558" y="71840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Test only: only admins see it">
            <a:extLst>
              <a:ext uri="{FF2B5EF4-FFF2-40B4-BE49-F238E27FC236}">
                <a16:creationId xmlns:a16="http://schemas.microsoft.com/office/drawing/2014/main" id="{BDDD1635-427E-0E34-15A9-01BE14BF6BF9}"/>
              </a:ext>
            </a:extLst>
          </p:cNvPr>
          <p:cNvSpPr txBox="1"/>
          <p:nvPr/>
        </p:nvSpPr>
        <p:spPr>
          <a:xfrm>
            <a:off x="965200" y="816252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Test only: only admins see it</a:t>
            </a:r>
          </a:p>
        </p:txBody>
      </p:sp>
      <p:sp>
        <p:nvSpPr>
          <p:cNvPr id="17" name="Urdu: صرف آزمائش: صرف ایڈمن دیکھتے ہیں">
            <a:extLst>
              <a:ext uri="{FF2B5EF4-FFF2-40B4-BE49-F238E27FC236}">
                <a16:creationId xmlns:a16="http://schemas.microsoft.com/office/drawing/2014/main" id="{4ADF4886-A9BB-2412-37DE-3514329A4EA3}"/>
              </a:ext>
            </a:extLst>
          </p:cNvPr>
          <p:cNvSpPr txBox="1"/>
          <p:nvPr/>
        </p:nvSpPr>
        <p:spPr>
          <a:xfrm>
            <a:off x="965201" y="8564563"/>
            <a:ext cx="3225863"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صرف آزمائش: صرف ایڈمن دیکھتے ہیں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A0A8E666-4D7B-41B0-7BAF-C4E935B6AC1C}"/>
              </a:ext>
            </a:extLst>
          </p:cNvPr>
          <p:cNvSpPr txBox="1"/>
          <p:nvPr/>
        </p:nvSpPr>
        <p:spPr>
          <a:xfrm>
            <a:off x="9098558" y="82508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Go live · Lead live">
            <a:extLst>
              <a:ext uri="{FF2B5EF4-FFF2-40B4-BE49-F238E27FC236}">
                <a16:creationId xmlns:a16="http://schemas.microsoft.com/office/drawing/2014/main" id="{944E5B69-70AD-7B78-DE70-63B0CA2A99AC}"/>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Go live · Lead live</a:t>
            </a:r>
          </a:p>
        </p:txBody>
      </p:sp>
      <p:sp>
        <p:nvSpPr>
          <p:cNvPr id="20" name="Text: Go live · Test only">
            <a:extLst>
              <a:ext uri="{FF2B5EF4-FFF2-40B4-BE49-F238E27FC236}">
                <a16:creationId xmlns:a16="http://schemas.microsoft.com/office/drawing/2014/main" id="{B1C46CE7-1EA8-DD30-D60B-473ABFFF1B55}"/>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Go live · Test only</a:t>
            </a:r>
          </a:p>
        </p:txBody>
      </p:sp>
      <p:sp>
        <p:nvSpPr>
          <p:cNvPr id="21" name="Text: ANDROID APP PREVIEW">
            <a:extLst>
              <a:ext uri="{FF2B5EF4-FFF2-40B4-BE49-F238E27FC236}">
                <a16:creationId xmlns:a16="http://schemas.microsoft.com/office/drawing/2014/main" id="{2321BFF4-E2E2-F57B-3CE7-CF5B3C88B31A}"/>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2" name="Text: SILSILA NAQSHBANDIA OWAISIAH">
            <a:extLst>
              <a:ext uri="{FF2B5EF4-FFF2-40B4-BE49-F238E27FC236}">
                <a16:creationId xmlns:a16="http://schemas.microsoft.com/office/drawing/2014/main" id="{12704639-BED0-1221-3DA3-934598933E43}"/>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3" name="Text: App map">
            <a:extLst>
              <a:ext uri="{FF2B5EF4-FFF2-40B4-BE49-F238E27FC236}">
                <a16:creationId xmlns:a16="http://schemas.microsoft.com/office/drawing/2014/main" id="{D505728C-83E7-6ECB-329E-69E6ED770149}"/>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4" name="Text: All features">
            <a:extLst>
              <a:ext uri="{FF2B5EF4-FFF2-40B4-BE49-F238E27FC236}">
                <a16:creationId xmlns:a16="http://schemas.microsoft.com/office/drawing/2014/main" id="{3A437EA5-624D-5038-FE7E-BF2EE96C66EE}"/>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5" name="Text: 35 / 65">
            <a:extLst>
              <a:ext uri="{FF2B5EF4-FFF2-40B4-BE49-F238E27FC236}">
                <a16:creationId xmlns:a16="http://schemas.microsoft.com/office/drawing/2014/main" id="{795D3555-5798-434F-7AC1-21E98FDEA52D}"/>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35 / 65</a:t>
            </a:r>
          </a:p>
        </p:txBody>
      </p:sp>
      <p:sp>
        <p:nvSpPr>
          <p:cNvPr id="26" name="Text: ‹">
            <a:extLst>
              <a:ext uri="{FF2B5EF4-FFF2-40B4-BE49-F238E27FC236}">
                <a16:creationId xmlns:a16="http://schemas.microsoft.com/office/drawing/2014/main" id="{5FFE9E8A-345C-76C0-3FC5-717229DFC463}"/>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7" name="Text: ›">
            <a:extLst>
              <a:ext uri="{FF2B5EF4-FFF2-40B4-BE49-F238E27FC236}">
                <a16:creationId xmlns:a16="http://schemas.microsoft.com/office/drawing/2014/main" id="{991D3647-B342-5339-EDDC-300D4EC7F5D9}"/>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29" name="Fresh Android screenshot: admin-golive" descr="admin-golive">
            <a:extLst>
              <a:ext uri="{FF2B5EF4-FFF2-40B4-BE49-F238E27FC236}">
                <a16:creationId xmlns:a16="http://schemas.microsoft.com/office/drawing/2014/main" id="{96CBFB07-6E59-F768-73B2-DE07CC15C14F}"/>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1" name="Fresh Android screenshot: admin-golive-test" descr="admin-golive-test">
            <a:extLst>
              <a:ext uri="{FF2B5EF4-FFF2-40B4-BE49-F238E27FC236}">
                <a16:creationId xmlns:a16="http://schemas.microsoft.com/office/drawing/2014/main" id="{6067AC7A-3B6F-91E8-74A0-DE758C2EF96D}"/>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2" name="Explore: screen=admin-golive">
            <a:hlinkClick r:id="rId6"/>
            <a:extLst>
              <a:ext uri="{FF2B5EF4-FFF2-40B4-BE49-F238E27FC236}">
                <a16:creationId xmlns:a16="http://schemas.microsoft.com/office/drawing/2014/main" id="{7E3CF286-7B6C-CB2D-5640-05A58891904E}"/>
              </a:ext>
            </a:extLst>
          </p:cNvPr>
          <p:cNvSpPr/>
          <p:nvPr/>
        </p:nvSpPr>
        <p:spPr>
          <a:xfrm>
            <a:off x="965200" y="58886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admin-golive-youtube">
            <a:hlinkClick r:id="rId7"/>
            <a:extLst>
              <a:ext uri="{FF2B5EF4-FFF2-40B4-BE49-F238E27FC236}">
                <a16:creationId xmlns:a16="http://schemas.microsoft.com/office/drawing/2014/main" id="{2A4F0DA8-2848-5B3A-93D8-5C2D8591F8FA}"/>
              </a:ext>
            </a:extLst>
          </p:cNvPr>
          <p:cNvSpPr/>
          <p:nvPr/>
        </p:nvSpPr>
        <p:spPr>
          <a:xfrm>
            <a:off x="965200" y="69554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admin-golive-test">
            <a:hlinkClick r:id="rId8"/>
            <a:extLst>
              <a:ext uri="{FF2B5EF4-FFF2-40B4-BE49-F238E27FC236}">
                <a16:creationId xmlns:a16="http://schemas.microsoft.com/office/drawing/2014/main" id="{AF05DD46-DAA7-792C-4CD7-1D34D21A3A7E}"/>
              </a:ext>
            </a:extLst>
          </p:cNvPr>
          <p:cNvSpPr/>
          <p:nvPr/>
        </p:nvSpPr>
        <p:spPr>
          <a:xfrm>
            <a:off x="965200" y="80222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admin-golive">
            <a:hlinkClick r:id="rId6"/>
            <a:extLst>
              <a:ext uri="{FF2B5EF4-FFF2-40B4-BE49-F238E27FC236}">
                <a16:creationId xmlns:a16="http://schemas.microsoft.com/office/drawing/2014/main" id="{C2D08DD3-03D4-54FD-1942-6E6800DA1983}"/>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admin-golive-test">
            <a:hlinkClick r:id="rId8"/>
            <a:extLst>
              <a:ext uri="{FF2B5EF4-FFF2-40B4-BE49-F238E27FC236}">
                <a16:creationId xmlns:a16="http://schemas.microsoft.com/office/drawing/2014/main" id="{93ED24EA-E785-2576-829A-77B4C0144B9A}"/>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Navigate: architecture">
            <a:hlinkClick r:id="rId9" action="ppaction://hlinksldjump"/>
            <a:extLst>
              <a:ext uri="{FF2B5EF4-FFF2-40B4-BE49-F238E27FC236}">
                <a16:creationId xmlns:a16="http://schemas.microsoft.com/office/drawing/2014/main" id="{C101CE0E-6DB1-4B4A-6DC8-C4C5B104CFE2}"/>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Explore: features">
            <a:hlinkClick r:id="rId10"/>
            <a:extLst>
              <a:ext uri="{FF2B5EF4-FFF2-40B4-BE49-F238E27FC236}">
                <a16:creationId xmlns:a16="http://schemas.microsoft.com/office/drawing/2014/main" id="{269FB4AC-89D7-CECA-C61B-01D0F838F5D1}"/>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Navigate: admin-posts">
            <a:hlinkClick r:id="rId11" action="ppaction://hlinksldjump"/>
            <a:extLst>
              <a:ext uri="{FF2B5EF4-FFF2-40B4-BE49-F238E27FC236}">
                <a16:creationId xmlns:a16="http://schemas.microsoft.com/office/drawing/2014/main" id="{193165CE-81CD-90F0-B2BC-7846917BBF14}"/>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stage-leading">
            <a:hlinkClick r:id="rId12" action="ppaction://hlinksldjump"/>
            <a:extLst>
              <a:ext uri="{FF2B5EF4-FFF2-40B4-BE49-F238E27FC236}">
                <a16:creationId xmlns:a16="http://schemas.microsoft.com/office/drawing/2014/main" id="{60DE9023-B538-E4AA-CBC1-79139E546F72}"/>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7484967"/>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650"/>
                                        <p:tgtEl>
                                          <p:spTgt spid="29"/>
                                        </p:tgtEl>
                                      </p:cBhvr>
                                    </p:animEffect>
                                  </p:childTnLst>
                                </p:cTn>
                              </p:par>
                              <p:par>
                                <p:cTn id="8" presetID="10" presetClass="entr" presetSubtype="0" fill="hold" nodeType="withEffect">
                                  <p:stCondLst>
                                    <p:cond delay="1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6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name="stage-leading">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21F5B2EF-AAF5-5026-646B-B239A98BD68D}"/>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37088ECA-6497-C851-B26B-87F87F7546E0}"/>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LIVE ZIKR">
            <a:extLst>
              <a:ext uri="{FF2B5EF4-FFF2-40B4-BE49-F238E27FC236}">
                <a16:creationId xmlns:a16="http://schemas.microsoft.com/office/drawing/2014/main" id="{24384D83-29F9-0CB4-18DE-072ADBF996F2}"/>
              </a:ext>
            </a:extLst>
          </p:cNvPr>
          <p:cNvSpPr txBox="1"/>
          <p:nvPr/>
        </p:nvSpPr>
        <p:spPr>
          <a:xfrm>
            <a:off x="3070820" y="527050"/>
            <a:ext cx="1404541"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LIVE ZIKR</a:t>
            </a:r>
          </a:p>
        </p:txBody>
      </p:sp>
      <p:sp>
        <p:nvSpPr>
          <p:cNvPr id="6" name="Text: Leading the stage">
            <a:extLst>
              <a:ext uri="{FF2B5EF4-FFF2-40B4-BE49-F238E27FC236}">
                <a16:creationId xmlns:a16="http://schemas.microsoft.com/office/drawing/2014/main" id="{CCDFB52A-3C9C-21D2-D756-341BA5F9F870}"/>
              </a:ext>
            </a:extLst>
          </p:cNvPr>
          <p:cNvSpPr txBox="1"/>
          <p:nvPr/>
        </p:nvSpPr>
        <p:spPr>
          <a:xfrm>
            <a:off x="965200" y="1600200"/>
            <a:ext cx="8547100" cy="992188"/>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Leading the stage</a:t>
            </a:r>
          </a:p>
        </p:txBody>
      </p:sp>
      <p:sp>
        <p:nvSpPr>
          <p:cNvPr id="7" name="Urdu: اسٹیج کی رہنمائی">
            <a:extLst>
              <a:ext uri="{FF2B5EF4-FFF2-40B4-BE49-F238E27FC236}">
                <a16:creationId xmlns:a16="http://schemas.microsoft.com/office/drawing/2014/main" id="{C86CEF0B-5C07-FAC6-3CD1-18BD7DB7F5FA}"/>
              </a:ext>
            </a:extLst>
          </p:cNvPr>
          <p:cNvSpPr txBox="1"/>
          <p:nvPr/>
        </p:nvSpPr>
        <p:spPr>
          <a:xfrm>
            <a:off x="965200" y="2592388"/>
            <a:ext cx="1998726"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اسٹیج کی رہنمائی</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Hazrat ji's admins and each Halqah's leader tap each stage, or tap Go Live and it follows ">
            <a:extLst>
              <a:ext uri="{FF2B5EF4-FFF2-40B4-BE49-F238E27FC236}">
                <a16:creationId xmlns:a16="http://schemas.microsoft.com/office/drawing/2014/main" id="{ECB92964-2554-2286-E82C-5C9778A2321D}"/>
              </a:ext>
            </a:extLst>
          </p:cNvPr>
          <p:cNvSpPr txBox="1"/>
          <p:nvPr/>
        </p:nvSpPr>
        <p:spPr>
          <a:xfrm>
            <a:off x="965200" y="3540323"/>
            <a:ext cx="8550593"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Hazrat ji's admins and each Halqah's leader tap each stage, or tap
Go Live and it follows the voice.</a:t>
            </a:r>
          </a:p>
        </p:txBody>
      </p:sp>
      <p:sp>
        <p:nvSpPr>
          <p:cNvPr id="9" name="Urdu: حضرت جی کے ایڈمن اور ہر حلقے کے رہنما ہر مرحلہ دبائیں، یا گو لائیو دبائیں اور اسٹیج آواز ک">
            <a:extLst>
              <a:ext uri="{FF2B5EF4-FFF2-40B4-BE49-F238E27FC236}">
                <a16:creationId xmlns:a16="http://schemas.microsoft.com/office/drawing/2014/main" id="{BE8476C3-3797-0E93-DC26-AA53F3E298CC}"/>
              </a:ext>
            </a:extLst>
          </p:cNvPr>
          <p:cNvSpPr txBox="1"/>
          <p:nvPr/>
        </p:nvSpPr>
        <p:spPr>
          <a:xfrm>
            <a:off x="965200" y="4547592"/>
            <a:ext cx="9875901" cy="1264841"/>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حضرت جی کے ایڈمن اور ہر حلقے کے رہنما ہر مرحلہ دبائیں، یا گو لائیو دبائیں اور اسٹیج آواز کے ساتھ بدلے۔</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Recitations, seven Lataif, Raabta and Muraqabat">
            <a:extLst>
              <a:ext uri="{FF2B5EF4-FFF2-40B4-BE49-F238E27FC236}">
                <a16:creationId xmlns:a16="http://schemas.microsoft.com/office/drawing/2014/main" id="{A8993E9B-0332-F2DA-2E28-D91E8E9CC795}"/>
              </a:ext>
            </a:extLst>
          </p:cNvPr>
          <p:cNvSpPr txBox="1"/>
          <p:nvPr/>
        </p:nvSpPr>
        <p:spPr>
          <a:xfrm>
            <a:off x="965200" y="602892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Recitations, seven Lataif, Raabta and Muraqabat</a:t>
            </a:r>
          </a:p>
        </p:txBody>
      </p:sp>
      <p:sp>
        <p:nvSpPr>
          <p:cNvPr id="11" name="Urdu: تسبیحات، سات لطائف، رابطہ اور مراقبات">
            <a:extLst>
              <a:ext uri="{FF2B5EF4-FFF2-40B4-BE49-F238E27FC236}">
                <a16:creationId xmlns:a16="http://schemas.microsoft.com/office/drawing/2014/main" id="{8F3FD9D3-A361-A8B2-712A-AB03A794A696}"/>
              </a:ext>
            </a:extLst>
          </p:cNvPr>
          <p:cNvSpPr txBox="1"/>
          <p:nvPr/>
        </p:nvSpPr>
        <p:spPr>
          <a:xfrm>
            <a:off x="965200" y="6430963"/>
            <a:ext cx="3637026"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تسبیحات، سات لطائف، رابطہ اور مراقبات</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579B9E07-611C-47B3-57D3-C35D1D8B66AB}"/>
              </a:ext>
            </a:extLst>
          </p:cNvPr>
          <p:cNvSpPr txBox="1"/>
          <p:nvPr/>
        </p:nvSpPr>
        <p:spPr>
          <a:xfrm>
            <a:off x="9098558" y="61172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Go Live: hands-free, with Undo">
            <a:extLst>
              <a:ext uri="{FF2B5EF4-FFF2-40B4-BE49-F238E27FC236}">
                <a16:creationId xmlns:a16="http://schemas.microsoft.com/office/drawing/2014/main" id="{C3EC9729-939E-7C75-EFB8-08AA3DA1B366}"/>
              </a:ext>
            </a:extLst>
          </p:cNvPr>
          <p:cNvSpPr txBox="1"/>
          <p:nvPr/>
        </p:nvSpPr>
        <p:spPr>
          <a:xfrm>
            <a:off x="965200" y="709572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Go Live: hands-free, with Undo</a:t>
            </a:r>
          </a:p>
        </p:txBody>
      </p:sp>
      <p:sp>
        <p:nvSpPr>
          <p:cNvPr id="14" name="Urdu: گو لائیو: ہاتھ لگائے بغیر، واپسی کے اختیار کے ساتھ">
            <a:extLst>
              <a:ext uri="{FF2B5EF4-FFF2-40B4-BE49-F238E27FC236}">
                <a16:creationId xmlns:a16="http://schemas.microsoft.com/office/drawing/2014/main" id="{8033872D-2D70-5BE6-C640-4B908A244D55}"/>
              </a:ext>
            </a:extLst>
          </p:cNvPr>
          <p:cNvSpPr txBox="1"/>
          <p:nvPr/>
        </p:nvSpPr>
        <p:spPr>
          <a:xfrm>
            <a:off x="965201" y="7497763"/>
            <a:ext cx="4133913"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گو لائیو: ہاتھ لگائے بغیر، واپسی کے اختیار کے ساتھ</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A670B59E-46E9-7C59-014C-BB59A22BBD72}"/>
              </a:ext>
            </a:extLst>
          </p:cNvPr>
          <p:cNvSpPr txBox="1"/>
          <p:nvPr/>
        </p:nvSpPr>
        <p:spPr>
          <a:xfrm>
            <a:off x="9098558" y="71840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Presentation hides the controls for streaming">
            <a:extLst>
              <a:ext uri="{FF2B5EF4-FFF2-40B4-BE49-F238E27FC236}">
                <a16:creationId xmlns:a16="http://schemas.microsoft.com/office/drawing/2014/main" id="{AA6D263E-0522-F37A-2F65-EE6DDB780C46}"/>
              </a:ext>
            </a:extLst>
          </p:cNvPr>
          <p:cNvSpPr txBox="1"/>
          <p:nvPr/>
        </p:nvSpPr>
        <p:spPr>
          <a:xfrm>
            <a:off x="965200" y="816252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Presentation hides the controls for streaming</a:t>
            </a:r>
          </a:p>
        </p:txBody>
      </p:sp>
      <p:sp>
        <p:nvSpPr>
          <p:cNvPr id="17" name="Urdu: پیشکش کا منظر نشریات کے لیے بٹن چھپا دیتا ہے">
            <a:extLst>
              <a:ext uri="{FF2B5EF4-FFF2-40B4-BE49-F238E27FC236}">
                <a16:creationId xmlns:a16="http://schemas.microsoft.com/office/drawing/2014/main" id="{9A9E9F17-F24E-B0BB-0A5E-B195D3757310}"/>
              </a:ext>
            </a:extLst>
          </p:cNvPr>
          <p:cNvSpPr txBox="1"/>
          <p:nvPr/>
        </p:nvSpPr>
        <p:spPr>
          <a:xfrm>
            <a:off x="965201" y="8564563"/>
            <a:ext cx="4013263"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پیشکش کا منظر نشریات کے لیے بٹن چھپا دیتا ہے</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03916372-9520-2BBA-113B-1CC64414EE7A}"/>
              </a:ext>
            </a:extLst>
          </p:cNvPr>
          <p:cNvSpPr txBox="1"/>
          <p:nvPr/>
        </p:nvSpPr>
        <p:spPr>
          <a:xfrm>
            <a:off x="9098558" y="82508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Go Live · Following the voice">
            <a:extLst>
              <a:ext uri="{FF2B5EF4-FFF2-40B4-BE49-F238E27FC236}">
                <a16:creationId xmlns:a16="http://schemas.microsoft.com/office/drawing/2014/main" id="{21766196-5649-BCA3-BAB1-07FF1C80BBFB}"/>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Go Live · Following the voice</a:t>
            </a:r>
          </a:p>
        </p:txBody>
      </p:sp>
      <p:sp>
        <p:nvSpPr>
          <p:cNvPr id="20" name="Text: Leader's stage controls">
            <a:extLst>
              <a:ext uri="{FF2B5EF4-FFF2-40B4-BE49-F238E27FC236}">
                <a16:creationId xmlns:a16="http://schemas.microsoft.com/office/drawing/2014/main" id="{E9A7991A-C29B-1DB3-815E-FAB69E216534}"/>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Leader's stage controls</a:t>
            </a:r>
          </a:p>
        </p:txBody>
      </p:sp>
      <p:sp>
        <p:nvSpPr>
          <p:cNvPr id="21" name="Text: Go Live needs microphone permission on the leading phone. Our Sheikh admins see Start Dail">
            <a:extLst>
              <a:ext uri="{FF2B5EF4-FFF2-40B4-BE49-F238E27FC236}">
                <a16:creationId xmlns:a16="http://schemas.microsoft.com/office/drawing/2014/main" id="{C6E82380-E35E-5CC6-C290-B3E55329722F}"/>
              </a:ext>
            </a:extLst>
          </p:cNvPr>
          <p:cNvSpPr txBox="1"/>
          <p:nvPr/>
        </p:nvSpPr>
        <p:spPr>
          <a:xfrm>
            <a:off x="965200" y="10116939"/>
            <a:ext cx="8483600" cy="424061"/>
          </a:xfrm>
          <a:prstGeom prst="rect">
            <a:avLst/>
          </a:prstGeom>
          <a:noFill/>
        </p:spPr>
        <p:txBody>
          <a:bodyPr vert="horz" wrap="none" lIns="0" tIns="0" rIns="0" bIns="0" rtlCol="0">
            <a:noAutofit/>
          </a:bodyPr>
          <a:lstStyle/>
          <a:p>
            <a:pPr>
              <a:lnSpc>
                <a:spcPts val="1740"/>
              </a:lnSpc>
            </a:pPr>
            <a:r>
              <a:rPr lang="en-US" sz="1200">
                <a:solidFill>
                  <a:srgbClr val="153D31"/>
                </a:solidFill>
                <a:latin typeface="Segoe UI" panose="020B0502040204020203" pitchFamily="34" charset="0"/>
              </a:rPr>
              <a:t>Go Live needs microphone permission on the leading phone. Our Sheikh admins see Start Daily Zikr.</a:t>
            </a:r>
          </a:p>
        </p:txBody>
      </p:sp>
      <p:sp>
        <p:nvSpPr>
          <p:cNvPr id="22" name="Text: ANDROID APP PREVIEW">
            <a:extLst>
              <a:ext uri="{FF2B5EF4-FFF2-40B4-BE49-F238E27FC236}">
                <a16:creationId xmlns:a16="http://schemas.microsoft.com/office/drawing/2014/main" id="{BD8E7972-8832-9743-E8A1-0D636D2572CE}"/>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3" name="Text: SILSILA NAQSHBANDIA OWAISIAH">
            <a:extLst>
              <a:ext uri="{FF2B5EF4-FFF2-40B4-BE49-F238E27FC236}">
                <a16:creationId xmlns:a16="http://schemas.microsoft.com/office/drawing/2014/main" id="{61BDEB1F-14D7-1A5C-F1F4-00143CCFD9D5}"/>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4" name="Text: App map">
            <a:extLst>
              <a:ext uri="{FF2B5EF4-FFF2-40B4-BE49-F238E27FC236}">
                <a16:creationId xmlns:a16="http://schemas.microsoft.com/office/drawing/2014/main" id="{9EAFB19B-D1A3-32E2-73E0-E3BFF44B2CAE}"/>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5" name="Text: All features">
            <a:extLst>
              <a:ext uri="{FF2B5EF4-FFF2-40B4-BE49-F238E27FC236}">
                <a16:creationId xmlns:a16="http://schemas.microsoft.com/office/drawing/2014/main" id="{E1787029-E38A-0157-508C-774211232CFF}"/>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6" name="Text: 36 / 65">
            <a:extLst>
              <a:ext uri="{FF2B5EF4-FFF2-40B4-BE49-F238E27FC236}">
                <a16:creationId xmlns:a16="http://schemas.microsoft.com/office/drawing/2014/main" id="{8197716C-67BF-9D6D-D0EF-CD5D5C0F7BBB}"/>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36 / 65</a:t>
            </a:r>
          </a:p>
        </p:txBody>
      </p:sp>
      <p:sp>
        <p:nvSpPr>
          <p:cNvPr id="27" name="Text: ‹">
            <a:extLst>
              <a:ext uri="{FF2B5EF4-FFF2-40B4-BE49-F238E27FC236}">
                <a16:creationId xmlns:a16="http://schemas.microsoft.com/office/drawing/2014/main" id="{E36350FC-C325-C3ED-3E54-9229B84D7E61}"/>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8" name="Text: ›">
            <a:extLst>
              <a:ext uri="{FF2B5EF4-FFF2-40B4-BE49-F238E27FC236}">
                <a16:creationId xmlns:a16="http://schemas.microsoft.com/office/drawing/2014/main" id="{5D7E9257-CD35-E67C-6A67-081E58F0DB21}"/>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30" name="Fresh Android screenshot: stage-listening" descr="stage-listening">
            <a:extLst>
              <a:ext uri="{FF2B5EF4-FFF2-40B4-BE49-F238E27FC236}">
                <a16:creationId xmlns:a16="http://schemas.microsoft.com/office/drawing/2014/main" id="{839CBFEA-B377-C8E6-5252-9752FCBF9D74}"/>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2" name="Fresh Android screenshot: stage-controls" descr="stage-controls">
            <a:extLst>
              <a:ext uri="{FF2B5EF4-FFF2-40B4-BE49-F238E27FC236}">
                <a16:creationId xmlns:a16="http://schemas.microsoft.com/office/drawing/2014/main" id="{64BC70F7-7CB9-7364-821A-D701EA9F8013}"/>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3" name="Explore: screen=stage-controls">
            <a:hlinkClick r:id="rId6"/>
            <a:extLst>
              <a:ext uri="{FF2B5EF4-FFF2-40B4-BE49-F238E27FC236}">
                <a16:creationId xmlns:a16="http://schemas.microsoft.com/office/drawing/2014/main" id="{A85BF2DC-36C9-802D-8105-CFA9B588FED9}"/>
              </a:ext>
            </a:extLst>
          </p:cNvPr>
          <p:cNvSpPr/>
          <p:nvPr/>
        </p:nvSpPr>
        <p:spPr>
          <a:xfrm>
            <a:off x="965200" y="58886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stage-listening">
            <a:hlinkClick r:id="rId7"/>
            <a:extLst>
              <a:ext uri="{FF2B5EF4-FFF2-40B4-BE49-F238E27FC236}">
                <a16:creationId xmlns:a16="http://schemas.microsoft.com/office/drawing/2014/main" id="{6C076C3C-4EFB-FB5F-C972-B3290B1A9B2B}"/>
              </a:ext>
            </a:extLst>
          </p:cNvPr>
          <p:cNvSpPr/>
          <p:nvPr/>
        </p:nvSpPr>
        <p:spPr>
          <a:xfrm>
            <a:off x="965200" y="69554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stage-presentation">
            <a:hlinkClick r:id="rId8"/>
            <a:extLst>
              <a:ext uri="{FF2B5EF4-FFF2-40B4-BE49-F238E27FC236}">
                <a16:creationId xmlns:a16="http://schemas.microsoft.com/office/drawing/2014/main" id="{B84F186B-374B-ABFF-799D-DFE95B494E78}"/>
              </a:ext>
            </a:extLst>
          </p:cNvPr>
          <p:cNvSpPr/>
          <p:nvPr/>
        </p:nvSpPr>
        <p:spPr>
          <a:xfrm>
            <a:off x="965200" y="80222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stage-listening">
            <a:hlinkClick r:id="rId7"/>
            <a:extLst>
              <a:ext uri="{FF2B5EF4-FFF2-40B4-BE49-F238E27FC236}">
                <a16:creationId xmlns:a16="http://schemas.microsoft.com/office/drawing/2014/main" id="{D5156E5F-9CE3-5509-ACCE-F4E8D896BA3D}"/>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Explore: screen=stage-controls">
            <a:hlinkClick r:id="rId6"/>
            <a:extLst>
              <a:ext uri="{FF2B5EF4-FFF2-40B4-BE49-F238E27FC236}">
                <a16:creationId xmlns:a16="http://schemas.microsoft.com/office/drawing/2014/main" id="{3C2EF815-414D-5269-5979-FADDB0449FD2}"/>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Navigate: architecture">
            <a:hlinkClick r:id="rId9" action="ppaction://hlinksldjump"/>
            <a:extLst>
              <a:ext uri="{FF2B5EF4-FFF2-40B4-BE49-F238E27FC236}">
                <a16:creationId xmlns:a16="http://schemas.microsoft.com/office/drawing/2014/main" id="{0F0FE219-E266-8EAB-356E-D3271599361D}"/>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Explore: features">
            <a:hlinkClick r:id="rId10"/>
            <a:extLst>
              <a:ext uri="{FF2B5EF4-FFF2-40B4-BE49-F238E27FC236}">
                <a16:creationId xmlns:a16="http://schemas.microsoft.com/office/drawing/2014/main" id="{4BF8E5B8-CEE6-C1AE-AF82-E2C8187CA19D}"/>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go-live">
            <a:hlinkClick r:id="rId11" action="ppaction://hlinksldjump"/>
            <a:extLst>
              <a:ext uri="{FF2B5EF4-FFF2-40B4-BE49-F238E27FC236}">
                <a16:creationId xmlns:a16="http://schemas.microsoft.com/office/drawing/2014/main" id="{6B03240A-0616-D121-98E8-8F00A5384524}"/>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Navigate: stage-everyone">
            <a:hlinkClick r:id="rId12" action="ppaction://hlinksldjump"/>
            <a:extLst>
              <a:ext uri="{FF2B5EF4-FFF2-40B4-BE49-F238E27FC236}">
                <a16:creationId xmlns:a16="http://schemas.microsoft.com/office/drawing/2014/main" id="{14DE8D09-94EB-DCAC-32EE-C65E56FDF9BE}"/>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6878581"/>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650"/>
                                        <p:tgtEl>
                                          <p:spTgt spid="30"/>
                                        </p:tgtEl>
                                      </p:cBhvr>
                                    </p:animEffect>
                                  </p:childTnLst>
                                </p:cTn>
                              </p:par>
                              <p:par>
                                <p:cTn id="8" presetID="10" presetClass="entr" presetSubtype="0" fill="hold" nodeType="withEffect">
                                  <p:stCondLst>
                                    <p:cond delay="10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6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name="stage-everyone">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C1BA8264-A3DB-A980-28D2-0585104BB3DB}"/>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326C5FE3-275C-1197-D37D-3F0BB88059D9}"/>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FBF5E6"/>
                </a:solidFill>
                <a:latin typeface="Segoe UI Semibold" panose="020B0702040204020203" pitchFamily="34" charset="0"/>
              </a:rPr>
              <a:t>DARUL IRFAN</a:t>
            </a:r>
          </a:p>
        </p:txBody>
      </p:sp>
      <p:sp>
        <p:nvSpPr>
          <p:cNvPr id="5" name="Text: LIVE ZIKR">
            <a:extLst>
              <a:ext uri="{FF2B5EF4-FFF2-40B4-BE49-F238E27FC236}">
                <a16:creationId xmlns:a16="http://schemas.microsoft.com/office/drawing/2014/main" id="{C30694FB-CD93-BD4B-3D45-386E2A0B015E}"/>
              </a:ext>
            </a:extLst>
          </p:cNvPr>
          <p:cNvSpPr txBox="1"/>
          <p:nvPr/>
        </p:nvSpPr>
        <p:spPr>
          <a:xfrm>
            <a:off x="3070820" y="527050"/>
            <a:ext cx="1404541" cy="419100"/>
          </a:xfrm>
          <a:prstGeom prst="rect">
            <a:avLst/>
          </a:prstGeom>
          <a:noFill/>
        </p:spPr>
        <p:txBody>
          <a:bodyPr vert="horz" wrap="none" lIns="0" tIns="0" rIns="0" bIns="0" rtlCol="0">
            <a:noAutofit/>
          </a:bodyPr>
          <a:lstStyle/>
          <a:p>
            <a:pPr>
              <a:lnSpc>
                <a:spcPts val="1560"/>
              </a:lnSpc>
            </a:pPr>
            <a:r>
              <a:rPr lang="en-US" sz="1300">
                <a:solidFill>
                  <a:srgbClr val="FBF5E6"/>
                </a:solidFill>
                <a:latin typeface="Segoe UI" panose="020B0502040204020203" pitchFamily="34" charset="0"/>
              </a:rPr>
              <a:t>LIVE ZIKR</a:t>
            </a:r>
          </a:p>
        </p:txBody>
      </p:sp>
      <p:sp>
        <p:nvSpPr>
          <p:cNvPr id="6" name="Text: What everyone sees">
            <a:extLst>
              <a:ext uri="{FF2B5EF4-FFF2-40B4-BE49-F238E27FC236}">
                <a16:creationId xmlns:a16="http://schemas.microsoft.com/office/drawing/2014/main" id="{8A7E5B04-1901-F17C-A566-9F5775FF5C4B}"/>
              </a:ext>
            </a:extLst>
          </p:cNvPr>
          <p:cNvSpPr txBox="1"/>
          <p:nvPr/>
        </p:nvSpPr>
        <p:spPr>
          <a:xfrm>
            <a:off x="965200" y="1600200"/>
            <a:ext cx="8547100" cy="992188"/>
          </a:xfrm>
          <a:prstGeom prst="rect">
            <a:avLst/>
          </a:prstGeom>
          <a:noFill/>
        </p:spPr>
        <p:txBody>
          <a:bodyPr vert="horz" wrap="none" lIns="0" tIns="0" rIns="0" bIns="0" rtlCol="0">
            <a:noAutofit/>
          </a:bodyPr>
          <a:lstStyle/>
          <a:p>
            <a:pPr>
              <a:lnSpc>
                <a:spcPts val="6213"/>
              </a:lnSpc>
            </a:pPr>
            <a:r>
              <a:rPr lang="en-US" sz="5700">
                <a:solidFill>
                  <a:srgbClr val="FBF5E6"/>
                </a:solidFill>
                <a:latin typeface="Segoe UI Semibold" panose="020B0702040204020203" pitchFamily="34" charset="0"/>
              </a:rPr>
              <a:t>What everyone sees</a:t>
            </a:r>
          </a:p>
        </p:txBody>
      </p:sp>
      <p:sp>
        <p:nvSpPr>
          <p:cNvPr id="7" name="Urdu: سب کیا دیکھتے ہیں">
            <a:extLst>
              <a:ext uri="{FF2B5EF4-FFF2-40B4-BE49-F238E27FC236}">
                <a16:creationId xmlns:a16="http://schemas.microsoft.com/office/drawing/2014/main" id="{67AFA1A7-09B0-46D6-760D-AD014A2DF34A}"/>
              </a:ext>
            </a:extLst>
          </p:cNvPr>
          <p:cNvSpPr txBox="1"/>
          <p:nvPr/>
        </p:nvSpPr>
        <p:spPr>
          <a:xfrm>
            <a:off x="965201" y="2592388"/>
            <a:ext cx="2306701" cy="884436"/>
          </a:xfrm>
          <a:prstGeom prst="rect">
            <a:avLst/>
          </a:prstGeom>
          <a:noFill/>
        </p:spPr>
        <p:txBody>
          <a:bodyPr vert="horz" wrap="none" lIns="0" tIns="0" rIns="0" bIns="0" rtlCol="0">
            <a:noAutofit/>
          </a:bodyPr>
          <a:lstStyle/>
          <a:p>
            <a:pPr algn="r" rtl="1">
              <a:lnSpc>
                <a:spcPts val="5365"/>
              </a:lnSpc>
            </a:pPr>
            <a:r>
              <a:rPr lang="ar-AE" sz="2900">
                <a:solidFill>
                  <a:srgbClr val="E7C978"/>
                </a:solidFill>
                <a:latin typeface="Noto Nastaliq Urdu" panose="020B0502040504020204" pitchFamily="34" charset="-78"/>
                <a:cs typeface="Noto Nastaliq Urdu" panose="020B0502040504020204" pitchFamily="34" charset="-78"/>
              </a:rPr>
              <a:t>سب کیا دیکھتے ہیں</a:t>
            </a:r>
            <a:endParaRPr lang="en-US" sz="2900">
              <a:solidFill>
                <a:srgbClr val="E7C978"/>
              </a:solidFill>
              <a:latin typeface="Noto Nastaliq Urdu" panose="020B0502040504020204" pitchFamily="34" charset="-78"/>
              <a:cs typeface="Noto Nastaliq Urdu" panose="020B0502040504020204" pitchFamily="34" charset="-78"/>
            </a:endParaRPr>
          </a:p>
        </p:txBody>
      </p:sp>
      <p:sp>
        <p:nvSpPr>
          <p:cNvPr id="8" name="Text: The current stage fills the screen with light: Arabic recitations, numbered Lataif, Englis">
            <a:extLst>
              <a:ext uri="{FF2B5EF4-FFF2-40B4-BE49-F238E27FC236}">
                <a16:creationId xmlns:a16="http://schemas.microsoft.com/office/drawing/2014/main" id="{1BD08629-9290-640E-27BF-120A08F18CCE}"/>
              </a:ext>
            </a:extLst>
          </p:cNvPr>
          <p:cNvSpPr txBox="1"/>
          <p:nvPr/>
        </p:nvSpPr>
        <p:spPr>
          <a:xfrm>
            <a:off x="965200" y="3540323"/>
            <a:ext cx="8547100" cy="1032669"/>
          </a:xfrm>
          <a:prstGeom prst="rect">
            <a:avLst/>
          </a:prstGeom>
          <a:noFill/>
        </p:spPr>
        <p:txBody>
          <a:bodyPr vert="horz" wrap="none" lIns="0" tIns="0" rIns="0" bIns="0" rtlCol="0">
            <a:noAutofit/>
          </a:bodyPr>
          <a:lstStyle/>
          <a:p>
            <a:pPr>
              <a:lnSpc>
                <a:spcPts val="3266"/>
              </a:lnSpc>
            </a:pPr>
            <a:r>
              <a:rPr lang="en-US" sz="2300">
                <a:solidFill>
                  <a:srgbClr val="C3D5C7"/>
                </a:solidFill>
                <a:latin typeface="Segoe UI" panose="020B0502040204020203" pitchFamily="34" charset="0"/>
              </a:rPr>
              <a:t>The current stage fills the screen with light: Arabic recitations,
numbered Lataif, English with Urdu.</a:t>
            </a:r>
          </a:p>
        </p:txBody>
      </p:sp>
      <p:sp>
        <p:nvSpPr>
          <p:cNvPr id="9" name="Urdu: موجودہ مرحلہ روشنی کے ساتھ پوری اسکرین پر: عربی تسبیحات، نمبر والے لطائف، انگریزی کے ساتھ ">
            <a:extLst>
              <a:ext uri="{FF2B5EF4-FFF2-40B4-BE49-F238E27FC236}">
                <a16:creationId xmlns:a16="http://schemas.microsoft.com/office/drawing/2014/main" id="{43234227-D79D-B719-1206-5115457EBAC6}"/>
              </a:ext>
            </a:extLst>
          </p:cNvPr>
          <p:cNvSpPr txBox="1"/>
          <p:nvPr/>
        </p:nvSpPr>
        <p:spPr>
          <a:xfrm>
            <a:off x="965200" y="4547592"/>
            <a:ext cx="9996551" cy="1264841"/>
          </a:xfrm>
          <a:prstGeom prst="rect">
            <a:avLst/>
          </a:prstGeom>
          <a:noFill/>
        </p:spPr>
        <p:txBody>
          <a:bodyPr vert="horz" wrap="none" lIns="0" tIns="0" rIns="0" bIns="0" rtlCol="0">
            <a:noAutofit/>
          </a:bodyPr>
          <a:lstStyle/>
          <a:p>
            <a:pPr algn="r" rtl="1">
              <a:lnSpc>
                <a:spcPts val="4180"/>
              </a:lnSpc>
            </a:pPr>
            <a:r>
              <a:rPr lang="ar-AE" sz="2200">
                <a:solidFill>
                  <a:srgbClr val="C3D5C7"/>
                </a:solidFill>
                <a:latin typeface="Noto Nastaliq Urdu" panose="020B0502040504020204" pitchFamily="34" charset="-78"/>
                <a:cs typeface="Noto Nastaliq Urdu" panose="020B0502040504020204" pitchFamily="34" charset="-78"/>
              </a:rPr>
              <a:t>موجودہ مرحلہ روشنی کے ساتھ پوری اسکرین پر: عربی تسبیحات، نمبر والے لطائف، انگریزی کے ساتھ اردو۔</a:t>
            </a:r>
            <a:endParaRPr lang="en-US" sz="2200">
              <a:solidFill>
                <a:srgbClr val="C3D5C7"/>
              </a:solidFill>
              <a:latin typeface="Noto Nastaliq Urdu" panose="020B0502040504020204" pitchFamily="34" charset="-78"/>
              <a:cs typeface="Noto Nastaliq Urdu" panose="020B0502040504020204" pitchFamily="34" charset="-78"/>
            </a:endParaRPr>
          </a:p>
        </p:txBody>
      </p:sp>
      <p:sp>
        <p:nvSpPr>
          <p:cNvPr id="10" name="Text: Tasbihat in Arabic">
            <a:extLst>
              <a:ext uri="{FF2B5EF4-FFF2-40B4-BE49-F238E27FC236}">
                <a16:creationId xmlns:a16="http://schemas.microsoft.com/office/drawing/2014/main" id="{33918B2B-F9EE-4A1A-3382-83CC13FF3AAB}"/>
              </a:ext>
            </a:extLst>
          </p:cNvPr>
          <p:cNvSpPr txBox="1"/>
          <p:nvPr/>
        </p:nvSpPr>
        <p:spPr>
          <a:xfrm>
            <a:off x="965200" y="6028928"/>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Tasbihat in Arabic</a:t>
            </a:r>
          </a:p>
        </p:txBody>
      </p:sp>
      <p:sp>
        <p:nvSpPr>
          <p:cNvPr id="11" name="Urdu: تسبیحات عربی میں">
            <a:extLst>
              <a:ext uri="{FF2B5EF4-FFF2-40B4-BE49-F238E27FC236}">
                <a16:creationId xmlns:a16="http://schemas.microsoft.com/office/drawing/2014/main" id="{C0955643-0CE8-7010-F6F2-D738D4142F81}"/>
              </a:ext>
            </a:extLst>
          </p:cNvPr>
          <p:cNvSpPr txBox="1"/>
          <p:nvPr/>
        </p:nvSpPr>
        <p:spPr>
          <a:xfrm>
            <a:off x="965200" y="6430963"/>
            <a:ext cx="1533588"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تسبیحات عربی میں</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6A88244F-C0F7-047D-2246-3CC1AA9972AE}"/>
              </a:ext>
            </a:extLst>
          </p:cNvPr>
          <p:cNvSpPr txBox="1"/>
          <p:nvPr/>
        </p:nvSpPr>
        <p:spPr>
          <a:xfrm>
            <a:off x="9098558" y="61172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Each Latifa, up to the seventh">
            <a:extLst>
              <a:ext uri="{FF2B5EF4-FFF2-40B4-BE49-F238E27FC236}">
                <a16:creationId xmlns:a16="http://schemas.microsoft.com/office/drawing/2014/main" id="{4403DDBE-A21B-FB63-A2C0-2B5E4D43F1F5}"/>
              </a:ext>
            </a:extLst>
          </p:cNvPr>
          <p:cNvSpPr txBox="1"/>
          <p:nvPr/>
        </p:nvSpPr>
        <p:spPr>
          <a:xfrm>
            <a:off x="965200" y="7095728"/>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Each Latifa, up to the seventh</a:t>
            </a:r>
          </a:p>
        </p:txBody>
      </p:sp>
      <p:sp>
        <p:nvSpPr>
          <p:cNvPr id="14" name="Urdu: ہر لطیفہ، ساتویں تک">
            <a:extLst>
              <a:ext uri="{FF2B5EF4-FFF2-40B4-BE49-F238E27FC236}">
                <a16:creationId xmlns:a16="http://schemas.microsoft.com/office/drawing/2014/main" id="{DB1DE4E2-AD35-4796-54E4-DBD431FFBEC1}"/>
              </a:ext>
            </a:extLst>
          </p:cNvPr>
          <p:cNvSpPr txBox="1"/>
          <p:nvPr/>
        </p:nvSpPr>
        <p:spPr>
          <a:xfrm>
            <a:off x="965201" y="7497763"/>
            <a:ext cx="1663763"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ہر لطیفہ، ساتویں تک</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555EA6D4-BD68-308D-6B4F-AEA07BC98724}"/>
              </a:ext>
            </a:extLst>
          </p:cNvPr>
          <p:cNvSpPr txBox="1"/>
          <p:nvPr/>
        </p:nvSpPr>
        <p:spPr>
          <a:xfrm>
            <a:off x="9098558" y="71840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Each Muraqaba, up to Masjid-e-Nabawi">
            <a:extLst>
              <a:ext uri="{FF2B5EF4-FFF2-40B4-BE49-F238E27FC236}">
                <a16:creationId xmlns:a16="http://schemas.microsoft.com/office/drawing/2014/main" id="{2B5EF58A-7088-3700-9EBC-ECA95BB856A3}"/>
              </a:ext>
            </a:extLst>
          </p:cNvPr>
          <p:cNvSpPr txBox="1"/>
          <p:nvPr/>
        </p:nvSpPr>
        <p:spPr>
          <a:xfrm>
            <a:off x="965200" y="8162528"/>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Each Muraqaba, up to Masjid-e-Nabawi</a:t>
            </a:r>
          </a:p>
        </p:txBody>
      </p:sp>
      <p:sp>
        <p:nvSpPr>
          <p:cNvPr id="17" name="Urdu: ہر مراقبہ، مسجدِ نبوی تک">
            <a:extLst>
              <a:ext uri="{FF2B5EF4-FFF2-40B4-BE49-F238E27FC236}">
                <a16:creationId xmlns:a16="http://schemas.microsoft.com/office/drawing/2014/main" id="{B0155766-0DB4-5079-1C7E-F59F6C7D6D22}"/>
              </a:ext>
            </a:extLst>
          </p:cNvPr>
          <p:cNvSpPr txBox="1"/>
          <p:nvPr/>
        </p:nvSpPr>
        <p:spPr>
          <a:xfrm>
            <a:off x="965201" y="8564563"/>
            <a:ext cx="1924113"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ہر مراقبہ، مسجدِ نبوی تک</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25808D95-3E86-3B94-5078-5EECB062D205}"/>
              </a:ext>
            </a:extLst>
          </p:cNvPr>
          <p:cNvSpPr txBox="1"/>
          <p:nvPr/>
        </p:nvSpPr>
        <p:spPr>
          <a:xfrm>
            <a:off x="9098558" y="82508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Stage · Tasbihat">
            <a:extLst>
              <a:ext uri="{FF2B5EF4-FFF2-40B4-BE49-F238E27FC236}">
                <a16:creationId xmlns:a16="http://schemas.microsoft.com/office/drawing/2014/main" id="{F5C43A1E-7478-17FD-333B-542C4EC13C0F}"/>
              </a:ext>
            </a:extLst>
          </p:cNvPr>
          <p:cNvSpPr txBox="1"/>
          <p:nvPr/>
        </p:nvSpPr>
        <p:spPr>
          <a:xfrm>
            <a:off x="10756900" y="10049867"/>
            <a:ext cx="4457700" cy="425450"/>
          </a:xfrm>
          <a:prstGeom prst="rect">
            <a:avLst/>
          </a:prstGeom>
          <a:noFill/>
        </p:spPr>
        <p:txBody>
          <a:bodyPr vert="horz" wrap="none" lIns="0" tIns="0" rIns="0" bIns="0" rtlCol="0">
            <a:noAutofit/>
          </a:bodyPr>
          <a:lstStyle/>
          <a:p>
            <a:pPr>
              <a:lnSpc>
                <a:spcPts val="1750"/>
              </a:lnSpc>
            </a:pPr>
            <a:r>
              <a:rPr lang="en-US" sz="1400">
                <a:solidFill>
                  <a:srgbClr val="FBF5E6"/>
                </a:solidFill>
                <a:latin typeface="Segoe UI" panose="020B0502040204020203" pitchFamily="34" charset="0"/>
              </a:rPr>
              <a:t>Stage · Tasbihat</a:t>
            </a:r>
          </a:p>
        </p:txBody>
      </p:sp>
      <p:sp>
        <p:nvSpPr>
          <p:cNvPr id="20" name="Text: Stage · 7th Latifa">
            <a:extLst>
              <a:ext uri="{FF2B5EF4-FFF2-40B4-BE49-F238E27FC236}">
                <a16:creationId xmlns:a16="http://schemas.microsoft.com/office/drawing/2014/main" id="{7A0BB166-E12F-922F-D665-DB1C08D2C2AB}"/>
              </a:ext>
            </a:extLst>
          </p:cNvPr>
          <p:cNvSpPr txBox="1"/>
          <p:nvPr/>
        </p:nvSpPr>
        <p:spPr>
          <a:xfrm>
            <a:off x="15494000" y="10093523"/>
            <a:ext cx="3911600" cy="425450"/>
          </a:xfrm>
          <a:prstGeom prst="rect">
            <a:avLst/>
          </a:prstGeom>
          <a:noFill/>
        </p:spPr>
        <p:txBody>
          <a:bodyPr vert="horz" wrap="none" lIns="0" tIns="0" rIns="0" bIns="0" rtlCol="0">
            <a:noAutofit/>
          </a:bodyPr>
          <a:lstStyle/>
          <a:p>
            <a:pPr>
              <a:lnSpc>
                <a:spcPts val="1750"/>
              </a:lnSpc>
            </a:pPr>
            <a:r>
              <a:rPr lang="en-US" sz="1400">
                <a:solidFill>
                  <a:srgbClr val="FBF5E6"/>
                </a:solidFill>
                <a:latin typeface="Segoe UI" panose="020B0502040204020203" pitchFamily="34" charset="0"/>
              </a:rPr>
              <a:t>Stage · 7th Latifa</a:t>
            </a:r>
          </a:p>
        </p:txBody>
      </p:sp>
      <p:sp>
        <p:nvSpPr>
          <p:cNvPr id="21" name="Text: On Our Sheikh the stage shows Hazrat ji's photograph; other Halqahs show the Silsila emble">
            <a:extLst>
              <a:ext uri="{FF2B5EF4-FFF2-40B4-BE49-F238E27FC236}">
                <a16:creationId xmlns:a16="http://schemas.microsoft.com/office/drawing/2014/main" id="{A769A7A1-98BD-CFA5-D467-F617026A696B}"/>
              </a:ext>
            </a:extLst>
          </p:cNvPr>
          <p:cNvSpPr txBox="1"/>
          <p:nvPr/>
        </p:nvSpPr>
        <p:spPr>
          <a:xfrm>
            <a:off x="965200" y="10116939"/>
            <a:ext cx="8483600" cy="424061"/>
          </a:xfrm>
          <a:prstGeom prst="rect">
            <a:avLst/>
          </a:prstGeom>
          <a:noFill/>
        </p:spPr>
        <p:txBody>
          <a:bodyPr vert="horz" wrap="none" lIns="0" tIns="0" rIns="0" bIns="0" rtlCol="0">
            <a:noAutofit/>
          </a:bodyPr>
          <a:lstStyle/>
          <a:p>
            <a:pPr>
              <a:lnSpc>
                <a:spcPts val="1740"/>
              </a:lnSpc>
            </a:pPr>
            <a:r>
              <a:rPr lang="en-US" sz="1200">
                <a:solidFill>
                  <a:srgbClr val="FBF5E6"/>
                </a:solidFill>
                <a:latin typeface="Segoe UI" panose="020B0502040204020203" pitchFamily="34" charset="0"/>
              </a:rPr>
              <a:t>On Our Sheikh the stage shows Hazrat ji's photograph; other Halqahs show the Silsila emblem.</a:t>
            </a:r>
          </a:p>
        </p:txBody>
      </p:sp>
      <p:sp>
        <p:nvSpPr>
          <p:cNvPr id="22" name="Text: ANDROID APP PREVIEW">
            <a:extLst>
              <a:ext uri="{FF2B5EF4-FFF2-40B4-BE49-F238E27FC236}">
                <a16:creationId xmlns:a16="http://schemas.microsoft.com/office/drawing/2014/main" id="{966F0574-1B31-7A13-7E04-CF74431902BA}"/>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FBF5E6"/>
                </a:solidFill>
                <a:latin typeface="Segoe UI" panose="020B0502040204020203" pitchFamily="34" charset="0"/>
              </a:rPr>
              <a:t>ANDROID APP PREVIEW</a:t>
            </a:r>
          </a:p>
        </p:txBody>
      </p:sp>
      <p:sp>
        <p:nvSpPr>
          <p:cNvPr id="23" name="Text: SILSILA NAQSHBANDIA OWAISIAH">
            <a:extLst>
              <a:ext uri="{FF2B5EF4-FFF2-40B4-BE49-F238E27FC236}">
                <a16:creationId xmlns:a16="http://schemas.microsoft.com/office/drawing/2014/main" id="{602B2F17-BE1B-D28D-9FD2-DCAFD42B25D4}"/>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B2C4B4"/>
                </a:solidFill>
                <a:latin typeface="Segoe UI" panose="020B0502040204020203" pitchFamily="34" charset="0"/>
              </a:rPr>
              <a:t>SILSILA NAQSHBANDIA OWAISIAH</a:t>
            </a:r>
          </a:p>
        </p:txBody>
      </p:sp>
      <p:sp>
        <p:nvSpPr>
          <p:cNvPr id="24" name="Text: App map">
            <a:extLst>
              <a:ext uri="{FF2B5EF4-FFF2-40B4-BE49-F238E27FC236}">
                <a16:creationId xmlns:a16="http://schemas.microsoft.com/office/drawing/2014/main" id="{C5854E9E-5E61-BD6C-BF23-7F3F6A8B573F}"/>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App map</a:t>
            </a:r>
          </a:p>
        </p:txBody>
      </p:sp>
      <p:sp>
        <p:nvSpPr>
          <p:cNvPr id="25" name="Text: All features">
            <a:extLst>
              <a:ext uri="{FF2B5EF4-FFF2-40B4-BE49-F238E27FC236}">
                <a16:creationId xmlns:a16="http://schemas.microsoft.com/office/drawing/2014/main" id="{A1AD82A5-26A4-3911-C834-E03CDF2D2D9D}"/>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All features</a:t>
            </a:r>
          </a:p>
        </p:txBody>
      </p:sp>
      <p:sp>
        <p:nvSpPr>
          <p:cNvPr id="26" name="Text: 37 / 65">
            <a:extLst>
              <a:ext uri="{FF2B5EF4-FFF2-40B4-BE49-F238E27FC236}">
                <a16:creationId xmlns:a16="http://schemas.microsoft.com/office/drawing/2014/main" id="{A3F523BE-7340-A2E8-6016-4C57E7FA3F50}"/>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B2C4B4"/>
                </a:solidFill>
                <a:latin typeface="Segoe UI" panose="020B0502040204020203" pitchFamily="34" charset="0"/>
              </a:rPr>
              <a:t>37 / 65</a:t>
            </a:r>
          </a:p>
        </p:txBody>
      </p:sp>
      <p:sp>
        <p:nvSpPr>
          <p:cNvPr id="27" name="Text: ‹">
            <a:extLst>
              <a:ext uri="{FF2B5EF4-FFF2-40B4-BE49-F238E27FC236}">
                <a16:creationId xmlns:a16="http://schemas.microsoft.com/office/drawing/2014/main" id="{2EC61EBD-882B-21C0-45FF-A5C09FE6C27A}"/>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sp>
        <p:nvSpPr>
          <p:cNvPr id="28" name="Text: ›">
            <a:extLst>
              <a:ext uri="{FF2B5EF4-FFF2-40B4-BE49-F238E27FC236}">
                <a16:creationId xmlns:a16="http://schemas.microsoft.com/office/drawing/2014/main" id="{EE62230A-7EB7-0F1C-ED33-C569453B47CE}"/>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pic>
        <p:nvPicPr>
          <p:cNvPr id="30" name="Fresh Android screenshot: stage-tasbihat" descr="stage-tasbihat">
            <a:extLst>
              <a:ext uri="{FF2B5EF4-FFF2-40B4-BE49-F238E27FC236}">
                <a16:creationId xmlns:a16="http://schemas.microsoft.com/office/drawing/2014/main" id="{9DEC3834-F68C-D6CF-0C1D-310A99B6A02A}"/>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48900" y="965200"/>
            <a:ext cx="4864100" cy="9539089"/>
          </a:xfrm>
          <a:prstGeom prst="rect">
            <a:avLst/>
          </a:prstGeom>
        </p:spPr>
      </p:pic>
      <p:pic>
        <p:nvPicPr>
          <p:cNvPr id="32" name="Fresh Android screenshot: stage-latifa7" descr="stage-latifa7">
            <a:extLst>
              <a:ext uri="{FF2B5EF4-FFF2-40B4-BE49-F238E27FC236}">
                <a16:creationId xmlns:a16="http://schemas.microsoft.com/office/drawing/2014/main" id="{B3377BC5-D5D7-8615-3051-A4D602206048}"/>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986000" y="2222500"/>
            <a:ext cx="4318000" cy="8325445"/>
          </a:xfrm>
          <a:prstGeom prst="rect">
            <a:avLst/>
          </a:prstGeom>
        </p:spPr>
      </p:pic>
      <p:sp>
        <p:nvSpPr>
          <p:cNvPr id="33" name="Explore: screen=stage-tasbihat">
            <a:hlinkClick r:id="rId6"/>
            <a:extLst>
              <a:ext uri="{FF2B5EF4-FFF2-40B4-BE49-F238E27FC236}">
                <a16:creationId xmlns:a16="http://schemas.microsoft.com/office/drawing/2014/main" id="{C8280B44-3047-3FAF-923D-78525789AF1D}"/>
              </a:ext>
            </a:extLst>
          </p:cNvPr>
          <p:cNvSpPr/>
          <p:nvPr/>
        </p:nvSpPr>
        <p:spPr>
          <a:xfrm>
            <a:off x="965200" y="58886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stage-latifa7">
            <a:hlinkClick r:id="rId7"/>
            <a:extLst>
              <a:ext uri="{FF2B5EF4-FFF2-40B4-BE49-F238E27FC236}">
                <a16:creationId xmlns:a16="http://schemas.microsoft.com/office/drawing/2014/main" id="{3F95472A-3E26-4A5E-B15A-D7BA26D07753}"/>
              </a:ext>
            </a:extLst>
          </p:cNvPr>
          <p:cNvSpPr/>
          <p:nvPr/>
        </p:nvSpPr>
        <p:spPr>
          <a:xfrm>
            <a:off x="965200" y="69554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stage-muraqaba">
            <a:hlinkClick r:id="rId8"/>
            <a:extLst>
              <a:ext uri="{FF2B5EF4-FFF2-40B4-BE49-F238E27FC236}">
                <a16:creationId xmlns:a16="http://schemas.microsoft.com/office/drawing/2014/main" id="{E37EC092-5A81-3377-6B62-62987B0031F4}"/>
              </a:ext>
            </a:extLst>
          </p:cNvPr>
          <p:cNvSpPr/>
          <p:nvPr/>
        </p:nvSpPr>
        <p:spPr>
          <a:xfrm>
            <a:off x="965200" y="80222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stage-tasbihat">
            <a:hlinkClick r:id="rId6"/>
            <a:extLst>
              <a:ext uri="{FF2B5EF4-FFF2-40B4-BE49-F238E27FC236}">
                <a16:creationId xmlns:a16="http://schemas.microsoft.com/office/drawing/2014/main" id="{045CC7C8-EA9A-3FF3-7E25-DB335E564D9A}"/>
              </a:ext>
            </a:extLst>
          </p:cNvPr>
          <p:cNvSpPr/>
          <p:nvPr/>
        </p:nvSpPr>
        <p:spPr>
          <a:xfrm>
            <a:off x="10756900" y="1346200"/>
            <a:ext cx="3848100" cy="8396089"/>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Explore: screen=stage-latifa7">
            <a:hlinkClick r:id="rId7"/>
            <a:extLst>
              <a:ext uri="{FF2B5EF4-FFF2-40B4-BE49-F238E27FC236}">
                <a16:creationId xmlns:a16="http://schemas.microsoft.com/office/drawing/2014/main" id="{690A6D70-0163-9B7E-41DB-7369C3742834}"/>
              </a:ext>
            </a:extLst>
          </p:cNvPr>
          <p:cNvSpPr/>
          <p:nvPr/>
        </p:nvSpPr>
        <p:spPr>
          <a:xfrm>
            <a:off x="15494000" y="2603500"/>
            <a:ext cx="3302000" cy="7182445"/>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Navigate: architecture">
            <a:hlinkClick r:id="rId9" action="ppaction://hlinksldjump"/>
            <a:extLst>
              <a:ext uri="{FF2B5EF4-FFF2-40B4-BE49-F238E27FC236}">
                <a16:creationId xmlns:a16="http://schemas.microsoft.com/office/drawing/2014/main" id="{DE465746-000C-6CF9-6631-2843FA8BC92D}"/>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Explore: features">
            <a:hlinkClick r:id="rId10"/>
            <a:extLst>
              <a:ext uri="{FF2B5EF4-FFF2-40B4-BE49-F238E27FC236}">
                <a16:creationId xmlns:a16="http://schemas.microsoft.com/office/drawing/2014/main" id="{C08A77C2-923D-7626-72F9-4CF6DA84D9F0}"/>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stage-leading">
            <a:hlinkClick r:id="rId11" action="ppaction://hlinksldjump"/>
            <a:extLst>
              <a:ext uri="{FF2B5EF4-FFF2-40B4-BE49-F238E27FC236}">
                <a16:creationId xmlns:a16="http://schemas.microsoft.com/office/drawing/2014/main" id="{68ACFB4E-E8C3-7195-2284-A2A8AF150FFF}"/>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Navigate: stage-care">
            <a:hlinkClick r:id="rId12" action="ppaction://hlinksldjump"/>
            <a:extLst>
              <a:ext uri="{FF2B5EF4-FFF2-40B4-BE49-F238E27FC236}">
                <a16:creationId xmlns:a16="http://schemas.microsoft.com/office/drawing/2014/main" id="{617E8A18-CD5F-3A86-F79B-044C4BA02DC7}"/>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7732706"/>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650"/>
                                        <p:tgtEl>
                                          <p:spTgt spid="30"/>
                                        </p:tgtEl>
                                      </p:cBhvr>
                                    </p:animEffect>
                                  </p:childTnLst>
                                </p:cTn>
                              </p:par>
                              <p:par>
                                <p:cTn id="8" presetID="10" presetClass="entr" presetSubtype="0" fill="hold" nodeType="withEffect">
                                  <p:stCondLst>
                                    <p:cond delay="10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6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name="stage-care">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B9E769FF-32AD-0EF0-0CB0-C0D9F5CA55F4}"/>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B4002B9F-925C-DDEC-B2EC-DDC9B55DBF90}"/>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LIVE ZIKR">
            <a:extLst>
              <a:ext uri="{FF2B5EF4-FFF2-40B4-BE49-F238E27FC236}">
                <a16:creationId xmlns:a16="http://schemas.microsoft.com/office/drawing/2014/main" id="{BCB9CD38-22A0-33A5-5B77-D98D666E3DD8}"/>
              </a:ext>
            </a:extLst>
          </p:cNvPr>
          <p:cNvSpPr txBox="1"/>
          <p:nvPr/>
        </p:nvSpPr>
        <p:spPr>
          <a:xfrm>
            <a:off x="3070820" y="527050"/>
            <a:ext cx="1404541"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LIVE ZIKR</a:t>
            </a:r>
          </a:p>
        </p:txBody>
      </p:sp>
      <p:sp>
        <p:nvSpPr>
          <p:cNvPr id="6" name="Text: Muraqabat, chat and removals">
            <a:extLst>
              <a:ext uri="{FF2B5EF4-FFF2-40B4-BE49-F238E27FC236}">
                <a16:creationId xmlns:a16="http://schemas.microsoft.com/office/drawing/2014/main" id="{9B7C8239-B4DB-325D-CE79-1553D2D4C1A9}"/>
              </a:ext>
            </a:extLst>
          </p:cNvPr>
          <p:cNvSpPr txBox="1"/>
          <p:nvPr/>
        </p:nvSpPr>
        <p:spPr>
          <a:xfrm>
            <a:off x="965200" y="1600200"/>
            <a:ext cx="8547100" cy="1781175"/>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Muraqabat, chat and
removals</a:t>
            </a:r>
          </a:p>
        </p:txBody>
      </p:sp>
      <p:sp>
        <p:nvSpPr>
          <p:cNvPr id="7" name="Urdu: مراقبات، گفتگو اور حذف">
            <a:extLst>
              <a:ext uri="{FF2B5EF4-FFF2-40B4-BE49-F238E27FC236}">
                <a16:creationId xmlns:a16="http://schemas.microsoft.com/office/drawing/2014/main" id="{2543D90E-8A77-A496-585B-A89897A64676}"/>
              </a:ext>
            </a:extLst>
          </p:cNvPr>
          <p:cNvSpPr txBox="1"/>
          <p:nvPr/>
        </p:nvSpPr>
        <p:spPr>
          <a:xfrm>
            <a:off x="965200" y="3381375"/>
            <a:ext cx="3205226"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مراقبات، گفتگو اور حذف</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Leaders add a Muraqaba on the spot. Admins remove anything from the stage or the chat.">
            <a:extLst>
              <a:ext uri="{FF2B5EF4-FFF2-40B4-BE49-F238E27FC236}">
                <a16:creationId xmlns:a16="http://schemas.microsoft.com/office/drawing/2014/main" id="{B9EF307E-F549-16E2-ED8A-5F128E03FA8E}"/>
              </a:ext>
            </a:extLst>
          </p:cNvPr>
          <p:cNvSpPr txBox="1"/>
          <p:nvPr/>
        </p:nvSpPr>
        <p:spPr>
          <a:xfrm>
            <a:off x="965200" y="4329311"/>
            <a:ext cx="8547100"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Leaders add a Muraqaba on the spot. Admins remove anything
from the stage or the chat.</a:t>
            </a:r>
          </a:p>
        </p:txBody>
      </p:sp>
      <p:sp>
        <p:nvSpPr>
          <p:cNvPr id="9" name="Urdu: رہنما موقع پر مراقبہ شامل کرتے ہیں۔ ایڈمن اسٹیج یا گفتگو سے کچھ بھی ہٹا سکتے ہیں۔">
            <a:extLst>
              <a:ext uri="{FF2B5EF4-FFF2-40B4-BE49-F238E27FC236}">
                <a16:creationId xmlns:a16="http://schemas.microsoft.com/office/drawing/2014/main" id="{099F30AB-7951-52D4-96E7-2331A40D54E3}"/>
              </a:ext>
            </a:extLst>
          </p:cNvPr>
          <p:cNvSpPr txBox="1"/>
          <p:nvPr/>
        </p:nvSpPr>
        <p:spPr>
          <a:xfrm>
            <a:off x="965200" y="5336580"/>
            <a:ext cx="7758176" cy="734020"/>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رہنما موقع پر مراقبہ شامل کرتے ہیں۔ ایڈمن اسٹیج یا گفتگو سے کچھ بھی ہٹا سکتے ہیں۔</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Add a Muraqaba with its Urdu name">
            <a:extLst>
              <a:ext uri="{FF2B5EF4-FFF2-40B4-BE49-F238E27FC236}">
                <a16:creationId xmlns:a16="http://schemas.microsoft.com/office/drawing/2014/main" id="{B8E60CC8-F2DF-BA2B-D795-F855F17AD3A9}"/>
              </a:ext>
            </a:extLst>
          </p:cNvPr>
          <p:cNvSpPr txBox="1"/>
          <p:nvPr/>
        </p:nvSpPr>
        <p:spPr>
          <a:xfrm>
            <a:off x="965200" y="6287095"/>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Add a Muraqaba with its Urdu name</a:t>
            </a:r>
          </a:p>
        </p:txBody>
      </p:sp>
      <p:sp>
        <p:nvSpPr>
          <p:cNvPr id="11" name="Urdu: اردو نام کے ساتھ مراقبہ شامل کریں">
            <a:extLst>
              <a:ext uri="{FF2B5EF4-FFF2-40B4-BE49-F238E27FC236}">
                <a16:creationId xmlns:a16="http://schemas.microsoft.com/office/drawing/2014/main" id="{CDDCA518-7CF1-8A86-BE5A-F66551ECB27C}"/>
              </a:ext>
            </a:extLst>
          </p:cNvPr>
          <p:cNvSpPr txBox="1"/>
          <p:nvPr/>
        </p:nvSpPr>
        <p:spPr>
          <a:xfrm>
            <a:off x="965201" y="6689130"/>
            <a:ext cx="2948051"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اردو نام کے ساتھ مراقبہ شامل کریں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7C967D74-BD20-A7DF-F5F2-8F7DE93A74AA}"/>
              </a:ext>
            </a:extLst>
          </p:cNvPr>
          <p:cNvSpPr txBox="1"/>
          <p:nvPr/>
        </p:nvSpPr>
        <p:spPr>
          <a:xfrm>
            <a:off x="9098558" y="63754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Remove any stage announcement">
            <a:extLst>
              <a:ext uri="{FF2B5EF4-FFF2-40B4-BE49-F238E27FC236}">
                <a16:creationId xmlns:a16="http://schemas.microsoft.com/office/drawing/2014/main" id="{1AF9D6A3-C5F3-4C89-03B6-07C96DE377F7}"/>
              </a:ext>
            </a:extLst>
          </p:cNvPr>
          <p:cNvSpPr txBox="1"/>
          <p:nvPr/>
        </p:nvSpPr>
        <p:spPr>
          <a:xfrm>
            <a:off x="965200" y="7353895"/>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Remove any stage announcement</a:t>
            </a:r>
          </a:p>
        </p:txBody>
      </p:sp>
      <p:sp>
        <p:nvSpPr>
          <p:cNvPr id="14" name="Urdu: کوئی بھی اسٹیج اعلان ہٹائیں">
            <a:extLst>
              <a:ext uri="{FF2B5EF4-FFF2-40B4-BE49-F238E27FC236}">
                <a16:creationId xmlns:a16="http://schemas.microsoft.com/office/drawing/2014/main" id="{E3583296-297A-D8B2-3C23-0D2928B18ECD}"/>
              </a:ext>
            </a:extLst>
          </p:cNvPr>
          <p:cNvSpPr txBox="1"/>
          <p:nvPr/>
        </p:nvSpPr>
        <p:spPr>
          <a:xfrm>
            <a:off x="965200" y="7755930"/>
            <a:ext cx="2309876"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کوئی بھی اسٹیج اعلان ہٹائیں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EC41DD30-C5D6-7634-444F-2B9861EBECE6}"/>
              </a:ext>
            </a:extLst>
          </p:cNvPr>
          <p:cNvSpPr txBox="1"/>
          <p:nvPr/>
        </p:nvSpPr>
        <p:spPr>
          <a:xfrm>
            <a:off x="9098558" y="74422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Press and hold a message to remove it">
            <a:extLst>
              <a:ext uri="{FF2B5EF4-FFF2-40B4-BE49-F238E27FC236}">
                <a16:creationId xmlns:a16="http://schemas.microsoft.com/office/drawing/2014/main" id="{59F7B076-8D5A-A8E6-59E9-A5C96653CAAD}"/>
              </a:ext>
            </a:extLst>
          </p:cNvPr>
          <p:cNvSpPr txBox="1"/>
          <p:nvPr/>
        </p:nvSpPr>
        <p:spPr>
          <a:xfrm>
            <a:off x="965200" y="8420695"/>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Press and hold a message to remove it</a:t>
            </a:r>
          </a:p>
        </p:txBody>
      </p:sp>
      <p:sp>
        <p:nvSpPr>
          <p:cNvPr id="17" name="Urdu: پیغام کو دبا کر رکھیں اور ہٹائیں">
            <a:extLst>
              <a:ext uri="{FF2B5EF4-FFF2-40B4-BE49-F238E27FC236}">
                <a16:creationId xmlns:a16="http://schemas.microsoft.com/office/drawing/2014/main" id="{0D81B0EB-341B-FA39-7823-80AAC7336226}"/>
              </a:ext>
            </a:extLst>
          </p:cNvPr>
          <p:cNvSpPr txBox="1"/>
          <p:nvPr/>
        </p:nvSpPr>
        <p:spPr>
          <a:xfrm>
            <a:off x="965200" y="8822730"/>
            <a:ext cx="246068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پیغام کو دبا کر رکھیں اور ہٹائیں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E70EF244-886C-87B2-F6A5-D3288088869B}"/>
              </a:ext>
            </a:extLst>
          </p:cNvPr>
          <p:cNvSpPr txBox="1"/>
          <p:nvPr/>
        </p:nvSpPr>
        <p:spPr>
          <a:xfrm>
            <a:off x="9098558" y="8509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Add Muraqaba">
            <a:extLst>
              <a:ext uri="{FF2B5EF4-FFF2-40B4-BE49-F238E27FC236}">
                <a16:creationId xmlns:a16="http://schemas.microsoft.com/office/drawing/2014/main" id="{780581B0-AF69-6755-86A1-5DC2E73A6D83}"/>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Add Muraqaba</a:t>
            </a:r>
          </a:p>
        </p:txBody>
      </p:sp>
      <p:sp>
        <p:nvSpPr>
          <p:cNvPr id="20" name="Text: Remove a message">
            <a:extLst>
              <a:ext uri="{FF2B5EF4-FFF2-40B4-BE49-F238E27FC236}">
                <a16:creationId xmlns:a16="http://schemas.microsoft.com/office/drawing/2014/main" id="{1FCDCF74-6DE8-2040-2D9C-FCD96E71F8C8}"/>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Remove a message</a:t>
            </a:r>
          </a:p>
        </p:txBody>
      </p:sp>
      <p:sp>
        <p:nvSpPr>
          <p:cNvPr id="21" name="Text: Members send ready-made messages such as Ameen and JazakAllahu khairan; leaders may type.">
            <a:extLst>
              <a:ext uri="{FF2B5EF4-FFF2-40B4-BE49-F238E27FC236}">
                <a16:creationId xmlns:a16="http://schemas.microsoft.com/office/drawing/2014/main" id="{2ED240C2-50EB-4FDA-F878-0C391976E689}"/>
              </a:ext>
            </a:extLst>
          </p:cNvPr>
          <p:cNvSpPr txBox="1"/>
          <p:nvPr/>
        </p:nvSpPr>
        <p:spPr>
          <a:xfrm>
            <a:off x="965200" y="10116939"/>
            <a:ext cx="8483600" cy="424061"/>
          </a:xfrm>
          <a:prstGeom prst="rect">
            <a:avLst/>
          </a:prstGeom>
          <a:noFill/>
        </p:spPr>
        <p:txBody>
          <a:bodyPr vert="horz" wrap="none" lIns="0" tIns="0" rIns="0" bIns="0" rtlCol="0">
            <a:noAutofit/>
          </a:bodyPr>
          <a:lstStyle/>
          <a:p>
            <a:pPr>
              <a:lnSpc>
                <a:spcPts val="1740"/>
              </a:lnSpc>
            </a:pPr>
            <a:r>
              <a:rPr lang="en-US" sz="1200">
                <a:solidFill>
                  <a:srgbClr val="153D31"/>
                </a:solidFill>
                <a:latin typeface="Segoe UI" panose="020B0502040204020203" pitchFamily="34" charset="0"/>
              </a:rPr>
              <a:t>Members send ready-made messages such as Ameen and JazakAllahu khairan; leaders may type.</a:t>
            </a:r>
          </a:p>
        </p:txBody>
      </p:sp>
      <p:sp>
        <p:nvSpPr>
          <p:cNvPr id="22" name="Text: ANDROID APP PREVIEW">
            <a:extLst>
              <a:ext uri="{FF2B5EF4-FFF2-40B4-BE49-F238E27FC236}">
                <a16:creationId xmlns:a16="http://schemas.microsoft.com/office/drawing/2014/main" id="{B9BC86C5-E6B5-F77B-F120-0978E697E35A}"/>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3" name="Text: SILSILA NAQSHBANDIA OWAISIAH">
            <a:extLst>
              <a:ext uri="{FF2B5EF4-FFF2-40B4-BE49-F238E27FC236}">
                <a16:creationId xmlns:a16="http://schemas.microsoft.com/office/drawing/2014/main" id="{8A89ED1E-78AF-BA1B-F2F4-6C1469093C7D}"/>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4" name="Text: App map">
            <a:extLst>
              <a:ext uri="{FF2B5EF4-FFF2-40B4-BE49-F238E27FC236}">
                <a16:creationId xmlns:a16="http://schemas.microsoft.com/office/drawing/2014/main" id="{9AAF2E92-2253-213C-37A0-020F6B8AE053}"/>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5" name="Text: All features">
            <a:extLst>
              <a:ext uri="{FF2B5EF4-FFF2-40B4-BE49-F238E27FC236}">
                <a16:creationId xmlns:a16="http://schemas.microsoft.com/office/drawing/2014/main" id="{4EFA58D4-6792-F54E-C731-5FCD7559BD72}"/>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6" name="Text: 38 / 65">
            <a:extLst>
              <a:ext uri="{FF2B5EF4-FFF2-40B4-BE49-F238E27FC236}">
                <a16:creationId xmlns:a16="http://schemas.microsoft.com/office/drawing/2014/main" id="{DA4831D3-AAE6-15F2-0402-AB687C20BCCE}"/>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38 / 65</a:t>
            </a:r>
          </a:p>
        </p:txBody>
      </p:sp>
      <p:sp>
        <p:nvSpPr>
          <p:cNvPr id="27" name="Text: ‹">
            <a:extLst>
              <a:ext uri="{FF2B5EF4-FFF2-40B4-BE49-F238E27FC236}">
                <a16:creationId xmlns:a16="http://schemas.microsoft.com/office/drawing/2014/main" id="{915AD508-FDAF-75E7-9304-25BE46460ACC}"/>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8" name="Text: ›">
            <a:extLst>
              <a:ext uri="{FF2B5EF4-FFF2-40B4-BE49-F238E27FC236}">
                <a16:creationId xmlns:a16="http://schemas.microsoft.com/office/drawing/2014/main" id="{B11DE744-44C5-F3F4-0FFE-B54DE5546A9D}"/>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30" name="Fresh Android screenshot: stage-add-muraqaba" descr="stage-add-muraqaba">
            <a:extLst>
              <a:ext uri="{FF2B5EF4-FFF2-40B4-BE49-F238E27FC236}">
                <a16:creationId xmlns:a16="http://schemas.microsoft.com/office/drawing/2014/main" id="{CCEC7C8E-5474-71B6-272D-FD160B469816}"/>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2" name="Fresh Android screenshot: stage-chat-remove" descr="stage-chat-remove">
            <a:extLst>
              <a:ext uri="{FF2B5EF4-FFF2-40B4-BE49-F238E27FC236}">
                <a16:creationId xmlns:a16="http://schemas.microsoft.com/office/drawing/2014/main" id="{6CDF3512-6E91-6402-2F70-28D1EA0688F7}"/>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3" name="Explore: screen=stage-add-muraqaba">
            <a:hlinkClick r:id="rId6"/>
            <a:extLst>
              <a:ext uri="{FF2B5EF4-FFF2-40B4-BE49-F238E27FC236}">
                <a16:creationId xmlns:a16="http://schemas.microsoft.com/office/drawing/2014/main" id="{CE840BBF-BFC5-F039-283C-744E1F8E3863}"/>
              </a:ext>
            </a:extLst>
          </p:cNvPr>
          <p:cNvSpPr/>
          <p:nvPr/>
        </p:nvSpPr>
        <p:spPr>
          <a:xfrm>
            <a:off x="965200" y="614680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stage-chat">
            <a:hlinkClick r:id="rId7"/>
            <a:extLst>
              <a:ext uri="{FF2B5EF4-FFF2-40B4-BE49-F238E27FC236}">
                <a16:creationId xmlns:a16="http://schemas.microsoft.com/office/drawing/2014/main" id="{2F7985E1-6B5A-4F70-AA18-454168A440BD}"/>
              </a:ext>
            </a:extLst>
          </p:cNvPr>
          <p:cNvSpPr/>
          <p:nvPr/>
        </p:nvSpPr>
        <p:spPr>
          <a:xfrm>
            <a:off x="965200" y="721360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stage-chat-remove">
            <a:hlinkClick r:id="rId8"/>
            <a:extLst>
              <a:ext uri="{FF2B5EF4-FFF2-40B4-BE49-F238E27FC236}">
                <a16:creationId xmlns:a16="http://schemas.microsoft.com/office/drawing/2014/main" id="{1BF19787-144F-2425-46FF-EEE975C8F836}"/>
              </a:ext>
            </a:extLst>
          </p:cNvPr>
          <p:cNvSpPr/>
          <p:nvPr/>
        </p:nvSpPr>
        <p:spPr>
          <a:xfrm>
            <a:off x="965200" y="828040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stage-add-muraqaba">
            <a:hlinkClick r:id="rId6"/>
            <a:extLst>
              <a:ext uri="{FF2B5EF4-FFF2-40B4-BE49-F238E27FC236}">
                <a16:creationId xmlns:a16="http://schemas.microsoft.com/office/drawing/2014/main" id="{33BD1419-0981-F99B-7E11-228A4AE64D1A}"/>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Explore: screen=stage-chat-remove">
            <a:hlinkClick r:id="rId8"/>
            <a:extLst>
              <a:ext uri="{FF2B5EF4-FFF2-40B4-BE49-F238E27FC236}">
                <a16:creationId xmlns:a16="http://schemas.microsoft.com/office/drawing/2014/main" id="{67110009-CA70-52EF-1B9A-29DD46630E94}"/>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Navigate: architecture">
            <a:hlinkClick r:id="rId9" action="ppaction://hlinksldjump"/>
            <a:extLst>
              <a:ext uri="{FF2B5EF4-FFF2-40B4-BE49-F238E27FC236}">
                <a16:creationId xmlns:a16="http://schemas.microsoft.com/office/drawing/2014/main" id="{CA5D647D-A713-946B-8247-7B9DCC0C2425}"/>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Explore: features">
            <a:hlinkClick r:id="rId10"/>
            <a:extLst>
              <a:ext uri="{FF2B5EF4-FFF2-40B4-BE49-F238E27FC236}">
                <a16:creationId xmlns:a16="http://schemas.microsoft.com/office/drawing/2014/main" id="{0BB3438C-B7D6-49C3-396B-86E96FB8E3C2}"/>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stage-everyone">
            <a:hlinkClick r:id="rId11" action="ppaction://hlinksldjump"/>
            <a:extLst>
              <a:ext uri="{FF2B5EF4-FFF2-40B4-BE49-F238E27FC236}">
                <a16:creationId xmlns:a16="http://schemas.microsoft.com/office/drawing/2014/main" id="{AE5A2103-5D89-5A60-352F-2371E3255FEC}"/>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Navigate: session-controls">
            <a:hlinkClick r:id="rId12" action="ppaction://hlinksldjump"/>
            <a:extLst>
              <a:ext uri="{FF2B5EF4-FFF2-40B4-BE49-F238E27FC236}">
                <a16:creationId xmlns:a16="http://schemas.microsoft.com/office/drawing/2014/main" id="{CDB52130-339B-5614-74CF-5B406BE2C19D}"/>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584470"/>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650"/>
                                        <p:tgtEl>
                                          <p:spTgt spid="30"/>
                                        </p:tgtEl>
                                      </p:cBhvr>
                                    </p:animEffect>
                                  </p:childTnLst>
                                </p:cTn>
                              </p:par>
                              <p:par>
                                <p:cTn id="8" presetID="10" presetClass="entr" presetSubtype="0" fill="hold" nodeType="withEffect">
                                  <p:stCondLst>
                                    <p:cond delay="10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6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name="session-controls">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CEC75FBF-E35D-04BA-6183-9E83AB38B738}"/>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AB637683-D77B-E5BA-416B-CD92CB27AC65}"/>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LIVE ZIKR">
            <a:extLst>
              <a:ext uri="{FF2B5EF4-FFF2-40B4-BE49-F238E27FC236}">
                <a16:creationId xmlns:a16="http://schemas.microsoft.com/office/drawing/2014/main" id="{3F813B87-CAD7-0A91-04FB-0A17EA0A1C39}"/>
              </a:ext>
            </a:extLst>
          </p:cNvPr>
          <p:cNvSpPr txBox="1"/>
          <p:nvPr/>
        </p:nvSpPr>
        <p:spPr>
          <a:xfrm>
            <a:off x="3070820" y="527050"/>
            <a:ext cx="1404541"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LIVE ZIKR</a:t>
            </a:r>
          </a:p>
        </p:txBody>
      </p:sp>
      <p:sp>
        <p:nvSpPr>
          <p:cNvPr id="6" name="Text: Session controls">
            <a:extLst>
              <a:ext uri="{FF2B5EF4-FFF2-40B4-BE49-F238E27FC236}">
                <a16:creationId xmlns:a16="http://schemas.microsoft.com/office/drawing/2014/main" id="{47C1D8FD-BDA7-5C58-4F2B-0CFE850FF614}"/>
              </a:ext>
            </a:extLst>
          </p:cNvPr>
          <p:cNvSpPr txBox="1"/>
          <p:nvPr/>
        </p:nvSpPr>
        <p:spPr>
          <a:xfrm>
            <a:off x="965200" y="1600200"/>
            <a:ext cx="8547100" cy="992188"/>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Session controls</a:t>
            </a:r>
          </a:p>
        </p:txBody>
      </p:sp>
      <p:sp>
        <p:nvSpPr>
          <p:cNvPr id="7" name="Urdu: نشست کے اختیارات">
            <a:extLst>
              <a:ext uri="{FF2B5EF4-FFF2-40B4-BE49-F238E27FC236}">
                <a16:creationId xmlns:a16="http://schemas.microsoft.com/office/drawing/2014/main" id="{11B93CE4-115D-026F-CCAB-F067A46E3817}"/>
              </a:ext>
            </a:extLst>
          </p:cNvPr>
          <p:cNvSpPr txBox="1"/>
          <p:nvPr/>
        </p:nvSpPr>
        <p:spPr>
          <a:xfrm>
            <a:off x="965201" y="2592388"/>
            <a:ext cx="2908363"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نشست کے اختیارات</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From the live card, admins add to the session, message the group and end it for everyone.">
            <a:extLst>
              <a:ext uri="{FF2B5EF4-FFF2-40B4-BE49-F238E27FC236}">
                <a16:creationId xmlns:a16="http://schemas.microsoft.com/office/drawing/2014/main" id="{1734C112-468E-EE4D-69D1-9F17D322B159}"/>
              </a:ext>
            </a:extLst>
          </p:cNvPr>
          <p:cNvSpPr txBox="1"/>
          <p:nvPr/>
        </p:nvSpPr>
        <p:spPr>
          <a:xfrm>
            <a:off x="965200" y="3540323"/>
            <a:ext cx="8547100"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From the live card, admins add to the session, message the
group and end it for everyone.</a:t>
            </a:r>
          </a:p>
        </p:txBody>
      </p:sp>
      <p:sp>
        <p:nvSpPr>
          <p:cNvPr id="9" name="Urdu: لائیو کارڈ سے ایڈمن نشست میں اضافہ کرتے، حلقے کو پیغام دیتے اور سب کے لیے نشست ختم کرتے ہی">
            <a:extLst>
              <a:ext uri="{FF2B5EF4-FFF2-40B4-BE49-F238E27FC236}">
                <a16:creationId xmlns:a16="http://schemas.microsoft.com/office/drawing/2014/main" id="{58263508-C35D-8024-66D2-DBBC5304B089}"/>
              </a:ext>
            </a:extLst>
          </p:cNvPr>
          <p:cNvSpPr txBox="1"/>
          <p:nvPr/>
        </p:nvSpPr>
        <p:spPr>
          <a:xfrm>
            <a:off x="965200" y="4547592"/>
            <a:ext cx="9860026" cy="1264841"/>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لائیو کارڈ سے ایڈمن نشست میں اضافہ کرتے، حلقے کو پیغام دیتے اور سب کے لیے نشست ختم کرتے ہیں۔</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Message the group, with a notification if needed">
            <a:extLst>
              <a:ext uri="{FF2B5EF4-FFF2-40B4-BE49-F238E27FC236}">
                <a16:creationId xmlns:a16="http://schemas.microsoft.com/office/drawing/2014/main" id="{1098682F-10A9-0300-7F84-82BDB7378E93}"/>
              </a:ext>
            </a:extLst>
          </p:cNvPr>
          <p:cNvSpPr txBox="1"/>
          <p:nvPr/>
        </p:nvSpPr>
        <p:spPr>
          <a:xfrm>
            <a:off x="965200" y="602892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Message the group, with a notification if needed</a:t>
            </a:r>
          </a:p>
        </p:txBody>
      </p:sp>
      <p:sp>
        <p:nvSpPr>
          <p:cNvPr id="11" name="Urdu: حلقے کو پیغام، ضرورت ہو تو اطلاع کے ساتھ">
            <a:extLst>
              <a:ext uri="{FF2B5EF4-FFF2-40B4-BE49-F238E27FC236}">
                <a16:creationId xmlns:a16="http://schemas.microsoft.com/office/drawing/2014/main" id="{037DBAE8-EB01-F854-2DC6-A3604D62ABCC}"/>
              </a:ext>
            </a:extLst>
          </p:cNvPr>
          <p:cNvSpPr txBox="1"/>
          <p:nvPr/>
        </p:nvSpPr>
        <p:spPr>
          <a:xfrm>
            <a:off x="965201" y="6430963"/>
            <a:ext cx="3562413"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حلقے کو پیغام، ضرورت ہو تو اطلاع کے ساتھ</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BA6EB5A6-187C-BB8B-621E-FE3C8D0C83B7}"/>
              </a:ext>
            </a:extLst>
          </p:cNvPr>
          <p:cNvSpPr txBox="1"/>
          <p:nvPr/>
        </p:nvSpPr>
        <p:spPr>
          <a:xfrm>
            <a:off x="9098558" y="61172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See who is listening right now">
            <a:extLst>
              <a:ext uri="{FF2B5EF4-FFF2-40B4-BE49-F238E27FC236}">
                <a16:creationId xmlns:a16="http://schemas.microsoft.com/office/drawing/2014/main" id="{327BBD16-151A-DF7C-D89D-31F051F647F5}"/>
              </a:ext>
            </a:extLst>
          </p:cNvPr>
          <p:cNvSpPr txBox="1"/>
          <p:nvPr/>
        </p:nvSpPr>
        <p:spPr>
          <a:xfrm>
            <a:off x="965200" y="709572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See who is listening right now</a:t>
            </a:r>
          </a:p>
        </p:txBody>
      </p:sp>
      <p:sp>
        <p:nvSpPr>
          <p:cNvPr id="14" name="Urdu: دیکھیں اس وقت کون سن رہا ہے">
            <a:extLst>
              <a:ext uri="{FF2B5EF4-FFF2-40B4-BE49-F238E27FC236}">
                <a16:creationId xmlns:a16="http://schemas.microsoft.com/office/drawing/2014/main" id="{05330698-2854-C309-E1FB-73988CA6BE34}"/>
              </a:ext>
            </a:extLst>
          </p:cNvPr>
          <p:cNvSpPr txBox="1"/>
          <p:nvPr/>
        </p:nvSpPr>
        <p:spPr>
          <a:xfrm>
            <a:off x="965200" y="7497763"/>
            <a:ext cx="2836926"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دیکھیں اس وقت کون سن رہا ہے</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30515CF8-E266-BAD4-806F-6BC2C2524695}"/>
              </a:ext>
            </a:extLst>
          </p:cNvPr>
          <p:cNvSpPr txBox="1"/>
          <p:nvPr/>
        </p:nvSpPr>
        <p:spPr>
          <a:xfrm>
            <a:off x="9098558" y="71840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End the session for everyone">
            <a:extLst>
              <a:ext uri="{FF2B5EF4-FFF2-40B4-BE49-F238E27FC236}">
                <a16:creationId xmlns:a16="http://schemas.microsoft.com/office/drawing/2014/main" id="{65C0E920-CB4A-C7EA-4D39-0D962755F4B4}"/>
              </a:ext>
            </a:extLst>
          </p:cNvPr>
          <p:cNvSpPr txBox="1"/>
          <p:nvPr/>
        </p:nvSpPr>
        <p:spPr>
          <a:xfrm>
            <a:off x="965200" y="816252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End the session for everyone</a:t>
            </a:r>
          </a:p>
        </p:txBody>
      </p:sp>
      <p:sp>
        <p:nvSpPr>
          <p:cNvPr id="17" name="Urdu: سب کے لیے نشست ختم کریں">
            <a:extLst>
              <a:ext uri="{FF2B5EF4-FFF2-40B4-BE49-F238E27FC236}">
                <a16:creationId xmlns:a16="http://schemas.microsoft.com/office/drawing/2014/main" id="{E4793DB5-6481-3803-D9C5-8BAB5EB850A5}"/>
              </a:ext>
            </a:extLst>
          </p:cNvPr>
          <p:cNvSpPr txBox="1"/>
          <p:nvPr/>
        </p:nvSpPr>
        <p:spPr>
          <a:xfrm>
            <a:off x="965201" y="8564563"/>
            <a:ext cx="2687701"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سب کے لیے نشست ختم کریں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0268BAD4-ED92-3E0C-62EF-B6AC3D522A24}"/>
              </a:ext>
            </a:extLst>
          </p:cNvPr>
          <p:cNvSpPr txBox="1"/>
          <p:nvPr/>
        </p:nvSpPr>
        <p:spPr>
          <a:xfrm>
            <a:off x="9098558" y="82508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Session controls">
            <a:extLst>
              <a:ext uri="{FF2B5EF4-FFF2-40B4-BE49-F238E27FC236}">
                <a16:creationId xmlns:a16="http://schemas.microsoft.com/office/drawing/2014/main" id="{33BC2741-833E-F22D-DE54-8EB4159E669A}"/>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Session controls</a:t>
            </a:r>
          </a:p>
        </p:txBody>
      </p:sp>
      <p:sp>
        <p:nvSpPr>
          <p:cNvPr id="20" name="Text: End the session">
            <a:extLst>
              <a:ext uri="{FF2B5EF4-FFF2-40B4-BE49-F238E27FC236}">
                <a16:creationId xmlns:a16="http://schemas.microsoft.com/office/drawing/2014/main" id="{9B783B9E-7224-FB18-3E22-F5CBCF3253F1}"/>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End the session</a:t>
            </a:r>
          </a:p>
        </p:txBody>
      </p:sp>
      <p:sp>
        <p:nvSpPr>
          <p:cNvPr id="21" name="Text: A session stays open until an admin ends it, or five minutes after the Dua when started fr">
            <a:extLst>
              <a:ext uri="{FF2B5EF4-FFF2-40B4-BE49-F238E27FC236}">
                <a16:creationId xmlns:a16="http://schemas.microsoft.com/office/drawing/2014/main" id="{DB4F903D-FA8F-BB89-C052-2177C9CE2C27}"/>
              </a:ext>
            </a:extLst>
          </p:cNvPr>
          <p:cNvSpPr txBox="1"/>
          <p:nvPr/>
        </p:nvSpPr>
        <p:spPr>
          <a:xfrm>
            <a:off x="965200" y="10116939"/>
            <a:ext cx="8483600" cy="424061"/>
          </a:xfrm>
          <a:prstGeom prst="rect">
            <a:avLst/>
          </a:prstGeom>
          <a:noFill/>
        </p:spPr>
        <p:txBody>
          <a:bodyPr vert="horz" wrap="none" lIns="0" tIns="0" rIns="0" bIns="0" rtlCol="0">
            <a:noAutofit/>
          </a:bodyPr>
          <a:lstStyle/>
          <a:p>
            <a:pPr>
              <a:lnSpc>
                <a:spcPts val="1740"/>
              </a:lnSpc>
            </a:pPr>
            <a:r>
              <a:rPr lang="en-US" sz="1200">
                <a:solidFill>
                  <a:srgbClr val="153D31"/>
                </a:solidFill>
                <a:latin typeface="Segoe UI" panose="020B0502040204020203" pitchFamily="34" charset="0"/>
              </a:rPr>
              <a:t>A session stays open until an admin ends it, or five minutes after the Dua when started from Paltalk.</a:t>
            </a:r>
          </a:p>
        </p:txBody>
      </p:sp>
      <p:sp>
        <p:nvSpPr>
          <p:cNvPr id="22" name="Text: ANDROID APP PREVIEW">
            <a:extLst>
              <a:ext uri="{FF2B5EF4-FFF2-40B4-BE49-F238E27FC236}">
                <a16:creationId xmlns:a16="http://schemas.microsoft.com/office/drawing/2014/main" id="{3DA2E320-19DE-387A-C81D-CA3F6002675B}"/>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3" name="Text: SILSILA NAQSHBANDIA OWAISIAH">
            <a:extLst>
              <a:ext uri="{FF2B5EF4-FFF2-40B4-BE49-F238E27FC236}">
                <a16:creationId xmlns:a16="http://schemas.microsoft.com/office/drawing/2014/main" id="{CC5E95A5-F92F-33AD-32AF-6E737075DCF5}"/>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4" name="Text: App map">
            <a:extLst>
              <a:ext uri="{FF2B5EF4-FFF2-40B4-BE49-F238E27FC236}">
                <a16:creationId xmlns:a16="http://schemas.microsoft.com/office/drawing/2014/main" id="{565A60D3-E9D1-F6BB-FE93-44E82680B28A}"/>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5" name="Text: All features">
            <a:extLst>
              <a:ext uri="{FF2B5EF4-FFF2-40B4-BE49-F238E27FC236}">
                <a16:creationId xmlns:a16="http://schemas.microsoft.com/office/drawing/2014/main" id="{612BC677-49CF-7AFD-EC19-7E90479F5339}"/>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6" name="Text: 39 / 65">
            <a:extLst>
              <a:ext uri="{FF2B5EF4-FFF2-40B4-BE49-F238E27FC236}">
                <a16:creationId xmlns:a16="http://schemas.microsoft.com/office/drawing/2014/main" id="{827EF2A0-A244-826B-440F-1FF74E325755}"/>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39 / 65</a:t>
            </a:r>
          </a:p>
        </p:txBody>
      </p:sp>
      <p:sp>
        <p:nvSpPr>
          <p:cNvPr id="27" name="Text: ‹">
            <a:extLst>
              <a:ext uri="{FF2B5EF4-FFF2-40B4-BE49-F238E27FC236}">
                <a16:creationId xmlns:a16="http://schemas.microsoft.com/office/drawing/2014/main" id="{FAF9E5A8-B07D-C4DA-7651-F2FD6CAE9F2F}"/>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8" name="Text: ›">
            <a:extLst>
              <a:ext uri="{FF2B5EF4-FFF2-40B4-BE49-F238E27FC236}">
                <a16:creationId xmlns:a16="http://schemas.microsoft.com/office/drawing/2014/main" id="{D834FF8B-CF69-08A5-AEBE-9789FE4FF67D}"/>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30" name="Fresh Android screenshot: session-controls" descr="session-controls">
            <a:extLst>
              <a:ext uri="{FF2B5EF4-FFF2-40B4-BE49-F238E27FC236}">
                <a16:creationId xmlns:a16="http://schemas.microsoft.com/office/drawing/2014/main" id="{44108672-EC77-1BD8-27CE-09A047DB45CA}"/>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2" name="Fresh Android screenshot: end-session" descr="end-session">
            <a:extLst>
              <a:ext uri="{FF2B5EF4-FFF2-40B4-BE49-F238E27FC236}">
                <a16:creationId xmlns:a16="http://schemas.microsoft.com/office/drawing/2014/main" id="{C0BF3A65-F70D-D2F4-1FF0-C220A61A24BF}"/>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3" name="Explore: screen=message-group">
            <a:hlinkClick r:id="rId6"/>
            <a:extLst>
              <a:ext uri="{FF2B5EF4-FFF2-40B4-BE49-F238E27FC236}">
                <a16:creationId xmlns:a16="http://schemas.microsoft.com/office/drawing/2014/main" id="{01DAFB98-7072-E504-DC99-45EB93BE36D2}"/>
              </a:ext>
            </a:extLst>
          </p:cNvPr>
          <p:cNvSpPr/>
          <p:nvPr/>
        </p:nvSpPr>
        <p:spPr>
          <a:xfrm>
            <a:off x="965200" y="58886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who-listening">
            <a:hlinkClick r:id="rId7"/>
            <a:extLst>
              <a:ext uri="{FF2B5EF4-FFF2-40B4-BE49-F238E27FC236}">
                <a16:creationId xmlns:a16="http://schemas.microsoft.com/office/drawing/2014/main" id="{3CE5AA1D-3D1D-2D8F-F5DC-8452BC6044B2}"/>
              </a:ext>
            </a:extLst>
          </p:cNvPr>
          <p:cNvSpPr/>
          <p:nvPr/>
        </p:nvSpPr>
        <p:spPr>
          <a:xfrm>
            <a:off x="965200" y="69554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end-session">
            <a:hlinkClick r:id="rId8"/>
            <a:extLst>
              <a:ext uri="{FF2B5EF4-FFF2-40B4-BE49-F238E27FC236}">
                <a16:creationId xmlns:a16="http://schemas.microsoft.com/office/drawing/2014/main" id="{76207ECE-AD06-BDCF-A010-EC72EF7B68CC}"/>
              </a:ext>
            </a:extLst>
          </p:cNvPr>
          <p:cNvSpPr/>
          <p:nvPr/>
        </p:nvSpPr>
        <p:spPr>
          <a:xfrm>
            <a:off x="965200" y="80222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session-controls">
            <a:hlinkClick r:id="rId9"/>
            <a:extLst>
              <a:ext uri="{FF2B5EF4-FFF2-40B4-BE49-F238E27FC236}">
                <a16:creationId xmlns:a16="http://schemas.microsoft.com/office/drawing/2014/main" id="{E0A344EC-90FC-1568-3B7C-7C0C36C6F8A6}"/>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Explore: screen=end-session">
            <a:hlinkClick r:id="rId8"/>
            <a:extLst>
              <a:ext uri="{FF2B5EF4-FFF2-40B4-BE49-F238E27FC236}">
                <a16:creationId xmlns:a16="http://schemas.microsoft.com/office/drawing/2014/main" id="{887E2FC7-14B1-B270-4283-E8AE045D2E83}"/>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Navigate: architecture">
            <a:hlinkClick r:id="rId10" action="ppaction://hlinksldjump"/>
            <a:extLst>
              <a:ext uri="{FF2B5EF4-FFF2-40B4-BE49-F238E27FC236}">
                <a16:creationId xmlns:a16="http://schemas.microsoft.com/office/drawing/2014/main" id="{9BB95298-B1C3-7C23-5136-C89E187039E3}"/>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Explore: features">
            <a:hlinkClick r:id="rId11"/>
            <a:extLst>
              <a:ext uri="{FF2B5EF4-FFF2-40B4-BE49-F238E27FC236}">
                <a16:creationId xmlns:a16="http://schemas.microsoft.com/office/drawing/2014/main" id="{D2CC6361-75E6-90C1-0605-8C8310A0C8E5}"/>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stage-care">
            <a:hlinkClick r:id="rId12" action="ppaction://hlinksldjump"/>
            <a:extLst>
              <a:ext uri="{FF2B5EF4-FFF2-40B4-BE49-F238E27FC236}">
                <a16:creationId xmlns:a16="http://schemas.microsoft.com/office/drawing/2014/main" id="{DA703FB4-CB0F-5ABC-96B7-3086F84C91C2}"/>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Navigate: after-session">
            <a:hlinkClick r:id="rId13" action="ppaction://hlinksldjump"/>
            <a:extLst>
              <a:ext uri="{FF2B5EF4-FFF2-40B4-BE49-F238E27FC236}">
                <a16:creationId xmlns:a16="http://schemas.microsoft.com/office/drawing/2014/main" id="{127D9D48-DE7A-DE4F-2B34-6D2CB28C1EFF}"/>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1723792"/>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650"/>
                                        <p:tgtEl>
                                          <p:spTgt spid="30"/>
                                        </p:tgtEl>
                                      </p:cBhvr>
                                    </p:animEffect>
                                  </p:childTnLst>
                                </p:cTn>
                              </p:par>
                              <p:par>
                                <p:cTn id="8" presetID="10" presetClass="entr" presetSubtype="0" fill="hold" nodeType="withEffect">
                                  <p:stCondLst>
                                    <p:cond delay="10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6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name="after-session">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C92E3CC9-A6AE-6F6D-FAAA-A99DDCA15B1A}"/>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18FEBE2C-4B97-5880-7251-6DEEACB54C61}"/>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FBF5E6"/>
                </a:solidFill>
                <a:latin typeface="Segoe UI Semibold" panose="020B0702040204020203" pitchFamily="34" charset="0"/>
              </a:rPr>
              <a:t>DARUL IRFAN</a:t>
            </a:r>
          </a:p>
        </p:txBody>
      </p:sp>
      <p:sp>
        <p:nvSpPr>
          <p:cNvPr id="5" name="Text: LIVE ZIKR">
            <a:extLst>
              <a:ext uri="{FF2B5EF4-FFF2-40B4-BE49-F238E27FC236}">
                <a16:creationId xmlns:a16="http://schemas.microsoft.com/office/drawing/2014/main" id="{3C5549F9-6902-B027-42E2-1C9C57C3FB46}"/>
              </a:ext>
            </a:extLst>
          </p:cNvPr>
          <p:cNvSpPr txBox="1"/>
          <p:nvPr/>
        </p:nvSpPr>
        <p:spPr>
          <a:xfrm>
            <a:off x="3070820" y="527050"/>
            <a:ext cx="1404541" cy="419100"/>
          </a:xfrm>
          <a:prstGeom prst="rect">
            <a:avLst/>
          </a:prstGeom>
          <a:noFill/>
        </p:spPr>
        <p:txBody>
          <a:bodyPr vert="horz" wrap="none" lIns="0" tIns="0" rIns="0" bIns="0" rtlCol="0">
            <a:noAutofit/>
          </a:bodyPr>
          <a:lstStyle/>
          <a:p>
            <a:pPr>
              <a:lnSpc>
                <a:spcPts val="1560"/>
              </a:lnSpc>
            </a:pPr>
            <a:r>
              <a:rPr lang="en-US" sz="1300">
                <a:solidFill>
                  <a:srgbClr val="FBF5E6"/>
                </a:solidFill>
                <a:latin typeface="Segoe UI" panose="020B0502040204020203" pitchFamily="34" charset="0"/>
              </a:rPr>
              <a:t>LIVE ZIKR</a:t>
            </a:r>
          </a:p>
        </p:txBody>
      </p:sp>
      <p:sp>
        <p:nvSpPr>
          <p:cNvPr id="6" name="Text: Attendance and duas">
            <a:extLst>
              <a:ext uri="{FF2B5EF4-FFF2-40B4-BE49-F238E27FC236}">
                <a16:creationId xmlns:a16="http://schemas.microsoft.com/office/drawing/2014/main" id="{9965FD07-6FB7-AC5E-CF25-0968BFC60B8C}"/>
              </a:ext>
            </a:extLst>
          </p:cNvPr>
          <p:cNvSpPr txBox="1"/>
          <p:nvPr/>
        </p:nvSpPr>
        <p:spPr>
          <a:xfrm>
            <a:off x="965200" y="1600200"/>
            <a:ext cx="8547100" cy="992188"/>
          </a:xfrm>
          <a:prstGeom prst="rect">
            <a:avLst/>
          </a:prstGeom>
          <a:noFill/>
        </p:spPr>
        <p:txBody>
          <a:bodyPr vert="horz" wrap="none" lIns="0" tIns="0" rIns="0" bIns="0" rtlCol="0">
            <a:noAutofit/>
          </a:bodyPr>
          <a:lstStyle/>
          <a:p>
            <a:pPr>
              <a:lnSpc>
                <a:spcPts val="6213"/>
              </a:lnSpc>
            </a:pPr>
            <a:r>
              <a:rPr lang="en-US" sz="5700">
                <a:solidFill>
                  <a:srgbClr val="FBF5E6"/>
                </a:solidFill>
                <a:latin typeface="Segoe UI Semibold" panose="020B0702040204020203" pitchFamily="34" charset="0"/>
              </a:rPr>
              <a:t>Attendance and duas</a:t>
            </a:r>
          </a:p>
        </p:txBody>
      </p:sp>
      <p:sp>
        <p:nvSpPr>
          <p:cNvPr id="7" name="Urdu: حاضری اور دعائیں">
            <a:extLst>
              <a:ext uri="{FF2B5EF4-FFF2-40B4-BE49-F238E27FC236}">
                <a16:creationId xmlns:a16="http://schemas.microsoft.com/office/drawing/2014/main" id="{45029196-6F3C-DD55-B86B-14CA6D1E15F6}"/>
              </a:ext>
            </a:extLst>
          </p:cNvPr>
          <p:cNvSpPr txBox="1"/>
          <p:nvPr/>
        </p:nvSpPr>
        <p:spPr>
          <a:xfrm>
            <a:off x="965201" y="2592388"/>
            <a:ext cx="2395601" cy="884436"/>
          </a:xfrm>
          <a:prstGeom prst="rect">
            <a:avLst/>
          </a:prstGeom>
          <a:noFill/>
        </p:spPr>
        <p:txBody>
          <a:bodyPr vert="horz" wrap="none" lIns="0" tIns="0" rIns="0" bIns="0" rtlCol="0">
            <a:noAutofit/>
          </a:bodyPr>
          <a:lstStyle/>
          <a:p>
            <a:pPr algn="r" rtl="1">
              <a:lnSpc>
                <a:spcPts val="5365"/>
              </a:lnSpc>
            </a:pPr>
            <a:r>
              <a:rPr lang="ar-AE" sz="2900">
                <a:solidFill>
                  <a:srgbClr val="E7C978"/>
                </a:solidFill>
                <a:latin typeface="Noto Nastaliq Urdu" panose="020B0502040504020204" pitchFamily="34" charset="-78"/>
                <a:cs typeface="Noto Nastaliq Urdu" panose="020B0502040504020204" pitchFamily="34" charset="-78"/>
              </a:rPr>
              <a:t>حاضری اور دعائیں</a:t>
            </a:r>
            <a:endParaRPr lang="en-US" sz="2900">
              <a:solidFill>
                <a:srgbClr val="E7C978"/>
              </a:solidFill>
              <a:latin typeface="Noto Nastaliq Urdu" panose="020B0502040504020204" pitchFamily="34" charset="-78"/>
              <a:cs typeface="Noto Nastaliq Urdu" panose="020B0502040504020204" pitchFamily="34" charset="-78"/>
            </a:endParaRPr>
          </a:p>
        </p:txBody>
      </p:sp>
      <p:sp>
        <p:nvSpPr>
          <p:cNvPr id="8" name="Text: Each session keeps who joined and when, from the app and the websites. Dua requests reach ">
            <a:extLst>
              <a:ext uri="{FF2B5EF4-FFF2-40B4-BE49-F238E27FC236}">
                <a16:creationId xmlns:a16="http://schemas.microsoft.com/office/drawing/2014/main" id="{2A8B739C-6DC4-4A99-F66C-E2F98D775C86}"/>
              </a:ext>
            </a:extLst>
          </p:cNvPr>
          <p:cNvSpPr txBox="1"/>
          <p:nvPr/>
        </p:nvSpPr>
        <p:spPr>
          <a:xfrm>
            <a:off x="965200" y="3540323"/>
            <a:ext cx="8547100" cy="1032669"/>
          </a:xfrm>
          <a:prstGeom prst="rect">
            <a:avLst/>
          </a:prstGeom>
          <a:noFill/>
        </p:spPr>
        <p:txBody>
          <a:bodyPr vert="horz" wrap="none" lIns="0" tIns="0" rIns="0" bIns="0" rtlCol="0">
            <a:noAutofit/>
          </a:bodyPr>
          <a:lstStyle/>
          <a:p>
            <a:pPr>
              <a:lnSpc>
                <a:spcPts val="3266"/>
              </a:lnSpc>
            </a:pPr>
            <a:r>
              <a:rPr lang="en-US" sz="2300">
                <a:solidFill>
                  <a:srgbClr val="C3D5C7"/>
                </a:solidFill>
                <a:latin typeface="Segoe UI" panose="020B0502040204020203" pitchFamily="34" charset="0"/>
              </a:rPr>
              <a:t>Each session keeps who joined and when, from the app and the
websites. Dua requests reach the admins.</a:t>
            </a:r>
          </a:p>
        </p:txBody>
      </p:sp>
      <p:sp>
        <p:nvSpPr>
          <p:cNvPr id="9" name="Urdu: ہر نشست میں محفوظ رہتا ہے کہ ایپ اور ویب سائٹس سے کس نے کب شرکت کی۔ دعا کی درخواستیں ایڈمن">
            <a:extLst>
              <a:ext uri="{FF2B5EF4-FFF2-40B4-BE49-F238E27FC236}">
                <a16:creationId xmlns:a16="http://schemas.microsoft.com/office/drawing/2014/main" id="{C32C0721-CAC9-FA67-820D-B6D78A49B9A4}"/>
              </a:ext>
            </a:extLst>
          </p:cNvPr>
          <p:cNvSpPr txBox="1"/>
          <p:nvPr/>
        </p:nvSpPr>
        <p:spPr>
          <a:xfrm>
            <a:off x="965200" y="4547592"/>
            <a:ext cx="11707876" cy="1264841"/>
          </a:xfrm>
          <a:prstGeom prst="rect">
            <a:avLst/>
          </a:prstGeom>
          <a:noFill/>
        </p:spPr>
        <p:txBody>
          <a:bodyPr vert="horz" wrap="none" lIns="0" tIns="0" rIns="0" bIns="0" rtlCol="0">
            <a:noAutofit/>
          </a:bodyPr>
          <a:lstStyle/>
          <a:p>
            <a:pPr algn="r" rtl="1">
              <a:lnSpc>
                <a:spcPts val="4180"/>
              </a:lnSpc>
            </a:pPr>
            <a:r>
              <a:rPr lang="ar-AE" sz="2200">
                <a:solidFill>
                  <a:srgbClr val="C3D5C7"/>
                </a:solidFill>
                <a:latin typeface="Noto Nastaliq Urdu" panose="020B0502040504020204" pitchFamily="34" charset="-78"/>
                <a:cs typeface="Noto Nastaliq Urdu" panose="020B0502040504020204" pitchFamily="34" charset="-78"/>
              </a:rPr>
              <a:t>ہر نشست میں محفوظ رہتا ہے کہ ایپ اور ویب سائٹس سے کس نے کب شرکت کی۔ دعا کی درخواستیں ایڈمن تک پہنچتی ہیں۔</a:t>
            </a:r>
            <a:endParaRPr lang="en-US" sz="2200">
              <a:solidFill>
                <a:srgbClr val="C3D5C7"/>
              </a:solidFill>
              <a:latin typeface="Noto Nastaliq Urdu" panose="020B0502040504020204" pitchFamily="34" charset="-78"/>
              <a:cs typeface="Noto Nastaliq Urdu" panose="020B0502040504020204" pitchFamily="34" charset="-78"/>
            </a:endParaRPr>
          </a:p>
        </p:txBody>
      </p:sp>
      <p:sp>
        <p:nvSpPr>
          <p:cNvPr id="10" name="Text: Past sessions, with tests marked">
            <a:extLst>
              <a:ext uri="{FF2B5EF4-FFF2-40B4-BE49-F238E27FC236}">
                <a16:creationId xmlns:a16="http://schemas.microsoft.com/office/drawing/2014/main" id="{6FA4A51D-1D71-D135-8F49-AC0AF1A74420}"/>
              </a:ext>
            </a:extLst>
          </p:cNvPr>
          <p:cNvSpPr txBox="1"/>
          <p:nvPr/>
        </p:nvSpPr>
        <p:spPr>
          <a:xfrm>
            <a:off x="965200" y="6028928"/>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Past sessions, with tests marked</a:t>
            </a:r>
          </a:p>
        </p:txBody>
      </p:sp>
      <p:sp>
        <p:nvSpPr>
          <p:cNvPr id="11" name="Urdu: پچھلی نشستیں، آزمائش کے نشان کے ساتھ">
            <a:extLst>
              <a:ext uri="{FF2B5EF4-FFF2-40B4-BE49-F238E27FC236}">
                <a16:creationId xmlns:a16="http://schemas.microsoft.com/office/drawing/2014/main" id="{C43DF8BB-C3B7-5512-D29E-C80F826CEC67}"/>
              </a:ext>
            </a:extLst>
          </p:cNvPr>
          <p:cNvSpPr txBox="1"/>
          <p:nvPr/>
        </p:nvSpPr>
        <p:spPr>
          <a:xfrm>
            <a:off x="965200" y="6430963"/>
            <a:ext cx="3552888"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پچھلی نشستیں، آزمائش کے نشان کے ساتھ</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3A75FEE7-D2D5-649F-132C-347B759E7BE4}"/>
              </a:ext>
            </a:extLst>
          </p:cNvPr>
          <p:cNvSpPr txBox="1"/>
          <p:nvPr/>
        </p:nvSpPr>
        <p:spPr>
          <a:xfrm>
            <a:off x="9098558" y="61172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Who attended, and when">
            <a:extLst>
              <a:ext uri="{FF2B5EF4-FFF2-40B4-BE49-F238E27FC236}">
                <a16:creationId xmlns:a16="http://schemas.microsoft.com/office/drawing/2014/main" id="{A7CF3DCE-0FEE-0952-7D41-23252BE80FE8}"/>
              </a:ext>
            </a:extLst>
          </p:cNvPr>
          <p:cNvSpPr txBox="1"/>
          <p:nvPr/>
        </p:nvSpPr>
        <p:spPr>
          <a:xfrm>
            <a:off x="965200" y="7095728"/>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Who attended, and when</a:t>
            </a:r>
          </a:p>
        </p:txBody>
      </p:sp>
      <p:sp>
        <p:nvSpPr>
          <p:cNvPr id="14" name="Urdu: کس نے اور کب شرکت کی">
            <a:extLst>
              <a:ext uri="{FF2B5EF4-FFF2-40B4-BE49-F238E27FC236}">
                <a16:creationId xmlns:a16="http://schemas.microsoft.com/office/drawing/2014/main" id="{6E7391CD-3E80-0A30-41B5-CA9C347FBAA8}"/>
              </a:ext>
            </a:extLst>
          </p:cNvPr>
          <p:cNvSpPr txBox="1"/>
          <p:nvPr/>
        </p:nvSpPr>
        <p:spPr>
          <a:xfrm>
            <a:off x="965200" y="7497763"/>
            <a:ext cx="2276538"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کس نے اور کب شرکت کی</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BA58DA7E-540C-9C8A-688C-6B538BA1B6DD}"/>
              </a:ext>
            </a:extLst>
          </p:cNvPr>
          <p:cNvSpPr txBox="1"/>
          <p:nvPr/>
        </p:nvSpPr>
        <p:spPr>
          <a:xfrm>
            <a:off x="9098558" y="71840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Dua requests: read, remember, remove">
            <a:extLst>
              <a:ext uri="{FF2B5EF4-FFF2-40B4-BE49-F238E27FC236}">
                <a16:creationId xmlns:a16="http://schemas.microsoft.com/office/drawing/2014/main" id="{66B10FFF-ADE4-B3F6-416B-FE8CFBB43E53}"/>
              </a:ext>
            </a:extLst>
          </p:cNvPr>
          <p:cNvSpPr txBox="1"/>
          <p:nvPr/>
        </p:nvSpPr>
        <p:spPr>
          <a:xfrm>
            <a:off x="965200" y="8161933"/>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Dua requests: read, remember, remove</a:t>
            </a:r>
          </a:p>
        </p:txBody>
      </p:sp>
      <p:sp>
        <p:nvSpPr>
          <p:cNvPr id="17" name="Urdu: دعا کی درخواستیں: پڑھیں، یاد رکھیں، ہٹائیں">
            <a:extLst>
              <a:ext uri="{FF2B5EF4-FFF2-40B4-BE49-F238E27FC236}">
                <a16:creationId xmlns:a16="http://schemas.microsoft.com/office/drawing/2014/main" id="{94FA6C7E-A4EC-6250-ECC4-B564464A972C}"/>
              </a:ext>
            </a:extLst>
          </p:cNvPr>
          <p:cNvSpPr txBox="1"/>
          <p:nvPr/>
        </p:nvSpPr>
        <p:spPr>
          <a:xfrm>
            <a:off x="965201" y="8563967"/>
            <a:ext cx="3519551"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دعا کی درخواستیں: پڑھیں، یاد رکھیں، ہٹائیں</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8" name="Text: Past sessions · Test marked">
            <a:extLst>
              <a:ext uri="{FF2B5EF4-FFF2-40B4-BE49-F238E27FC236}">
                <a16:creationId xmlns:a16="http://schemas.microsoft.com/office/drawing/2014/main" id="{ECB60B54-1811-D676-0961-51564F379F05}"/>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FBF5E6"/>
                </a:solidFill>
                <a:latin typeface="Segoe UI" panose="020B0502040204020203" pitchFamily="34" charset="0"/>
              </a:rPr>
              <a:t>Past sessions · Test marked</a:t>
            </a:r>
          </a:p>
        </p:txBody>
      </p:sp>
      <p:sp>
        <p:nvSpPr>
          <p:cNvPr id="19" name="Text: Attendance">
            <a:extLst>
              <a:ext uri="{FF2B5EF4-FFF2-40B4-BE49-F238E27FC236}">
                <a16:creationId xmlns:a16="http://schemas.microsoft.com/office/drawing/2014/main" id="{C2CCE5E2-D1BF-20FC-3BEF-E45EDBCA2909}"/>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FBF5E6"/>
                </a:solidFill>
                <a:latin typeface="Segoe UI" panose="020B0502040204020203" pitchFamily="34" charset="0"/>
              </a:rPr>
              <a:t>Attendance</a:t>
            </a:r>
          </a:p>
        </p:txBody>
      </p:sp>
      <p:sp>
        <p:nvSpPr>
          <p:cNvPr id="20" name="Text: Member names, emails and places are blurred.">
            <a:extLst>
              <a:ext uri="{FF2B5EF4-FFF2-40B4-BE49-F238E27FC236}">
                <a16:creationId xmlns:a16="http://schemas.microsoft.com/office/drawing/2014/main" id="{96BA4A47-DB67-8A38-3317-22FE09A61ED4}"/>
              </a:ext>
            </a:extLst>
          </p:cNvPr>
          <p:cNvSpPr txBox="1"/>
          <p:nvPr/>
        </p:nvSpPr>
        <p:spPr>
          <a:xfrm>
            <a:off x="965200" y="10116939"/>
            <a:ext cx="8483600" cy="424061"/>
          </a:xfrm>
          <a:prstGeom prst="rect">
            <a:avLst/>
          </a:prstGeom>
          <a:noFill/>
        </p:spPr>
        <p:txBody>
          <a:bodyPr vert="horz" wrap="none" lIns="0" tIns="0" rIns="0" bIns="0" rtlCol="0">
            <a:noAutofit/>
          </a:bodyPr>
          <a:lstStyle/>
          <a:p>
            <a:pPr>
              <a:lnSpc>
                <a:spcPts val="1740"/>
              </a:lnSpc>
            </a:pPr>
            <a:r>
              <a:rPr lang="en-US" sz="1200">
                <a:solidFill>
                  <a:srgbClr val="FBF5E6"/>
                </a:solidFill>
                <a:latin typeface="Segoe UI" panose="020B0502040204020203" pitchFamily="34" charset="0"/>
              </a:rPr>
              <a:t>Member names, emails and places are blurred.</a:t>
            </a:r>
          </a:p>
        </p:txBody>
      </p:sp>
      <p:sp>
        <p:nvSpPr>
          <p:cNvPr id="21" name="Text: ANDROID APP PREVIEW">
            <a:extLst>
              <a:ext uri="{FF2B5EF4-FFF2-40B4-BE49-F238E27FC236}">
                <a16:creationId xmlns:a16="http://schemas.microsoft.com/office/drawing/2014/main" id="{F9A08925-1DA2-9821-13AD-A2DDC890D2C2}"/>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FBF5E6"/>
                </a:solidFill>
                <a:latin typeface="Segoe UI" panose="020B0502040204020203" pitchFamily="34" charset="0"/>
              </a:rPr>
              <a:t>ANDROID APP PREVIEW</a:t>
            </a:r>
          </a:p>
        </p:txBody>
      </p:sp>
      <p:sp>
        <p:nvSpPr>
          <p:cNvPr id="22" name="Text: SILSILA NAQSHBANDIA OWAISIAH">
            <a:extLst>
              <a:ext uri="{FF2B5EF4-FFF2-40B4-BE49-F238E27FC236}">
                <a16:creationId xmlns:a16="http://schemas.microsoft.com/office/drawing/2014/main" id="{6600EBE3-2A8F-D53D-3E16-941C7445D30D}"/>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B2C4B4"/>
                </a:solidFill>
                <a:latin typeface="Segoe UI" panose="020B0502040204020203" pitchFamily="34" charset="0"/>
              </a:rPr>
              <a:t>SILSILA NAQSHBANDIA OWAISIAH</a:t>
            </a:r>
          </a:p>
        </p:txBody>
      </p:sp>
      <p:sp>
        <p:nvSpPr>
          <p:cNvPr id="23" name="Text: App map">
            <a:extLst>
              <a:ext uri="{FF2B5EF4-FFF2-40B4-BE49-F238E27FC236}">
                <a16:creationId xmlns:a16="http://schemas.microsoft.com/office/drawing/2014/main" id="{0514113D-0D77-1E78-FE74-B65E6CA35FC1}"/>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App map</a:t>
            </a:r>
          </a:p>
        </p:txBody>
      </p:sp>
      <p:sp>
        <p:nvSpPr>
          <p:cNvPr id="24" name="Text: All features">
            <a:extLst>
              <a:ext uri="{FF2B5EF4-FFF2-40B4-BE49-F238E27FC236}">
                <a16:creationId xmlns:a16="http://schemas.microsoft.com/office/drawing/2014/main" id="{32761B64-B4FB-64D7-F0EE-846A46A51A0F}"/>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All features</a:t>
            </a:r>
          </a:p>
        </p:txBody>
      </p:sp>
      <p:sp>
        <p:nvSpPr>
          <p:cNvPr id="25" name="Text: 40 / 65">
            <a:extLst>
              <a:ext uri="{FF2B5EF4-FFF2-40B4-BE49-F238E27FC236}">
                <a16:creationId xmlns:a16="http://schemas.microsoft.com/office/drawing/2014/main" id="{47FA1187-746A-5E89-2551-AD526706555B}"/>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B2C4B4"/>
                </a:solidFill>
                <a:latin typeface="Segoe UI" panose="020B0502040204020203" pitchFamily="34" charset="0"/>
              </a:rPr>
              <a:t>40 / 65</a:t>
            </a:r>
          </a:p>
        </p:txBody>
      </p:sp>
      <p:sp>
        <p:nvSpPr>
          <p:cNvPr id="26" name="Text: ‹">
            <a:extLst>
              <a:ext uri="{FF2B5EF4-FFF2-40B4-BE49-F238E27FC236}">
                <a16:creationId xmlns:a16="http://schemas.microsoft.com/office/drawing/2014/main" id="{3B8C2656-1A94-5654-21B3-B61F60A141FF}"/>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sp>
        <p:nvSpPr>
          <p:cNvPr id="27" name="Text: ›">
            <a:extLst>
              <a:ext uri="{FF2B5EF4-FFF2-40B4-BE49-F238E27FC236}">
                <a16:creationId xmlns:a16="http://schemas.microsoft.com/office/drawing/2014/main" id="{3832D7FB-C566-376E-ABAF-CA934BF50264}"/>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pic>
        <p:nvPicPr>
          <p:cNvPr id="29" name="Fresh Android screenshot: past-test" descr="past-test">
            <a:extLst>
              <a:ext uri="{FF2B5EF4-FFF2-40B4-BE49-F238E27FC236}">
                <a16:creationId xmlns:a16="http://schemas.microsoft.com/office/drawing/2014/main" id="{3757C8BA-0A5B-6247-A911-9C6373868CE2}"/>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1" name="Fresh Android screenshot: admin-attendance" descr="admin-attendance">
            <a:extLst>
              <a:ext uri="{FF2B5EF4-FFF2-40B4-BE49-F238E27FC236}">
                <a16:creationId xmlns:a16="http://schemas.microsoft.com/office/drawing/2014/main" id="{3FDAFE05-DFC6-1247-3AFD-E0B71121F156}"/>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2" name="Explore: screen=past-test">
            <a:hlinkClick r:id="rId6"/>
            <a:extLst>
              <a:ext uri="{FF2B5EF4-FFF2-40B4-BE49-F238E27FC236}">
                <a16:creationId xmlns:a16="http://schemas.microsoft.com/office/drawing/2014/main" id="{EB81D05D-D529-A691-1289-037A20AA2972}"/>
              </a:ext>
            </a:extLst>
          </p:cNvPr>
          <p:cNvSpPr/>
          <p:nvPr/>
        </p:nvSpPr>
        <p:spPr>
          <a:xfrm>
            <a:off x="965200" y="58886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admin-attendance">
            <a:hlinkClick r:id="rId7"/>
            <a:extLst>
              <a:ext uri="{FF2B5EF4-FFF2-40B4-BE49-F238E27FC236}">
                <a16:creationId xmlns:a16="http://schemas.microsoft.com/office/drawing/2014/main" id="{063B0E49-5BC3-7E9D-9197-A7605BF72913}"/>
              </a:ext>
            </a:extLst>
          </p:cNvPr>
          <p:cNvSpPr/>
          <p:nvPr/>
        </p:nvSpPr>
        <p:spPr>
          <a:xfrm>
            <a:off x="965200" y="69554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past-test">
            <a:hlinkClick r:id="rId6"/>
            <a:extLst>
              <a:ext uri="{FF2B5EF4-FFF2-40B4-BE49-F238E27FC236}">
                <a16:creationId xmlns:a16="http://schemas.microsoft.com/office/drawing/2014/main" id="{5391A6FD-5AC7-0E30-EF4B-478C645B9E70}"/>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admin-attendance">
            <a:hlinkClick r:id="rId7"/>
            <a:extLst>
              <a:ext uri="{FF2B5EF4-FFF2-40B4-BE49-F238E27FC236}">
                <a16:creationId xmlns:a16="http://schemas.microsoft.com/office/drawing/2014/main" id="{C00C6323-4EA7-85DC-B1E4-0CC4048FF76A}"/>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Navigate: architecture">
            <a:hlinkClick r:id="rId8" action="ppaction://hlinksldjump"/>
            <a:extLst>
              <a:ext uri="{FF2B5EF4-FFF2-40B4-BE49-F238E27FC236}">
                <a16:creationId xmlns:a16="http://schemas.microsoft.com/office/drawing/2014/main" id="{9DE9454B-3DB2-F0CC-D491-F10906290A64}"/>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Explore: features">
            <a:hlinkClick r:id="rId9"/>
            <a:extLst>
              <a:ext uri="{FF2B5EF4-FFF2-40B4-BE49-F238E27FC236}">
                <a16:creationId xmlns:a16="http://schemas.microsoft.com/office/drawing/2014/main" id="{65819170-DC57-CA82-5A54-F9DCB9A30008}"/>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Navigate: session-controls">
            <a:hlinkClick r:id="rId10" action="ppaction://hlinksldjump"/>
            <a:extLst>
              <a:ext uri="{FF2B5EF4-FFF2-40B4-BE49-F238E27FC236}">
                <a16:creationId xmlns:a16="http://schemas.microsoft.com/office/drawing/2014/main" id="{9199A01C-D119-38CA-A07E-FBEB6FFFBD8A}"/>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Navigate: zikr-steps-1">
            <a:hlinkClick r:id="rId11" action="ppaction://hlinksldjump"/>
            <a:extLst>
              <a:ext uri="{FF2B5EF4-FFF2-40B4-BE49-F238E27FC236}">
                <a16:creationId xmlns:a16="http://schemas.microsoft.com/office/drawing/2014/main" id="{84DE04A2-1EBC-92FB-0F69-DAB96B975D7B}"/>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6323417"/>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650"/>
                                        <p:tgtEl>
                                          <p:spTgt spid="29"/>
                                        </p:tgtEl>
                                      </p:cBhvr>
                                    </p:animEffect>
                                  </p:childTnLst>
                                </p:cTn>
                              </p:par>
                              <p:par>
                                <p:cTn id="8" presetID="10" presetClass="entr" presetSubtype="0" fill="hold" nodeType="withEffect">
                                  <p:stCondLst>
                                    <p:cond delay="1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6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name="zikr-steps-1">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02648B25-0EC0-0A29-7DD8-9BE32360D20E}"/>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02CEB859-4AEF-CE2E-BDA5-25D6C233521A}"/>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LIVE ZIKR">
            <a:extLst>
              <a:ext uri="{FF2B5EF4-FFF2-40B4-BE49-F238E27FC236}">
                <a16:creationId xmlns:a16="http://schemas.microsoft.com/office/drawing/2014/main" id="{40974A19-68E6-6FA2-28E1-10D61A7079D5}"/>
              </a:ext>
            </a:extLst>
          </p:cNvPr>
          <p:cNvSpPr txBox="1"/>
          <p:nvPr/>
        </p:nvSpPr>
        <p:spPr>
          <a:xfrm>
            <a:off x="3070820" y="527050"/>
            <a:ext cx="1404541"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LIVE ZIKR</a:t>
            </a:r>
          </a:p>
        </p:txBody>
      </p:sp>
      <p:sp>
        <p:nvSpPr>
          <p:cNvPr id="6" name="Text: A live Zikr, step by step">
            <a:extLst>
              <a:ext uri="{FF2B5EF4-FFF2-40B4-BE49-F238E27FC236}">
                <a16:creationId xmlns:a16="http://schemas.microsoft.com/office/drawing/2014/main" id="{E56271C7-EF71-92F5-76E7-28239C705472}"/>
              </a:ext>
            </a:extLst>
          </p:cNvPr>
          <p:cNvSpPr txBox="1"/>
          <p:nvPr/>
        </p:nvSpPr>
        <p:spPr>
          <a:xfrm>
            <a:off x="965200" y="1600200"/>
            <a:ext cx="8547100" cy="992188"/>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A live Zikr, step by step</a:t>
            </a:r>
          </a:p>
        </p:txBody>
      </p:sp>
      <p:sp>
        <p:nvSpPr>
          <p:cNvPr id="7" name="Urdu: لائیو ذکر، مرحلہ وار">
            <a:extLst>
              <a:ext uri="{FF2B5EF4-FFF2-40B4-BE49-F238E27FC236}">
                <a16:creationId xmlns:a16="http://schemas.microsoft.com/office/drawing/2014/main" id="{DCEAD6CA-48B3-A724-125D-778E37F11A0C}"/>
              </a:ext>
            </a:extLst>
          </p:cNvPr>
          <p:cNvSpPr txBox="1"/>
          <p:nvPr/>
        </p:nvSpPr>
        <p:spPr>
          <a:xfrm>
            <a:off x="965200" y="2592388"/>
            <a:ext cx="2263838"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لائیو ذکر، مرحلہ وار</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Before it starts, members see the next Zikr in their own time and the websites show Not li">
            <a:extLst>
              <a:ext uri="{FF2B5EF4-FFF2-40B4-BE49-F238E27FC236}">
                <a16:creationId xmlns:a16="http://schemas.microsoft.com/office/drawing/2014/main" id="{886E3E70-9EF2-5679-DDB6-9ED9F0836D6E}"/>
              </a:ext>
            </a:extLst>
          </p:cNvPr>
          <p:cNvSpPr txBox="1"/>
          <p:nvPr/>
        </p:nvSpPr>
        <p:spPr>
          <a:xfrm>
            <a:off x="965200" y="3540323"/>
            <a:ext cx="8547100"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Before it starts, members see the next Zikr in their own time and
the websites show Not live.</a:t>
            </a:r>
          </a:p>
        </p:txBody>
      </p:sp>
      <p:sp>
        <p:nvSpPr>
          <p:cNvPr id="9" name="Urdu: شروع ہونے سے پہلے ممبر اگلے ذکر کا وقت اپنے وقت میں دیکھتے ہیں اور ویب سائٹس پر لائیو نہیں">
            <a:extLst>
              <a:ext uri="{FF2B5EF4-FFF2-40B4-BE49-F238E27FC236}">
                <a16:creationId xmlns:a16="http://schemas.microsoft.com/office/drawing/2014/main" id="{B9069B24-8003-F754-1595-3AEFED36AB62}"/>
              </a:ext>
            </a:extLst>
          </p:cNvPr>
          <p:cNvSpPr txBox="1"/>
          <p:nvPr/>
        </p:nvSpPr>
        <p:spPr>
          <a:xfrm>
            <a:off x="965200" y="4547592"/>
            <a:ext cx="10458514" cy="1264841"/>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شروع ہونے سے پہلے ممبر اگلے ذکر کا وقت اپنے وقت میں دیکھتے ہیں اور ویب سائٹس پر لائیو نہیں لکھا ہوتا ہے۔</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1 · Rehearse with Test only if you wish">
            <a:extLst>
              <a:ext uri="{FF2B5EF4-FFF2-40B4-BE49-F238E27FC236}">
                <a16:creationId xmlns:a16="http://schemas.microsoft.com/office/drawing/2014/main" id="{CDB039F7-CDC8-2935-ACEF-E56918324635}"/>
              </a:ext>
            </a:extLst>
          </p:cNvPr>
          <p:cNvSpPr txBox="1"/>
          <p:nvPr/>
        </p:nvSpPr>
        <p:spPr>
          <a:xfrm>
            <a:off x="965200" y="602892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1 · Rehearse with Test only if you wish</a:t>
            </a:r>
          </a:p>
        </p:txBody>
      </p:sp>
      <p:sp>
        <p:nvSpPr>
          <p:cNvPr id="11" name="Urdu: چاہیں تو پہلے آزمائش کر لیں">
            <a:extLst>
              <a:ext uri="{FF2B5EF4-FFF2-40B4-BE49-F238E27FC236}">
                <a16:creationId xmlns:a16="http://schemas.microsoft.com/office/drawing/2014/main" id="{09AAF851-7745-5663-E6F8-4BCA0AC11A7E}"/>
              </a:ext>
            </a:extLst>
          </p:cNvPr>
          <p:cNvSpPr txBox="1"/>
          <p:nvPr/>
        </p:nvSpPr>
        <p:spPr>
          <a:xfrm>
            <a:off x="965201" y="6430963"/>
            <a:ext cx="2222563"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چاہیں تو پہلے آزمائش کر لیں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18DBECC7-6CE0-5513-A1BE-2B67372C2614}"/>
              </a:ext>
            </a:extLst>
          </p:cNvPr>
          <p:cNvSpPr txBox="1"/>
          <p:nvPr/>
        </p:nvSpPr>
        <p:spPr>
          <a:xfrm>
            <a:off x="9098558" y="61172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2 · Start: members told, Join lights up">
            <a:extLst>
              <a:ext uri="{FF2B5EF4-FFF2-40B4-BE49-F238E27FC236}">
                <a16:creationId xmlns:a16="http://schemas.microsoft.com/office/drawing/2014/main" id="{ED0A8A14-BEAA-9CF5-80D6-4BCB9EFD742A}"/>
              </a:ext>
            </a:extLst>
          </p:cNvPr>
          <p:cNvSpPr txBox="1"/>
          <p:nvPr/>
        </p:nvSpPr>
        <p:spPr>
          <a:xfrm>
            <a:off x="965200" y="709572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2 · Start: members told, Join lights up</a:t>
            </a:r>
          </a:p>
        </p:txBody>
      </p:sp>
      <p:sp>
        <p:nvSpPr>
          <p:cNvPr id="14" name="Urdu: آغاز: ممبروں کو اطلاع، شامل ہونے کا بٹن روشن">
            <a:extLst>
              <a:ext uri="{FF2B5EF4-FFF2-40B4-BE49-F238E27FC236}">
                <a16:creationId xmlns:a16="http://schemas.microsoft.com/office/drawing/2014/main" id="{22B06A99-3767-A212-B8DE-CA446EF81AD6}"/>
              </a:ext>
            </a:extLst>
          </p:cNvPr>
          <p:cNvSpPr txBox="1"/>
          <p:nvPr/>
        </p:nvSpPr>
        <p:spPr>
          <a:xfrm>
            <a:off x="965200" y="7497763"/>
            <a:ext cx="402913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آغاز: ممبروں کو اطلاع، شامل ہونے کا بٹن روشن</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8CBE27DD-1A33-D9BE-1C36-3D9D01265578}"/>
              </a:ext>
            </a:extLst>
          </p:cNvPr>
          <p:cNvSpPr txBox="1"/>
          <p:nvPr/>
        </p:nvSpPr>
        <p:spPr>
          <a:xfrm>
            <a:off x="9098558" y="71840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3 · The stage opens for everyone">
            <a:extLst>
              <a:ext uri="{FF2B5EF4-FFF2-40B4-BE49-F238E27FC236}">
                <a16:creationId xmlns:a16="http://schemas.microsoft.com/office/drawing/2014/main" id="{03797556-E776-65B2-F2F8-94B55D62E8EF}"/>
              </a:ext>
            </a:extLst>
          </p:cNvPr>
          <p:cNvSpPr txBox="1"/>
          <p:nvPr/>
        </p:nvSpPr>
        <p:spPr>
          <a:xfrm>
            <a:off x="965200" y="816252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3 · The stage opens for everyone</a:t>
            </a:r>
          </a:p>
        </p:txBody>
      </p:sp>
      <p:sp>
        <p:nvSpPr>
          <p:cNvPr id="17" name="Urdu: سب کے لیے اسٹیج کھل جاتا ہے">
            <a:extLst>
              <a:ext uri="{FF2B5EF4-FFF2-40B4-BE49-F238E27FC236}">
                <a16:creationId xmlns:a16="http://schemas.microsoft.com/office/drawing/2014/main" id="{39BF9147-801E-D5E6-1C47-C09E81812A05}"/>
              </a:ext>
            </a:extLst>
          </p:cNvPr>
          <p:cNvSpPr txBox="1"/>
          <p:nvPr/>
        </p:nvSpPr>
        <p:spPr>
          <a:xfrm>
            <a:off x="965201" y="8564563"/>
            <a:ext cx="2776601"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سب کے لیے اسٹیج کھل جاتا ہے</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974F790B-07C8-9EA4-710A-33B81E4C219E}"/>
              </a:ext>
            </a:extLst>
          </p:cNvPr>
          <p:cNvSpPr txBox="1"/>
          <p:nvPr/>
        </p:nvSpPr>
        <p:spPr>
          <a:xfrm>
            <a:off x="9098558" y="82508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Live Zikr card">
            <a:extLst>
              <a:ext uri="{FF2B5EF4-FFF2-40B4-BE49-F238E27FC236}">
                <a16:creationId xmlns:a16="http://schemas.microsoft.com/office/drawing/2014/main" id="{E1C3FFAA-9475-AEE4-0B0E-570746039229}"/>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Live Zikr card</a:t>
            </a:r>
          </a:p>
        </p:txBody>
      </p:sp>
      <p:sp>
        <p:nvSpPr>
          <p:cNvPr id="20" name="Text: Live stage · Waiting">
            <a:extLst>
              <a:ext uri="{FF2B5EF4-FFF2-40B4-BE49-F238E27FC236}">
                <a16:creationId xmlns:a16="http://schemas.microsoft.com/office/drawing/2014/main" id="{CC47F67A-CCF0-351E-238D-2278F19F8E1B}"/>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Live stage · Waiting</a:t>
            </a:r>
          </a:p>
        </p:txBody>
      </p:sp>
      <p:sp>
        <p:nvSpPr>
          <p:cNvPr id="21" name="Text: ANDROID APP PREVIEW">
            <a:extLst>
              <a:ext uri="{FF2B5EF4-FFF2-40B4-BE49-F238E27FC236}">
                <a16:creationId xmlns:a16="http://schemas.microsoft.com/office/drawing/2014/main" id="{04193BE4-FB86-C363-8FEE-DA962A949546}"/>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2" name="Text: SILSILA NAQSHBANDIA OWAISIAH">
            <a:extLst>
              <a:ext uri="{FF2B5EF4-FFF2-40B4-BE49-F238E27FC236}">
                <a16:creationId xmlns:a16="http://schemas.microsoft.com/office/drawing/2014/main" id="{0E109E7D-4BBD-CAE2-2143-CEA8B9C3920A}"/>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3" name="Text: App map">
            <a:extLst>
              <a:ext uri="{FF2B5EF4-FFF2-40B4-BE49-F238E27FC236}">
                <a16:creationId xmlns:a16="http://schemas.microsoft.com/office/drawing/2014/main" id="{8D0796BE-482F-BA90-4387-ECD56F86A6DD}"/>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4" name="Text: All features">
            <a:extLst>
              <a:ext uri="{FF2B5EF4-FFF2-40B4-BE49-F238E27FC236}">
                <a16:creationId xmlns:a16="http://schemas.microsoft.com/office/drawing/2014/main" id="{546AD0D3-5955-2F28-DF2F-B4834FFC7344}"/>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5" name="Text: 41 / 65">
            <a:extLst>
              <a:ext uri="{FF2B5EF4-FFF2-40B4-BE49-F238E27FC236}">
                <a16:creationId xmlns:a16="http://schemas.microsoft.com/office/drawing/2014/main" id="{CC4AA67E-2C6A-127F-BC7B-43CC2EB60BA0}"/>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41 / 65</a:t>
            </a:r>
          </a:p>
        </p:txBody>
      </p:sp>
      <p:sp>
        <p:nvSpPr>
          <p:cNvPr id="26" name="Text: ‹">
            <a:extLst>
              <a:ext uri="{FF2B5EF4-FFF2-40B4-BE49-F238E27FC236}">
                <a16:creationId xmlns:a16="http://schemas.microsoft.com/office/drawing/2014/main" id="{E71F88E9-ADF5-C56E-8CE7-245311367FC2}"/>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7" name="Text: ›">
            <a:extLst>
              <a:ext uri="{FF2B5EF4-FFF2-40B4-BE49-F238E27FC236}">
                <a16:creationId xmlns:a16="http://schemas.microsoft.com/office/drawing/2014/main" id="{CEB29C25-04DC-22B3-3CAA-5C106FFB7FB2}"/>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29" name="Fresh Android screenshot: live-card" descr="live-card">
            <a:extLst>
              <a:ext uri="{FF2B5EF4-FFF2-40B4-BE49-F238E27FC236}">
                <a16:creationId xmlns:a16="http://schemas.microsoft.com/office/drawing/2014/main" id="{74C41BE8-28F1-B8CF-3601-B8D210347A82}"/>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1" name="Fresh Android screenshot: stage-waiting" descr="stage-waiting">
            <a:extLst>
              <a:ext uri="{FF2B5EF4-FFF2-40B4-BE49-F238E27FC236}">
                <a16:creationId xmlns:a16="http://schemas.microsoft.com/office/drawing/2014/main" id="{4A41B84A-8909-1A3C-26A4-BE5B4128926F}"/>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2" name="Explore: screen=admin-golive-test">
            <a:hlinkClick r:id="rId6"/>
            <a:extLst>
              <a:ext uri="{FF2B5EF4-FFF2-40B4-BE49-F238E27FC236}">
                <a16:creationId xmlns:a16="http://schemas.microsoft.com/office/drawing/2014/main" id="{1A1EAA89-BFB7-A841-0E96-F6ADBCFDFE39}"/>
              </a:ext>
            </a:extLst>
          </p:cNvPr>
          <p:cNvSpPr/>
          <p:nvPr/>
        </p:nvSpPr>
        <p:spPr>
          <a:xfrm>
            <a:off x="965200" y="58886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live-card">
            <a:hlinkClick r:id="rId7"/>
            <a:extLst>
              <a:ext uri="{FF2B5EF4-FFF2-40B4-BE49-F238E27FC236}">
                <a16:creationId xmlns:a16="http://schemas.microsoft.com/office/drawing/2014/main" id="{595A416A-75E6-60CA-5E56-5A4F459F04D7}"/>
              </a:ext>
            </a:extLst>
          </p:cNvPr>
          <p:cNvSpPr/>
          <p:nvPr/>
        </p:nvSpPr>
        <p:spPr>
          <a:xfrm>
            <a:off x="965200" y="69554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stage-waiting">
            <a:hlinkClick r:id="rId8"/>
            <a:extLst>
              <a:ext uri="{FF2B5EF4-FFF2-40B4-BE49-F238E27FC236}">
                <a16:creationId xmlns:a16="http://schemas.microsoft.com/office/drawing/2014/main" id="{20363FDC-7C87-F442-7F71-06136FDB9A89}"/>
              </a:ext>
            </a:extLst>
          </p:cNvPr>
          <p:cNvSpPr/>
          <p:nvPr/>
        </p:nvSpPr>
        <p:spPr>
          <a:xfrm>
            <a:off x="965200" y="80222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live-card">
            <a:hlinkClick r:id="rId7"/>
            <a:extLst>
              <a:ext uri="{FF2B5EF4-FFF2-40B4-BE49-F238E27FC236}">
                <a16:creationId xmlns:a16="http://schemas.microsoft.com/office/drawing/2014/main" id="{DC1F4BEC-679A-CDE8-6CB9-4A970A587BC6}"/>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stage-waiting">
            <a:hlinkClick r:id="rId8"/>
            <a:extLst>
              <a:ext uri="{FF2B5EF4-FFF2-40B4-BE49-F238E27FC236}">
                <a16:creationId xmlns:a16="http://schemas.microsoft.com/office/drawing/2014/main" id="{B0B4DA88-98F7-7FDA-CF43-430479DFF7D5}"/>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Navigate: architecture">
            <a:hlinkClick r:id="rId9" action="ppaction://hlinksldjump"/>
            <a:extLst>
              <a:ext uri="{FF2B5EF4-FFF2-40B4-BE49-F238E27FC236}">
                <a16:creationId xmlns:a16="http://schemas.microsoft.com/office/drawing/2014/main" id="{935958A0-D299-4478-C44E-F2A5811AAF0E}"/>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Explore: features">
            <a:hlinkClick r:id="rId10"/>
            <a:extLst>
              <a:ext uri="{FF2B5EF4-FFF2-40B4-BE49-F238E27FC236}">
                <a16:creationId xmlns:a16="http://schemas.microsoft.com/office/drawing/2014/main" id="{9D1F2C3D-DC89-46C2-6D78-388FD60366ED}"/>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Navigate: after-session">
            <a:hlinkClick r:id="rId11" action="ppaction://hlinksldjump"/>
            <a:extLst>
              <a:ext uri="{FF2B5EF4-FFF2-40B4-BE49-F238E27FC236}">
                <a16:creationId xmlns:a16="http://schemas.microsoft.com/office/drawing/2014/main" id="{445BAD08-8006-A70A-3492-5A8E771D3418}"/>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zikr-steps-2">
            <a:hlinkClick r:id="rId12" action="ppaction://hlinksldjump"/>
            <a:extLst>
              <a:ext uri="{FF2B5EF4-FFF2-40B4-BE49-F238E27FC236}">
                <a16:creationId xmlns:a16="http://schemas.microsoft.com/office/drawing/2014/main" id="{7C72AF0A-3789-70BF-B98B-ACD1B2FF756C}"/>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5104501"/>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650"/>
                                        <p:tgtEl>
                                          <p:spTgt spid="29"/>
                                        </p:tgtEl>
                                      </p:cBhvr>
                                    </p:animEffect>
                                  </p:childTnLst>
                                </p:cTn>
                              </p:par>
                              <p:par>
                                <p:cTn id="8" presetID="10" presetClass="entr" presetSubtype="0" fill="hold" nodeType="withEffect">
                                  <p:stCondLst>
                                    <p:cond delay="1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6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name="zikr-steps-2">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3BA6A1BD-9852-90A3-3FC1-08340E983871}"/>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158B4795-82F4-83CE-DD84-5E7C8121CD81}"/>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LIVE ZIKR">
            <a:extLst>
              <a:ext uri="{FF2B5EF4-FFF2-40B4-BE49-F238E27FC236}">
                <a16:creationId xmlns:a16="http://schemas.microsoft.com/office/drawing/2014/main" id="{926672D2-2106-28ED-A2A8-4336EB1CE00C}"/>
              </a:ext>
            </a:extLst>
          </p:cNvPr>
          <p:cNvSpPr txBox="1"/>
          <p:nvPr/>
        </p:nvSpPr>
        <p:spPr>
          <a:xfrm>
            <a:off x="3070820" y="527050"/>
            <a:ext cx="1404541"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LIVE ZIKR</a:t>
            </a:r>
          </a:p>
        </p:txBody>
      </p:sp>
      <p:sp>
        <p:nvSpPr>
          <p:cNvPr id="6" name="Text: During, Dua and the end">
            <a:extLst>
              <a:ext uri="{FF2B5EF4-FFF2-40B4-BE49-F238E27FC236}">
                <a16:creationId xmlns:a16="http://schemas.microsoft.com/office/drawing/2014/main" id="{823A6551-9CD2-2EE6-C661-AA982619CAA4}"/>
              </a:ext>
            </a:extLst>
          </p:cNvPr>
          <p:cNvSpPr txBox="1"/>
          <p:nvPr/>
        </p:nvSpPr>
        <p:spPr>
          <a:xfrm>
            <a:off x="965200" y="1600200"/>
            <a:ext cx="8547100" cy="992188"/>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During, Dua and the end</a:t>
            </a:r>
          </a:p>
        </p:txBody>
      </p:sp>
      <p:sp>
        <p:nvSpPr>
          <p:cNvPr id="7" name="Urdu: دورانِ ذکر، دعا اور اختتام">
            <a:extLst>
              <a:ext uri="{FF2B5EF4-FFF2-40B4-BE49-F238E27FC236}">
                <a16:creationId xmlns:a16="http://schemas.microsoft.com/office/drawing/2014/main" id="{6113DAA7-55C0-A5BB-23C9-B2008032CC5E}"/>
              </a:ext>
            </a:extLst>
          </p:cNvPr>
          <p:cNvSpPr txBox="1"/>
          <p:nvPr/>
        </p:nvSpPr>
        <p:spPr>
          <a:xfrm>
            <a:off x="965201" y="2592388"/>
            <a:ext cx="3271901"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دورانِ ذکر، دعا اور اختتام</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Each stage appears for everyone at once. When the Dua begins, the stage shows it.">
            <a:extLst>
              <a:ext uri="{FF2B5EF4-FFF2-40B4-BE49-F238E27FC236}">
                <a16:creationId xmlns:a16="http://schemas.microsoft.com/office/drawing/2014/main" id="{C787677E-5672-B443-7199-F05BF3F02968}"/>
              </a:ext>
            </a:extLst>
          </p:cNvPr>
          <p:cNvSpPr txBox="1"/>
          <p:nvPr/>
        </p:nvSpPr>
        <p:spPr>
          <a:xfrm>
            <a:off x="965200" y="3540323"/>
            <a:ext cx="8547100"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Each stage appears for everyone at once. When the Dua begins,
the stage shows it.</a:t>
            </a:r>
          </a:p>
        </p:txBody>
      </p:sp>
      <p:sp>
        <p:nvSpPr>
          <p:cNvPr id="9" name="Urdu: ہر مرحلہ سب کو ایک ساتھ دکھتا ہے۔ دعا شروع ہوتے ہی اسٹیج پر دعا آ جاتی ہے۔">
            <a:extLst>
              <a:ext uri="{FF2B5EF4-FFF2-40B4-BE49-F238E27FC236}">
                <a16:creationId xmlns:a16="http://schemas.microsoft.com/office/drawing/2014/main" id="{23ECB92C-1BD0-1A02-6460-05CB014726CE}"/>
              </a:ext>
            </a:extLst>
          </p:cNvPr>
          <p:cNvSpPr txBox="1"/>
          <p:nvPr/>
        </p:nvSpPr>
        <p:spPr>
          <a:xfrm>
            <a:off x="965201" y="4547592"/>
            <a:ext cx="7594663" cy="734020"/>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ہر مرحلہ سب کو ایک ساتھ دکھتا ہے۔ دعا شروع ہوتے ہی اسٹیج پر دعا آ جاتی ہے۔</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4 · Every stage, on every screen, together">
            <a:extLst>
              <a:ext uri="{FF2B5EF4-FFF2-40B4-BE49-F238E27FC236}">
                <a16:creationId xmlns:a16="http://schemas.microsoft.com/office/drawing/2014/main" id="{7C3925E3-C6FD-B45D-2538-A285D488DEBF}"/>
              </a:ext>
            </a:extLst>
          </p:cNvPr>
          <p:cNvSpPr txBox="1"/>
          <p:nvPr/>
        </p:nvSpPr>
        <p:spPr>
          <a:xfrm>
            <a:off x="965200" y="549810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4 · Every stage, on every screen, together</a:t>
            </a:r>
          </a:p>
        </p:txBody>
      </p:sp>
      <p:sp>
        <p:nvSpPr>
          <p:cNvPr id="11" name="Urdu: ہر مرحلہ، ہر اسکرین پر، ایک ساتھ">
            <a:extLst>
              <a:ext uri="{FF2B5EF4-FFF2-40B4-BE49-F238E27FC236}">
                <a16:creationId xmlns:a16="http://schemas.microsoft.com/office/drawing/2014/main" id="{E1F23A20-E8CC-A4B1-ACC4-D3A3E8CEE231}"/>
              </a:ext>
            </a:extLst>
          </p:cNvPr>
          <p:cNvSpPr txBox="1"/>
          <p:nvPr/>
        </p:nvSpPr>
        <p:spPr>
          <a:xfrm>
            <a:off x="965200" y="5900142"/>
            <a:ext cx="268928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ہر مرحلہ، ہر اسکرین پر، ایک ساتھ</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A7E90D63-99A0-866B-2E7F-DE1D6CECEDBB}"/>
              </a:ext>
            </a:extLst>
          </p:cNvPr>
          <p:cNvSpPr txBox="1"/>
          <p:nvPr/>
        </p:nvSpPr>
        <p:spPr>
          <a:xfrm>
            <a:off x="9098558" y="55864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5 · Dua: requests are remembered">
            <a:extLst>
              <a:ext uri="{FF2B5EF4-FFF2-40B4-BE49-F238E27FC236}">
                <a16:creationId xmlns:a16="http://schemas.microsoft.com/office/drawing/2014/main" id="{3FD98A7A-EC94-986B-8FAB-0524633A0F6C}"/>
              </a:ext>
            </a:extLst>
          </p:cNvPr>
          <p:cNvSpPr txBox="1"/>
          <p:nvPr/>
        </p:nvSpPr>
        <p:spPr>
          <a:xfrm>
            <a:off x="965200" y="6564313"/>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5 · Dua: requests are remembered</a:t>
            </a:r>
          </a:p>
        </p:txBody>
      </p:sp>
      <p:sp>
        <p:nvSpPr>
          <p:cNvPr id="14" name="Urdu: دعا: درخواستیں یاد رکھی جاتی ہیں">
            <a:extLst>
              <a:ext uri="{FF2B5EF4-FFF2-40B4-BE49-F238E27FC236}">
                <a16:creationId xmlns:a16="http://schemas.microsoft.com/office/drawing/2014/main" id="{A4C62631-0F79-7B7F-7F48-9552C9BAB258}"/>
              </a:ext>
            </a:extLst>
          </p:cNvPr>
          <p:cNvSpPr txBox="1"/>
          <p:nvPr/>
        </p:nvSpPr>
        <p:spPr>
          <a:xfrm>
            <a:off x="965201" y="6966347"/>
            <a:ext cx="2673413"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دعا: درخواستیں یاد رکھی جاتی ہیں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6 · End: the stage clears; attendance is kept">
            <a:extLst>
              <a:ext uri="{FF2B5EF4-FFF2-40B4-BE49-F238E27FC236}">
                <a16:creationId xmlns:a16="http://schemas.microsoft.com/office/drawing/2014/main" id="{8D539456-6EDE-9C55-B383-3EA578E135C4}"/>
              </a:ext>
            </a:extLst>
          </p:cNvPr>
          <p:cNvSpPr txBox="1"/>
          <p:nvPr/>
        </p:nvSpPr>
        <p:spPr>
          <a:xfrm>
            <a:off x="965200" y="763170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6 · End: the stage clears; attendance is kept</a:t>
            </a:r>
          </a:p>
        </p:txBody>
      </p:sp>
      <p:sp>
        <p:nvSpPr>
          <p:cNvPr id="16" name="Urdu: اختتام: اسٹیج صاف، حاضری محفوظ">
            <a:extLst>
              <a:ext uri="{FF2B5EF4-FFF2-40B4-BE49-F238E27FC236}">
                <a16:creationId xmlns:a16="http://schemas.microsoft.com/office/drawing/2014/main" id="{08BC303A-D4F5-D6D0-64A0-23ECB24C84D9}"/>
              </a:ext>
            </a:extLst>
          </p:cNvPr>
          <p:cNvSpPr txBox="1"/>
          <p:nvPr/>
        </p:nvSpPr>
        <p:spPr>
          <a:xfrm>
            <a:off x="965201" y="8033742"/>
            <a:ext cx="2973451"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اختتام: اسٹیج صاف، حاضری محفوظ</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7" name="Text: ↗">
            <a:extLst>
              <a:ext uri="{FF2B5EF4-FFF2-40B4-BE49-F238E27FC236}">
                <a16:creationId xmlns:a16="http://schemas.microsoft.com/office/drawing/2014/main" id="{E67B517B-2BE8-7C0D-A2E2-9279C97BF78E}"/>
              </a:ext>
            </a:extLst>
          </p:cNvPr>
          <p:cNvSpPr txBox="1"/>
          <p:nvPr/>
        </p:nvSpPr>
        <p:spPr>
          <a:xfrm>
            <a:off x="9098558" y="772001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8" name="Text: Stage · 1st Latifa">
            <a:extLst>
              <a:ext uri="{FF2B5EF4-FFF2-40B4-BE49-F238E27FC236}">
                <a16:creationId xmlns:a16="http://schemas.microsoft.com/office/drawing/2014/main" id="{CDEDC952-967E-625D-FCD2-2359E0DD68EC}"/>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Stage · 1st Latifa</a:t>
            </a:r>
          </a:p>
        </p:txBody>
      </p:sp>
      <p:sp>
        <p:nvSpPr>
          <p:cNvPr id="19" name="Text: End the session">
            <a:extLst>
              <a:ext uri="{FF2B5EF4-FFF2-40B4-BE49-F238E27FC236}">
                <a16:creationId xmlns:a16="http://schemas.microsoft.com/office/drawing/2014/main" id="{7655446A-BCA9-28A6-7895-C0C609160A15}"/>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End the session</a:t>
            </a:r>
          </a:p>
        </p:txBody>
      </p:sp>
      <p:sp>
        <p:nvSpPr>
          <p:cNvPr id="20" name="Text: ANDROID APP PREVIEW">
            <a:extLst>
              <a:ext uri="{FF2B5EF4-FFF2-40B4-BE49-F238E27FC236}">
                <a16:creationId xmlns:a16="http://schemas.microsoft.com/office/drawing/2014/main" id="{31B84269-6F46-263F-EBEE-7A6EE95DDC33}"/>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1" name="Text: SILSILA NAQSHBANDIA OWAISIAH">
            <a:extLst>
              <a:ext uri="{FF2B5EF4-FFF2-40B4-BE49-F238E27FC236}">
                <a16:creationId xmlns:a16="http://schemas.microsoft.com/office/drawing/2014/main" id="{83EF9E28-34A6-3DB8-86A0-EF57AA6A2474}"/>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2" name="Text: App map">
            <a:extLst>
              <a:ext uri="{FF2B5EF4-FFF2-40B4-BE49-F238E27FC236}">
                <a16:creationId xmlns:a16="http://schemas.microsoft.com/office/drawing/2014/main" id="{7DD34BC0-4F38-6CB3-DE58-2A296DCF96AA}"/>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3" name="Text: All features">
            <a:extLst>
              <a:ext uri="{FF2B5EF4-FFF2-40B4-BE49-F238E27FC236}">
                <a16:creationId xmlns:a16="http://schemas.microsoft.com/office/drawing/2014/main" id="{529E1E64-F071-EC2A-CAB0-D4801295EF3B}"/>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4" name="Text: 42 / 65">
            <a:extLst>
              <a:ext uri="{FF2B5EF4-FFF2-40B4-BE49-F238E27FC236}">
                <a16:creationId xmlns:a16="http://schemas.microsoft.com/office/drawing/2014/main" id="{8B774570-419F-98CD-7208-F6650A71D0A2}"/>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42 / 65</a:t>
            </a:r>
          </a:p>
        </p:txBody>
      </p:sp>
      <p:sp>
        <p:nvSpPr>
          <p:cNvPr id="25" name="Text: ‹">
            <a:extLst>
              <a:ext uri="{FF2B5EF4-FFF2-40B4-BE49-F238E27FC236}">
                <a16:creationId xmlns:a16="http://schemas.microsoft.com/office/drawing/2014/main" id="{A5052CDB-0027-D6BD-A3D9-B37B189B198F}"/>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6" name="Text: ›">
            <a:extLst>
              <a:ext uri="{FF2B5EF4-FFF2-40B4-BE49-F238E27FC236}">
                <a16:creationId xmlns:a16="http://schemas.microsoft.com/office/drawing/2014/main" id="{EC2B7AB8-1603-2B4C-F0CE-3F23441CBF21}"/>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28" name="Fresh Android screenshot: stage-latifa1" descr="stage-latifa1">
            <a:extLst>
              <a:ext uri="{FF2B5EF4-FFF2-40B4-BE49-F238E27FC236}">
                <a16:creationId xmlns:a16="http://schemas.microsoft.com/office/drawing/2014/main" id="{1B14D986-C4FD-7D2C-E7F5-74A4699B4805}"/>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0" name="Fresh Android screenshot: end-session" descr="end-session">
            <a:extLst>
              <a:ext uri="{FF2B5EF4-FFF2-40B4-BE49-F238E27FC236}">
                <a16:creationId xmlns:a16="http://schemas.microsoft.com/office/drawing/2014/main" id="{F40A49D0-A5E1-09E0-9FC4-2DE5244C3F09}"/>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1" name="Explore: screen=stage-latifa1">
            <a:hlinkClick r:id="rId6"/>
            <a:extLst>
              <a:ext uri="{FF2B5EF4-FFF2-40B4-BE49-F238E27FC236}">
                <a16:creationId xmlns:a16="http://schemas.microsoft.com/office/drawing/2014/main" id="{B9EAFBA9-3D72-F6CF-01D5-36E1998846D7}"/>
              </a:ext>
            </a:extLst>
          </p:cNvPr>
          <p:cNvSpPr/>
          <p:nvPr/>
        </p:nvSpPr>
        <p:spPr>
          <a:xfrm>
            <a:off x="965200" y="53578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Explore: screen=past-test">
            <a:hlinkClick r:id="rId7"/>
            <a:extLst>
              <a:ext uri="{FF2B5EF4-FFF2-40B4-BE49-F238E27FC236}">
                <a16:creationId xmlns:a16="http://schemas.microsoft.com/office/drawing/2014/main" id="{6EEFCED1-0E34-6533-4970-71066807EF62}"/>
              </a:ext>
            </a:extLst>
          </p:cNvPr>
          <p:cNvSpPr/>
          <p:nvPr/>
        </p:nvSpPr>
        <p:spPr>
          <a:xfrm>
            <a:off x="965200" y="749141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stage-latifa1">
            <a:hlinkClick r:id="rId6"/>
            <a:extLst>
              <a:ext uri="{FF2B5EF4-FFF2-40B4-BE49-F238E27FC236}">
                <a16:creationId xmlns:a16="http://schemas.microsoft.com/office/drawing/2014/main" id="{2045C62A-A488-13B3-563B-EA1FA151E877}"/>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end-session">
            <a:hlinkClick r:id="rId8"/>
            <a:extLst>
              <a:ext uri="{FF2B5EF4-FFF2-40B4-BE49-F238E27FC236}">
                <a16:creationId xmlns:a16="http://schemas.microsoft.com/office/drawing/2014/main" id="{8CBA8C3B-EE92-B73D-3EFA-A568D0CC799E}"/>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Navigate: architecture">
            <a:hlinkClick r:id="rId9" action="ppaction://hlinksldjump"/>
            <a:extLst>
              <a:ext uri="{FF2B5EF4-FFF2-40B4-BE49-F238E27FC236}">
                <a16:creationId xmlns:a16="http://schemas.microsoft.com/office/drawing/2014/main" id="{453FB87A-E4F9-A03D-00C3-B52AEAAB8EC1}"/>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features">
            <a:hlinkClick r:id="rId10"/>
            <a:extLst>
              <a:ext uri="{FF2B5EF4-FFF2-40B4-BE49-F238E27FC236}">
                <a16:creationId xmlns:a16="http://schemas.microsoft.com/office/drawing/2014/main" id="{789D97FC-52D4-BB6E-FB45-DD0279A490D7}"/>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Navigate: zikr-steps-1">
            <a:hlinkClick r:id="rId11" action="ppaction://hlinksldjump"/>
            <a:extLst>
              <a:ext uri="{FF2B5EF4-FFF2-40B4-BE49-F238E27FC236}">
                <a16:creationId xmlns:a16="http://schemas.microsoft.com/office/drawing/2014/main" id="{0BFBB763-21D7-5BCE-BCAF-7E7DCDD5296C}"/>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Navigate: everywhere">
            <a:hlinkClick r:id="rId12" action="ppaction://hlinksldjump"/>
            <a:extLst>
              <a:ext uri="{FF2B5EF4-FFF2-40B4-BE49-F238E27FC236}">
                <a16:creationId xmlns:a16="http://schemas.microsoft.com/office/drawing/2014/main" id="{8B3C0987-D6F5-7144-4F5A-33EA78BB7FF9}"/>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3703414"/>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650"/>
                                        <p:tgtEl>
                                          <p:spTgt spid="28"/>
                                        </p:tgtEl>
                                      </p:cBhvr>
                                    </p:animEffect>
                                  </p:childTnLst>
                                </p:cTn>
                              </p:par>
                              <p:par>
                                <p:cTn id="8" presetID="10" presetClass="entr" presetSubtype="0" fill="hold" nodeType="withEffect">
                                  <p:stCondLst>
                                    <p:cond delay="10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6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name="everywhere">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0DD8ED68-5F4A-5DCD-0C8D-A0670E2E1EE9}"/>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5347D75F-0DDE-9214-C87D-4AF90D8C7A99}"/>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FBF5E6"/>
                </a:solidFill>
                <a:latin typeface="Segoe UI Semibold" panose="020B0702040204020203" pitchFamily="34" charset="0"/>
              </a:rPr>
              <a:t>DARUL IRFAN</a:t>
            </a:r>
          </a:p>
        </p:txBody>
      </p:sp>
      <p:sp>
        <p:nvSpPr>
          <p:cNvPr id="5" name="Text: LIVE ZIKR">
            <a:extLst>
              <a:ext uri="{FF2B5EF4-FFF2-40B4-BE49-F238E27FC236}">
                <a16:creationId xmlns:a16="http://schemas.microsoft.com/office/drawing/2014/main" id="{BB08D986-B997-4993-6E75-F25AAD318D6B}"/>
              </a:ext>
            </a:extLst>
          </p:cNvPr>
          <p:cNvSpPr txBox="1"/>
          <p:nvPr/>
        </p:nvSpPr>
        <p:spPr>
          <a:xfrm>
            <a:off x="3070820" y="527050"/>
            <a:ext cx="1404541" cy="419100"/>
          </a:xfrm>
          <a:prstGeom prst="rect">
            <a:avLst/>
          </a:prstGeom>
          <a:noFill/>
        </p:spPr>
        <p:txBody>
          <a:bodyPr vert="horz" wrap="none" lIns="0" tIns="0" rIns="0" bIns="0" rtlCol="0">
            <a:noAutofit/>
          </a:bodyPr>
          <a:lstStyle/>
          <a:p>
            <a:pPr>
              <a:lnSpc>
                <a:spcPts val="1560"/>
              </a:lnSpc>
            </a:pPr>
            <a:r>
              <a:rPr lang="en-US" sz="1300">
                <a:solidFill>
                  <a:srgbClr val="FBF5E6"/>
                </a:solidFill>
                <a:latin typeface="Segoe UI" panose="020B0502040204020203" pitchFamily="34" charset="0"/>
              </a:rPr>
              <a:t>LIVE ZIKR</a:t>
            </a:r>
          </a:p>
        </p:txBody>
      </p:sp>
      <p:sp>
        <p:nvSpPr>
          <p:cNvPr id="6" name="Text: One stage, everywhere">
            <a:extLst>
              <a:ext uri="{FF2B5EF4-FFF2-40B4-BE49-F238E27FC236}">
                <a16:creationId xmlns:a16="http://schemas.microsoft.com/office/drawing/2014/main" id="{70C422A2-A3E6-0C32-84DC-52ABCCAD2212}"/>
              </a:ext>
            </a:extLst>
          </p:cNvPr>
          <p:cNvSpPr txBox="1"/>
          <p:nvPr/>
        </p:nvSpPr>
        <p:spPr>
          <a:xfrm>
            <a:off x="6921500" y="1663700"/>
            <a:ext cx="11785600" cy="1102916"/>
          </a:xfrm>
          <a:prstGeom prst="rect">
            <a:avLst/>
          </a:prstGeom>
          <a:noFill/>
        </p:spPr>
        <p:txBody>
          <a:bodyPr vert="horz" wrap="none" lIns="0" tIns="0" rIns="0" bIns="0" rtlCol="0">
            <a:noAutofit/>
          </a:bodyPr>
          <a:lstStyle/>
          <a:p>
            <a:pPr>
              <a:lnSpc>
                <a:spcPts val="7085"/>
              </a:lnSpc>
            </a:pPr>
            <a:r>
              <a:rPr lang="en-US" sz="6500">
                <a:solidFill>
                  <a:srgbClr val="FBF5E6"/>
                </a:solidFill>
                <a:latin typeface="Segoe UI Semibold" panose="020B0702040204020203" pitchFamily="34" charset="0"/>
              </a:rPr>
              <a:t>One stage, everywhere</a:t>
            </a:r>
          </a:p>
        </p:txBody>
      </p:sp>
      <p:sp>
        <p:nvSpPr>
          <p:cNvPr id="7" name="Urdu: ایک اسٹیج، ہر جگہ">
            <a:extLst>
              <a:ext uri="{FF2B5EF4-FFF2-40B4-BE49-F238E27FC236}">
                <a16:creationId xmlns:a16="http://schemas.microsoft.com/office/drawing/2014/main" id="{9B35461E-7FC4-BCF8-BBF8-30007BF4D075}"/>
              </a:ext>
            </a:extLst>
          </p:cNvPr>
          <p:cNvSpPr txBox="1"/>
          <p:nvPr/>
        </p:nvSpPr>
        <p:spPr>
          <a:xfrm>
            <a:off x="6921501" y="2766616"/>
            <a:ext cx="2224151" cy="884436"/>
          </a:xfrm>
          <a:prstGeom prst="rect">
            <a:avLst/>
          </a:prstGeom>
          <a:noFill/>
        </p:spPr>
        <p:txBody>
          <a:bodyPr vert="horz" wrap="none" lIns="0" tIns="0" rIns="0" bIns="0" rtlCol="0">
            <a:noAutofit/>
          </a:bodyPr>
          <a:lstStyle/>
          <a:p>
            <a:pPr algn="r" rtl="1">
              <a:lnSpc>
                <a:spcPts val="5365"/>
              </a:lnSpc>
            </a:pPr>
            <a:r>
              <a:rPr lang="ar-AE" sz="2900">
                <a:solidFill>
                  <a:srgbClr val="E7C978"/>
                </a:solidFill>
                <a:latin typeface="Noto Nastaliq Urdu" panose="020B0502040504020204" pitchFamily="34" charset="-78"/>
                <a:cs typeface="Noto Nastaliq Urdu" panose="020B0502040504020204" pitchFamily="34" charset="-78"/>
              </a:rPr>
              <a:t>ایک اسٹیج، ہر جگہ</a:t>
            </a:r>
            <a:endParaRPr lang="en-US" sz="2900">
              <a:solidFill>
                <a:srgbClr val="E7C978"/>
              </a:solidFill>
              <a:latin typeface="Noto Nastaliq Urdu" panose="020B0502040504020204" pitchFamily="34" charset="-78"/>
              <a:cs typeface="Noto Nastaliq Urdu" panose="020B0502040504020204" pitchFamily="34" charset="-78"/>
            </a:endParaRPr>
          </a:p>
        </p:txBody>
      </p:sp>
      <p:sp>
        <p:nvSpPr>
          <p:cNvPr id="8" name="Text: The same stage shows in the app, on the Silsila websites and in the YouTube and Facebook p">
            <a:extLst>
              <a:ext uri="{FF2B5EF4-FFF2-40B4-BE49-F238E27FC236}">
                <a16:creationId xmlns:a16="http://schemas.microsoft.com/office/drawing/2014/main" id="{3768B9A7-10E6-8B2F-B6C7-828CCEA36894}"/>
              </a:ext>
            </a:extLst>
          </p:cNvPr>
          <p:cNvSpPr txBox="1"/>
          <p:nvPr/>
        </p:nvSpPr>
        <p:spPr>
          <a:xfrm>
            <a:off x="6921500" y="3714552"/>
            <a:ext cx="10896600" cy="1104900"/>
          </a:xfrm>
          <a:prstGeom prst="rect">
            <a:avLst/>
          </a:prstGeom>
          <a:noFill/>
        </p:spPr>
        <p:txBody>
          <a:bodyPr vert="horz" wrap="none" lIns="0" tIns="0" rIns="0" bIns="0" rtlCol="0">
            <a:noAutofit/>
          </a:bodyPr>
          <a:lstStyle/>
          <a:p>
            <a:pPr>
              <a:lnSpc>
                <a:spcPts val="3550"/>
              </a:lnSpc>
            </a:pPr>
            <a:r>
              <a:rPr lang="en-US" sz="2500">
                <a:solidFill>
                  <a:srgbClr val="C3D5C7"/>
                </a:solidFill>
                <a:latin typeface="Segoe UI" panose="020B0502040204020203" pitchFamily="34" charset="0"/>
              </a:rPr>
              <a:t>The same stage shows in the app, on the Silsila websites and in the YouTube
and Facebook picture.</a:t>
            </a:r>
          </a:p>
        </p:txBody>
      </p:sp>
      <p:sp>
        <p:nvSpPr>
          <p:cNvPr id="9" name="Urdu: یہی اسٹیج ایپ میں، سلسلے کی ویب سائٹس پر اور یوٹیوب و فیس بک کی تصویر میں دکھتا ہے۔">
            <a:extLst>
              <a:ext uri="{FF2B5EF4-FFF2-40B4-BE49-F238E27FC236}">
                <a16:creationId xmlns:a16="http://schemas.microsoft.com/office/drawing/2014/main" id="{D043BB63-3C47-B917-FB2D-099047FFB136}"/>
              </a:ext>
            </a:extLst>
          </p:cNvPr>
          <p:cNvSpPr txBox="1"/>
          <p:nvPr/>
        </p:nvSpPr>
        <p:spPr>
          <a:xfrm>
            <a:off x="6921500" y="4794052"/>
            <a:ext cx="9293288" cy="782241"/>
          </a:xfrm>
          <a:prstGeom prst="rect">
            <a:avLst/>
          </a:prstGeom>
          <a:noFill/>
        </p:spPr>
        <p:txBody>
          <a:bodyPr vert="horz" wrap="none" lIns="0" tIns="0" rIns="0" bIns="0" rtlCol="0">
            <a:noAutofit/>
          </a:bodyPr>
          <a:lstStyle/>
          <a:p>
            <a:pPr algn="r" rtl="1">
              <a:lnSpc>
                <a:spcPts val="4560"/>
              </a:lnSpc>
            </a:pPr>
            <a:r>
              <a:rPr lang="ar-AE" sz="2400">
                <a:solidFill>
                  <a:srgbClr val="C3D5C7"/>
                </a:solidFill>
                <a:latin typeface="Noto Nastaliq Urdu" panose="020B0502040504020204" pitchFamily="34" charset="-78"/>
                <a:cs typeface="Noto Nastaliq Urdu" panose="020B0502040504020204" pitchFamily="34" charset="-78"/>
              </a:rPr>
              <a:t>یہی اسٹیج ایپ میں، سلسلے کی ویب سائٹس پر اور یوٹیوب و فیس بک کی تصویر میں دکھتا ہے۔</a:t>
            </a:r>
            <a:endParaRPr lang="en-US" sz="2400">
              <a:solidFill>
                <a:srgbClr val="C3D5C7"/>
              </a:solidFill>
              <a:latin typeface="Noto Nastaliq Urdu" panose="020B0502040504020204" pitchFamily="34" charset="-78"/>
              <a:cs typeface="Noto Nastaliq Urdu" panose="020B0502040504020204" pitchFamily="34" charset="-78"/>
            </a:endParaRPr>
          </a:p>
        </p:txBody>
      </p:sp>
      <p:sp>
        <p:nvSpPr>
          <p:cNvPr id="10" name="Text: App: the full-screen stage with the Halqah's sound">
            <a:extLst>
              <a:ext uri="{FF2B5EF4-FFF2-40B4-BE49-F238E27FC236}">
                <a16:creationId xmlns:a16="http://schemas.microsoft.com/office/drawing/2014/main" id="{840ADCD3-C94A-CA38-C8C0-42EC784B3662}"/>
              </a:ext>
            </a:extLst>
          </p:cNvPr>
          <p:cNvSpPr txBox="1"/>
          <p:nvPr/>
        </p:nvSpPr>
        <p:spPr>
          <a:xfrm>
            <a:off x="6921500" y="5875338"/>
            <a:ext cx="103378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App: the full-screen stage with the Halqah's sound</a:t>
            </a:r>
          </a:p>
        </p:txBody>
      </p:sp>
      <p:sp>
        <p:nvSpPr>
          <p:cNvPr id="11" name="Urdu: ایپ: حلقے کی آواز کے ساتھ پورا اسٹیج">
            <a:extLst>
              <a:ext uri="{FF2B5EF4-FFF2-40B4-BE49-F238E27FC236}">
                <a16:creationId xmlns:a16="http://schemas.microsoft.com/office/drawing/2014/main" id="{2341A19F-63E1-4B58-64D9-4AB7B31B8A12}"/>
              </a:ext>
            </a:extLst>
          </p:cNvPr>
          <p:cNvSpPr txBox="1"/>
          <p:nvPr/>
        </p:nvSpPr>
        <p:spPr>
          <a:xfrm>
            <a:off x="6921501" y="6277372"/>
            <a:ext cx="3105213"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ایپ: حلقے کی آواز کے ساتھ پورا اسٹیج</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8F153D9B-B980-427C-7384-C58C125715C4}"/>
              </a:ext>
            </a:extLst>
          </p:cNvPr>
          <p:cNvSpPr txBox="1"/>
          <p:nvPr/>
        </p:nvSpPr>
        <p:spPr>
          <a:xfrm>
            <a:off x="17404358" y="5919192"/>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oursheikh., namerica. and uk.naqshbandiaowaisiah.us">
            <a:extLst>
              <a:ext uri="{FF2B5EF4-FFF2-40B4-BE49-F238E27FC236}">
                <a16:creationId xmlns:a16="http://schemas.microsoft.com/office/drawing/2014/main" id="{5E36753A-0F4D-5BBC-ABEA-006575F951F8}"/>
              </a:ext>
            </a:extLst>
          </p:cNvPr>
          <p:cNvSpPr txBox="1"/>
          <p:nvPr/>
        </p:nvSpPr>
        <p:spPr>
          <a:xfrm>
            <a:off x="6921500" y="6985992"/>
            <a:ext cx="103378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oursheikh., namerica. and uk.naqshbandiaowaisiah.us</a:t>
            </a:r>
          </a:p>
        </p:txBody>
      </p:sp>
      <p:sp>
        <p:nvSpPr>
          <p:cNvPr id="14" name="Urdu: ہمارے شیخ، شمالی امریکہ اور برطانیہ کی ویب سائٹس">
            <a:extLst>
              <a:ext uri="{FF2B5EF4-FFF2-40B4-BE49-F238E27FC236}">
                <a16:creationId xmlns:a16="http://schemas.microsoft.com/office/drawing/2014/main" id="{3400AF3B-CBBF-9D0B-E800-BAA2F00A819A}"/>
              </a:ext>
            </a:extLst>
          </p:cNvPr>
          <p:cNvSpPr txBox="1"/>
          <p:nvPr/>
        </p:nvSpPr>
        <p:spPr>
          <a:xfrm>
            <a:off x="6921500" y="7388027"/>
            <a:ext cx="4270438"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ہمارے شیخ، شمالی امریکہ اور برطانیہ کی ویب سائٹس</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5" name="Text: Paltalk: Hazrat ji's Zikr starts it by itself">
            <a:extLst>
              <a:ext uri="{FF2B5EF4-FFF2-40B4-BE49-F238E27FC236}">
                <a16:creationId xmlns:a16="http://schemas.microsoft.com/office/drawing/2014/main" id="{DA993F3D-15F7-00CC-AA6C-028CD6821594}"/>
              </a:ext>
            </a:extLst>
          </p:cNvPr>
          <p:cNvSpPr txBox="1"/>
          <p:nvPr/>
        </p:nvSpPr>
        <p:spPr>
          <a:xfrm>
            <a:off x="6921500" y="8141692"/>
            <a:ext cx="103378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Paltalk: Hazrat ji's Zikr starts it by itself</a:t>
            </a:r>
          </a:p>
        </p:txBody>
      </p:sp>
      <p:sp>
        <p:nvSpPr>
          <p:cNvPr id="16" name="Urdu: پالٹاک: حضرت جی کا ذکر شروع ہوتے ہی خود شروع">
            <a:extLst>
              <a:ext uri="{FF2B5EF4-FFF2-40B4-BE49-F238E27FC236}">
                <a16:creationId xmlns:a16="http://schemas.microsoft.com/office/drawing/2014/main" id="{2462B43C-E020-8739-7C3B-AB8A687DA86A}"/>
              </a:ext>
            </a:extLst>
          </p:cNvPr>
          <p:cNvSpPr txBox="1"/>
          <p:nvPr/>
        </p:nvSpPr>
        <p:spPr>
          <a:xfrm>
            <a:off x="6921501" y="8543727"/>
            <a:ext cx="4349813"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پالٹاک: حضرت جی کا ذکر شروع ہوتے ہی خود شروع</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7" name="Text: Presentation view">
            <a:extLst>
              <a:ext uri="{FF2B5EF4-FFF2-40B4-BE49-F238E27FC236}">
                <a16:creationId xmlns:a16="http://schemas.microsoft.com/office/drawing/2014/main" id="{9C372147-C51D-8CB7-70D2-C0755F8E4177}"/>
              </a:ext>
            </a:extLst>
          </p:cNvPr>
          <p:cNvSpPr txBox="1"/>
          <p:nvPr/>
        </p:nvSpPr>
        <p:spPr>
          <a:xfrm>
            <a:off x="1270000" y="10182423"/>
            <a:ext cx="4483100" cy="425450"/>
          </a:xfrm>
          <a:prstGeom prst="rect">
            <a:avLst/>
          </a:prstGeom>
          <a:noFill/>
        </p:spPr>
        <p:txBody>
          <a:bodyPr vert="horz" wrap="none" lIns="0" tIns="0" rIns="0" bIns="0" rtlCol="0">
            <a:noAutofit/>
          </a:bodyPr>
          <a:lstStyle/>
          <a:p>
            <a:pPr>
              <a:lnSpc>
                <a:spcPts val="1750"/>
              </a:lnSpc>
            </a:pPr>
            <a:r>
              <a:rPr lang="en-US" sz="1400">
                <a:solidFill>
                  <a:srgbClr val="FBF5E6"/>
                </a:solidFill>
                <a:latin typeface="Segoe UI" panose="020B0502040204020203" pitchFamily="34" charset="0"/>
              </a:rPr>
              <a:t>Presentation view</a:t>
            </a:r>
          </a:p>
        </p:txBody>
      </p:sp>
      <p:sp>
        <p:nvSpPr>
          <p:cNvPr id="18" name="Text: Website visitors give a name and city, then follow live with no controls. The websites pla">
            <a:extLst>
              <a:ext uri="{FF2B5EF4-FFF2-40B4-BE49-F238E27FC236}">
                <a16:creationId xmlns:a16="http://schemas.microsoft.com/office/drawing/2014/main" id="{C40F83E8-67B8-E87D-58D7-CDF406787B17}"/>
              </a:ext>
            </a:extLst>
          </p:cNvPr>
          <p:cNvSpPr txBox="1"/>
          <p:nvPr/>
        </p:nvSpPr>
        <p:spPr>
          <a:xfrm>
            <a:off x="6921500" y="10116939"/>
            <a:ext cx="11531600" cy="424061"/>
          </a:xfrm>
          <a:prstGeom prst="rect">
            <a:avLst/>
          </a:prstGeom>
          <a:noFill/>
        </p:spPr>
        <p:txBody>
          <a:bodyPr vert="horz" wrap="none" lIns="0" tIns="0" rIns="0" bIns="0" rtlCol="0">
            <a:noAutofit/>
          </a:bodyPr>
          <a:lstStyle/>
          <a:p>
            <a:pPr>
              <a:lnSpc>
                <a:spcPts val="1740"/>
              </a:lnSpc>
            </a:pPr>
            <a:r>
              <a:rPr lang="en-US" sz="1200">
                <a:solidFill>
                  <a:srgbClr val="FBF5E6"/>
                </a:solidFill>
                <a:latin typeface="Segoe UI" panose="020B0502040204020203" pitchFamily="34" charset="0"/>
              </a:rPr>
              <a:t>Website visitors give a name and city, then follow live with no controls. The websites play live sound only, never recordings.</a:t>
            </a:r>
          </a:p>
        </p:txBody>
      </p:sp>
      <p:sp>
        <p:nvSpPr>
          <p:cNvPr id="19" name="Text: ANDROID APP PREVIEW">
            <a:extLst>
              <a:ext uri="{FF2B5EF4-FFF2-40B4-BE49-F238E27FC236}">
                <a16:creationId xmlns:a16="http://schemas.microsoft.com/office/drawing/2014/main" id="{BB7B46D4-76A0-6379-7560-242769ADFEA3}"/>
              </a:ext>
            </a:extLst>
          </p:cNvPr>
          <p:cNvSpPr txBox="1"/>
          <p:nvPr/>
        </p:nvSpPr>
        <p:spPr>
          <a:xfrm>
            <a:off x="1270000" y="1104900"/>
            <a:ext cx="2032000" cy="393700"/>
          </a:xfrm>
          <a:prstGeom prst="rect">
            <a:avLst/>
          </a:prstGeom>
          <a:noFill/>
        </p:spPr>
        <p:txBody>
          <a:bodyPr vert="horz" wrap="none" lIns="0" tIns="0" rIns="0" bIns="0" rtlCol="0">
            <a:noAutofit/>
          </a:bodyPr>
          <a:lstStyle/>
          <a:p>
            <a:pPr>
              <a:lnSpc>
                <a:spcPts val="1320"/>
              </a:lnSpc>
            </a:pPr>
            <a:r>
              <a:rPr lang="en-US" sz="1100">
                <a:solidFill>
                  <a:srgbClr val="FBF5E6"/>
                </a:solidFill>
                <a:latin typeface="Segoe UI" panose="020B0502040204020203" pitchFamily="34" charset="0"/>
              </a:rPr>
              <a:t>ANDROID APP PREVIEW</a:t>
            </a:r>
          </a:p>
        </p:txBody>
      </p:sp>
      <p:sp>
        <p:nvSpPr>
          <p:cNvPr id="20" name="Text: SILSILA NAQSHBANDIA OWAISIAH">
            <a:extLst>
              <a:ext uri="{FF2B5EF4-FFF2-40B4-BE49-F238E27FC236}">
                <a16:creationId xmlns:a16="http://schemas.microsoft.com/office/drawing/2014/main" id="{86F299D7-C45A-0535-3C20-F206A48FD17E}"/>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B2C4B4"/>
                </a:solidFill>
                <a:latin typeface="Segoe UI" panose="020B0502040204020203" pitchFamily="34" charset="0"/>
              </a:rPr>
              <a:t>SILSILA NAQSHBANDIA OWAISIAH</a:t>
            </a:r>
          </a:p>
        </p:txBody>
      </p:sp>
      <p:sp>
        <p:nvSpPr>
          <p:cNvPr id="21" name="Text: App map">
            <a:extLst>
              <a:ext uri="{FF2B5EF4-FFF2-40B4-BE49-F238E27FC236}">
                <a16:creationId xmlns:a16="http://schemas.microsoft.com/office/drawing/2014/main" id="{F9BEC667-34F4-4893-E8C0-765BA5629040}"/>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App map</a:t>
            </a:r>
          </a:p>
        </p:txBody>
      </p:sp>
      <p:sp>
        <p:nvSpPr>
          <p:cNvPr id="22" name="Text: All features">
            <a:extLst>
              <a:ext uri="{FF2B5EF4-FFF2-40B4-BE49-F238E27FC236}">
                <a16:creationId xmlns:a16="http://schemas.microsoft.com/office/drawing/2014/main" id="{90090ADF-48BE-301C-B865-BED5124A08F6}"/>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All features</a:t>
            </a:r>
          </a:p>
        </p:txBody>
      </p:sp>
      <p:sp>
        <p:nvSpPr>
          <p:cNvPr id="23" name="Text: 43 / 65">
            <a:extLst>
              <a:ext uri="{FF2B5EF4-FFF2-40B4-BE49-F238E27FC236}">
                <a16:creationId xmlns:a16="http://schemas.microsoft.com/office/drawing/2014/main" id="{C9D42B8F-AAEC-7ABD-A1C9-FB4520F0EFB0}"/>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B2C4B4"/>
                </a:solidFill>
                <a:latin typeface="Segoe UI" panose="020B0502040204020203" pitchFamily="34" charset="0"/>
              </a:rPr>
              <a:t>43 / 65</a:t>
            </a:r>
          </a:p>
        </p:txBody>
      </p:sp>
      <p:sp>
        <p:nvSpPr>
          <p:cNvPr id="24" name="Text: ‹">
            <a:extLst>
              <a:ext uri="{FF2B5EF4-FFF2-40B4-BE49-F238E27FC236}">
                <a16:creationId xmlns:a16="http://schemas.microsoft.com/office/drawing/2014/main" id="{ADD1AA25-D286-D1D4-D7E7-CB60240A92C8}"/>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sp>
        <p:nvSpPr>
          <p:cNvPr id="25" name="Text: ›">
            <a:extLst>
              <a:ext uri="{FF2B5EF4-FFF2-40B4-BE49-F238E27FC236}">
                <a16:creationId xmlns:a16="http://schemas.microsoft.com/office/drawing/2014/main" id="{385EFE69-372E-79B6-CA4F-4B4A27FF98A8}"/>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pic>
        <p:nvPicPr>
          <p:cNvPr id="27" name="Fresh Android screenshot: stage-presentation" descr="stage-presentation">
            <a:extLst>
              <a:ext uri="{FF2B5EF4-FFF2-40B4-BE49-F238E27FC236}">
                <a16:creationId xmlns:a16="http://schemas.microsoft.com/office/drawing/2014/main" id="{C1E3AE2C-EBC3-1351-52AF-FF0CC8DBE35C}"/>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762000" y="1041400"/>
            <a:ext cx="4889500" cy="9595445"/>
          </a:xfrm>
          <a:prstGeom prst="rect">
            <a:avLst/>
          </a:prstGeom>
        </p:spPr>
      </p:pic>
      <p:sp>
        <p:nvSpPr>
          <p:cNvPr id="28" name="Explore: screen=stage-presentation">
            <a:hlinkClick r:id="rId5"/>
            <a:extLst>
              <a:ext uri="{FF2B5EF4-FFF2-40B4-BE49-F238E27FC236}">
                <a16:creationId xmlns:a16="http://schemas.microsoft.com/office/drawing/2014/main" id="{44B02E14-6973-74BC-7576-FC29770AF0D2}"/>
              </a:ext>
            </a:extLst>
          </p:cNvPr>
          <p:cNvSpPr/>
          <p:nvPr/>
        </p:nvSpPr>
        <p:spPr>
          <a:xfrm>
            <a:off x="6921500" y="5690592"/>
            <a:ext cx="10795000" cy="11049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Explore: screen=stage-presentation">
            <a:hlinkClick r:id="rId5"/>
            <a:extLst>
              <a:ext uri="{FF2B5EF4-FFF2-40B4-BE49-F238E27FC236}">
                <a16:creationId xmlns:a16="http://schemas.microsoft.com/office/drawing/2014/main" id="{84654E0F-7C17-CFA9-5F80-28EEF8A99088}"/>
              </a:ext>
            </a:extLst>
          </p:cNvPr>
          <p:cNvSpPr/>
          <p:nvPr/>
        </p:nvSpPr>
        <p:spPr>
          <a:xfrm>
            <a:off x="1270000" y="1422400"/>
            <a:ext cx="3873500" cy="8452445"/>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Navigate: architecture">
            <a:hlinkClick r:id="rId6" action="ppaction://hlinksldjump"/>
            <a:extLst>
              <a:ext uri="{FF2B5EF4-FFF2-40B4-BE49-F238E27FC236}">
                <a16:creationId xmlns:a16="http://schemas.microsoft.com/office/drawing/2014/main" id="{1423276C-9427-9D3D-8A22-AD11A091BE2F}"/>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Explore: features">
            <a:hlinkClick r:id="rId7"/>
            <a:extLst>
              <a:ext uri="{FF2B5EF4-FFF2-40B4-BE49-F238E27FC236}">
                <a16:creationId xmlns:a16="http://schemas.microsoft.com/office/drawing/2014/main" id="{B2F5EFBF-9EBE-AD88-3436-8FB73FEE301D}"/>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Navigate: zikr-steps-2">
            <a:hlinkClick r:id="rId8" action="ppaction://hlinksldjump"/>
            <a:extLst>
              <a:ext uri="{FF2B5EF4-FFF2-40B4-BE49-F238E27FC236}">
                <a16:creationId xmlns:a16="http://schemas.microsoft.com/office/drawing/2014/main" id="{AD8169FA-8834-9D58-5FB9-306A0793C563}"/>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Navigate: markaz-centre">
            <a:hlinkClick r:id="rId9" action="ppaction://hlinksldjump"/>
            <a:extLst>
              <a:ext uri="{FF2B5EF4-FFF2-40B4-BE49-F238E27FC236}">
                <a16:creationId xmlns:a16="http://schemas.microsoft.com/office/drawing/2014/main" id="{A94DF7DF-61CE-45B1-8A95-4BC60AE03325}"/>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2472759"/>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6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name="markaz-centre">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7D575262-2114-AA0F-5A07-C0ABC7DAC4A0}"/>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567D1F5D-044A-FB98-FA65-CDD637A9CD82}"/>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SILSILA MARKAZ">
            <a:extLst>
              <a:ext uri="{FF2B5EF4-FFF2-40B4-BE49-F238E27FC236}">
                <a16:creationId xmlns:a16="http://schemas.microsoft.com/office/drawing/2014/main" id="{1C498621-EFEE-A675-42DC-262B0CA079BC}"/>
              </a:ext>
            </a:extLst>
          </p:cNvPr>
          <p:cNvSpPr txBox="1"/>
          <p:nvPr/>
        </p:nvSpPr>
        <p:spPr>
          <a:xfrm>
            <a:off x="3070820" y="527050"/>
            <a:ext cx="2101255"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SILSILA MARKAZ</a:t>
            </a:r>
          </a:p>
        </p:txBody>
      </p:sp>
      <p:sp>
        <p:nvSpPr>
          <p:cNvPr id="6" name="Text: One organisation, run centrally">
            <a:extLst>
              <a:ext uri="{FF2B5EF4-FFF2-40B4-BE49-F238E27FC236}">
                <a16:creationId xmlns:a16="http://schemas.microsoft.com/office/drawing/2014/main" id="{DAECE75C-AC33-8252-B0F9-FFBA8195CDCB}"/>
              </a:ext>
            </a:extLst>
          </p:cNvPr>
          <p:cNvSpPr txBox="1"/>
          <p:nvPr/>
        </p:nvSpPr>
        <p:spPr>
          <a:xfrm>
            <a:off x="965200" y="1600200"/>
            <a:ext cx="8547100" cy="1781175"/>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One organisation, run
centrally</a:t>
            </a:r>
          </a:p>
        </p:txBody>
      </p:sp>
      <p:sp>
        <p:nvSpPr>
          <p:cNvPr id="7" name="Urdu: ایک تنظیم، مرکز سے منظم">
            <a:extLst>
              <a:ext uri="{FF2B5EF4-FFF2-40B4-BE49-F238E27FC236}">
                <a16:creationId xmlns:a16="http://schemas.microsoft.com/office/drawing/2014/main" id="{12483C93-25C4-6BD1-9F4D-1E1586807641}"/>
              </a:ext>
            </a:extLst>
          </p:cNvPr>
          <p:cNvSpPr txBox="1"/>
          <p:nvPr/>
        </p:nvSpPr>
        <p:spPr>
          <a:xfrm>
            <a:off x="965200" y="3381375"/>
            <a:ext cx="3256026"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ایک تنظیم، مرکز سے منظم</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The Silsila Markaz sees every region and Halqah: its people, its admins, its Zikr times an">
            <a:extLst>
              <a:ext uri="{FF2B5EF4-FFF2-40B4-BE49-F238E27FC236}">
                <a16:creationId xmlns:a16="http://schemas.microsoft.com/office/drawing/2014/main" id="{FE92D6B6-64A9-E935-D740-1122455667F3}"/>
              </a:ext>
            </a:extLst>
          </p:cNvPr>
          <p:cNvSpPr txBox="1"/>
          <p:nvPr/>
        </p:nvSpPr>
        <p:spPr>
          <a:xfrm>
            <a:off x="965200" y="4329311"/>
            <a:ext cx="8547100"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The Silsila Markaz sees every region and Halqah: its people, its
admins, its Zikr times and whether it is live.</a:t>
            </a:r>
          </a:p>
        </p:txBody>
      </p:sp>
      <p:sp>
        <p:nvSpPr>
          <p:cNvPr id="9" name="Urdu: سلسلہ مرکز ہر خطہ اور حلقہ دیکھتا ہے: اس کے افراد، ایڈمن، ذکر کے اوقات اور یہ کہ وہ لائیو ">
            <a:extLst>
              <a:ext uri="{FF2B5EF4-FFF2-40B4-BE49-F238E27FC236}">
                <a16:creationId xmlns:a16="http://schemas.microsoft.com/office/drawing/2014/main" id="{1A4203DD-F10D-940B-E75E-371D82A1D677}"/>
              </a:ext>
            </a:extLst>
          </p:cNvPr>
          <p:cNvSpPr txBox="1"/>
          <p:nvPr/>
        </p:nvSpPr>
        <p:spPr>
          <a:xfrm>
            <a:off x="965200" y="5336580"/>
            <a:ext cx="9736201" cy="1264841"/>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سلسلہ مرکز ہر خطہ اور حلقہ دیکھتا ہے: اس کے افراد، ایڈمن، ذکر کے اوقات اور یہ کہ وہ لائیو ہے یا نہیں۔</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Regions, Halqahs and their admins">
            <a:extLst>
              <a:ext uri="{FF2B5EF4-FFF2-40B4-BE49-F238E27FC236}">
                <a16:creationId xmlns:a16="http://schemas.microsoft.com/office/drawing/2014/main" id="{1B6D4FBA-6528-BDD4-2B18-3A4A16C9E2A1}"/>
              </a:ext>
            </a:extLst>
          </p:cNvPr>
          <p:cNvSpPr txBox="1"/>
          <p:nvPr/>
        </p:nvSpPr>
        <p:spPr>
          <a:xfrm>
            <a:off x="965200" y="6817916"/>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Regions, Halqahs and their admins</a:t>
            </a:r>
          </a:p>
        </p:txBody>
      </p:sp>
      <p:sp>
        <p:nvSpPr>
          <p:cNvPr id="11" name="Urdu: خطے، حلقے اور ان کے ایڈمن">
            <a:extLst>
              <a:ext uri="{FF2B5EF4-FFF2-40B4-BE49-F238E27FC236}">
                <a16:creationId xmlns:a16="http://schemas.microsoft.com/office/drawing/2014/main" id="{8A1060D4-2346-C846-4D68-C1C3A1CB897E}"/>
              </a:ext>
            </a:extLst>
          </p:cNvPr>
          <p:cNvSpPr txBox="1"/>
          <p:nvPr/>
        </p:nvSpPr>
        <p:spPr>
          <a:xfrm>
            <a:off x="965200" y="7219950"/>
            <a:ext cx="237813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خطے، حلقے اور ان کے ایڈمن</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858A8697-C98C-D9AC-2C02-64437A443F7E}"/>
              </a:ext>
            </a:extLst>
          </p:cNvPr>
          <p:cNvSpPr txBox="1"/>
          <p:nvPr/>
        </p:nvSpPr>
        <p:spPr>
          <a:xfrm>
            <a:off x="9098558" y="690622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Notices to many Halqahs at once">
            <a:extLst>
              <a:ext uri="{FF2B5EF4-FFF2-40B4-BE49-F238E27FC236}">
                <a16:creationId xmlns:a16="http://schemas.microsoft.com/office/drawing/2014/main" id="{92F29851-7A95-0D67-03F5-931CED2CBEC0}"/>
              </a:ext>
            </a:extLst>
          </p:cNvPr>
          <p:cNvSpPr txBox="1"/>
          <p:nvPr/>
        </p:nvSpPr>
        <p:spPr>
          <a:xfrm>
            <a:off x="965200" y="7884716"/>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Notices to many Halqahs at once</a:t>
            </a:r>
          </a:p>
        </p:txBody>
      </p:sp>
      <p:sp>
        <p:nvSpPr>
          <p:cNvPr id="14" name="Urdu: ایک ساتھ کئی حلقوں کو اعلان">
            <a:extLst>
              <a:ext uri="{FF2B5EF4-FFF2-40B4-BE49-F238E27FC236}">
                <a16:creationId xmlns:a16="http://schemas.microsoft.com/office/drawing/2014/main" id="{DDDFA8A6-8FE1-14B4-A3AF-404767D25120}"/>
              </a:ext>
            </a:extLst>
          </p:cNvPr>
          <p:cNvSpPr txBox="1"/>
          <p:nvPr/>
        </p:nvSpPr>
        <p:spPr>
          <a:xfrm>
            <a:off x="965200" y="8286750"/>
            <a:ext cx="251148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ایک ساتھ کئی حلقوں کو اعلان</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B81745A2-7334-379B-886B-2BEFCFBC0EB6}"/>
              </a:ext>
            </a:extLst>
          </p:cNvPr>
          <p:cNvSpPr txBox="1"/>
          <p:nvPr/>
        </p:nvSpPr>
        <p:spPr>
          <a:xfrm>
            <a:off x="9098558" y="797302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Global meetings for every Halqah's admins">
            <a:extLst>
              <a:ext uri="{FF2B5EF4-FFF2-40B4-BE49-F238E27FC236}">
                <a16:creationId xmlns:a16="http://schemas.microsoft.com/office/drawing/2014/main" id="{159FFD70-B9BC-887E-2528-BE8FC70FC2C9}"/>
              </a:ext>
            </a:extLst>
          </p:cNvPr>
          <p:cNvSpPr txBox="1"/>
          <p:nvPr/>
        </p:nvSpPr>
        <p:spPr>
          <a:xfrm>
            <a:off x="965200" y="8950920"/>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Global meetings for every Halqah's admins</a:t>
            </a:r>
          </a:p>
        </p:txBody>
      </p:sp>
      <p:sp>
        <p:nvSpPr>
          <p:cNvPr id="17" name="Urdu: تمام حلقوں کے ایڈمن کی عالمی میٹنگز">
            <a:extLst>
              <a:ext uri="{FF2B5EF4-FFF2-40B4-BE49-F238E27FC236}">
                <a16:creationId xmlns:a16="http://schemas.microsoft.com/office/drawing/2014/main" id="{2C60D99F-DCF4-F690-BA75-35AE3435749D}"/>
              </a:ext>
            </a:extLst>
          </p:cNvPr>
          <p:cNvSpPr txBox="1"/>
          <p:nvPr/>
        </p:nvSpPr>
        <p:spPr>
          <a:xfrm>
            <a:off x="965200" y="9352955"/>
            <a:ext cx="307028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تمام حلقوں کے ایڈمن کی عالمی میٹنگز</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Organisation">
            <a:extLst>
              <a:ext uri="{FF2B5EF4-FFF2-40B4-BE49-F238E27FC236}">
                <a16:creationId xmlns:a16="http://schemas.microsoft.com/office/drawing/2014/main" id="{8D4369BD-E51C-FCAE-3611-AD2620FA760D}"/>
              </a:ext>
            </a:extLst>
          </p:cNvPr>
          <p:cNvSpPr txBox="1"/>
          <p:nvPr/>
        </p:nvSpPr>
        <p:spPr>
          <a:xfrm>
            <a:off x="10756900" y="10049867"/>
            <a:ext cx="44577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Organisation</a:t>
            </a:r>
          </a:p>
        </p:txBody>
      </p:sp>
      <p:sp>
        <p:nvSpPr>
          <p:cNvPr id="19" name="Text: Notice to Halqahs">
            <a:extLst>
              <a:ext uri="{FF2B5EF4-FFF2-40B4-BE49-F238E27FC236}">
                <a16:creationId xmlns:a16="http://schemas.microsoft.com/office/drawing/2014/main" id="{CF233900-476D-6CB2-9F2F-B211FAC482DD}"/>
              </a:ext>
            </a:extLst>
          </p:cNvPr>
          <p:cNvSpPr txBox="1"/>
          <p:nvPr/>
        </p:nvSpPr>
        <p:spPr>
          <a:xfrm>
            <a:off x="15494000" y="10093523"/>
            <a:ext cx="39116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Notice to Halqahs</a:t>
            </a:r>
          </a:p>
        </p:txBody>
      </p:sp>
      <p:sp>
        <p:nvSpPr>
          <p:cNvPr id="20" name="Text: Only super admins and the Markaz officers see the reports.">
            <a:extLst>
              <a:ext uri="{FF2B5EF4-FFF2-40B4-BE49-F238E27FC236}">
                <a16:creationId xmlns:a16="http://schemas.microsoft.com/office/drawing/2014/main" id="{0596C274-CD96-81E4-1546-E583BD31F245}"/>
              </a:ext>
            </a:extLst>
          </p:cNvPr>
          <p:cNvSpPr txBox="1"/>
          <p:nvPr/>
        </p:nvSpPr>
        <p:spPr>
          <a:xfrm>
            <a:off x="965200" y="10116939"/>
            <a:ext cx="8483600" cy="424061"/>
          </a:xfrm>
          <a:prstGeom prst="rect">
            <a:avLst/>
          </a:prstGeom>
          <a:noFill/>
        </p:spPr>
        <p:txBody>
          <a:bodyPr vert="horz" wrap="none" lIns="0" tIns="0" rIns="0" bIns="0" rtlCol="0">
            <a:noAutofit/>
          </a:bodyPr>
          <a:lstStyle/>
          <a:p>
            <a:pPr>
              <a:lnSpc>
                <a:spcPts val="1740"/>
              </a:lnSpc>
            </a:pPr>
            <a:r>
              <a:rPr lang="en-US" sz="1200">
                <a:solidFill>
                  <a:srgbClr val="153D31"/>
                </a:solidFill>
                <a:latin typeface="Segoe UI" panose="020B0502040204020203" pitchFamily="34" charset="0"/>
              </a:rPr>
              <a:t>Only super admins and the Markaz officers see the reports.</a:t>
            </a:r>
          </a:p>
        </p:txBody>
      </p:sp>
      <p:sp>
        <p:nvSpPr>
          <p:cNvPr id="21" name="Text: ANDROID APP PREVIEW">
            <a:extLst>
              <a:ext uri="{FF2B5EF4-FFF2-40B4-BE49-F238E27FC236}">
                <a16:creationId xmlns:a16="http://schemas.microsoft.com/office/drawing/2014/main" id="{DB581688-CADD-A91B-8463-BC91A6716835}"/>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2" name="Text: SILSILA NAQSHBANDIA OWAISIAH">
            <a:extLst>
              <a:ext uri="{FF2B5EF4-FFF2-40B4-BE49-F238E27FC236}">
                <a16:creationId xmlns:a16="http://schemas.microsoft.com/office/drawing/2014/main" id="{97C339DA-AC11-8732-A200-44274FD8C1B8}"/>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3" name="Text: App map">
            <a:extLst>
              <a:ext uri="{FF2B5EF4-FFF2-40B4-BE49-F238E27FC236}">
                <a16:creationId xmlns:a16="http://schemas.microsoft.com/office/drawing/2014/main" id="{5400B46C-5EE8-D1A3-2701-3ED8E801801B}"/>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4" name="Text: All features">
            <a:extLst>
              <a:ext uri="{FF2B5EF4-FFF2-40B4-BE49-F238E27FC236}">
                <a16:creationId xmlns:a16="http://schemas.microsoft.com/office/drawing/2014/main" id="{86FD461C-0616-91CA-0FC4-E799C002CECC}"/>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5" name="Text: 44 / 65">
            <a:extLst>
              <a:ext uri="{FF2B5EF4-FFF2-40B4-BE49-F238E27FC236}">
                <a16:creationId xmlns:a16="http://schemas.microsoft.com/office/drawing/2014/main" id="{00009922-3DFB-C120-49DA-BC4056ADEB58}"/>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44 / 65</a:t>
            </a:r>
          </a:p>
        </p:txBody>
      </p:sp>
      <p:sp>
        <p:nvSpPr>
          <p:cNvPr id="26" name="Text: ‹">
            <a:extLst>
              <a:ext uri="{FF2B5EF4-FFF2-40B4-BE49-F238E27FC236}">
                <a16:creationId xmlns:a16="http://schemas.microsoft.com/office/drawing/2014/main" id="{9B1ECF4D-4821-4823-F19B-0D19678673ED}"/>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7" name="Text: ›">
            <a:extLst>
              <a:ext uri="{FF2B5EF4-FFF2-40B4-BE49-F238E27FC236}">
                <a16:creationId xmlns:a16="http://schemas.microsoft.com/office/drawing/2014/main" id="{1E402F36-518D-EC9D-9F78-2A49ACB8F52D}"/>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29" name="Fresh Android screenshot: markaz-org" descr="markaz-org">
            <a:extLst>
              <a:ext uri="{FF2B5EF4-FFF2-40B4-BE49-F238E27FC236}">
                <a16:creationId xmlns:a16="http://schemas.microsoft.com/office/drawing/2014/main" id="{BD645EB4-3B54-D7A6-F07B-1796A83B0EC3}"/>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48900" y="965200"/>
            <a:ext cx="4864100" cy="9539089"/>
          </a:xfrm>
          <a:prstGeom prst="rect">
            <a:avLst/>
          </a:prstGeom>
        </p:spPr>
      </p:pic>
      <p:pic>
        <p:nvPicPr>
          <p:cNvPr id="31" name="Fresh Android screenshot: markaz-announce" descr="markaz-announce">
            <a:extLst>
              <a:ext uri="{FF2B5EF4-FFF2-40B4-BE49-F238E27FC236}">
                <a16:creationId xmlns:a16="http://schemas.microsoft.com/office/drawing/2014/main" id="{9A0F7944-99F0-EC28-94C7-6CF64852EC1D}"/>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986000" y="2222500"/>
            <a:ext cx="4318000" cy="8325445"/>
          </a:xfrm>
          <a:prstGeom prst="rect">
            <a:avLst/>
          </a:prstGeom>
        </p:spPr>
      </p:pic>
      <p:sp>
        <p:nvSpPr>
          <p:cNvPr id="32" name="Explore: screen=markaz-org">
            <a:hlinkClick r:id="rId6"/>
            <a:extLst>
              <a:ext uri="{FF2B5EF4-FFF2-40B4-BE49-F238E27FC236}">
                <a16:creationId xmlns:a16="http://schemas.microsoft.com/office/drawing/2014/main" id="{70C04F96-4E14-356C-FB16-E6316A1DA5B1}"/>
              </a:ext>
            </a:extLst>
          </p:cNvPr>
          <p:cNvSpPr/>
          <p:nvPr/>
        </p:nvSpPr>
        <p:spPr>
          <a:xfrm>
            <a:off x="965200" y="667762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markaz-announce">
            <a:hlinkClick r:id="rId7"/>
            <a:extLst>
              <a:ext uri="{FF2B5EF4-FFF2-40B4-BE49-F238E27FC236}">
                <a16:creationId xmlns:a16="http://schemas.microsoft.com/office/drawing/2014/main" id="{422B2638-99B7-14FA-30BD-ADF4238E7A2E}"/>
              </a:ext>
            </a:extLst>
          </p:cNvPr>
          <p:cNvSpPr/>
          <p:nvPr/>
        </p:nvSpPr>
        <p:spPr>
          <a:xfrm>
            <a:off x="965200" y="7744420"/>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markaz-org">
            <a:hlinkClick r:id="rId6"/>
            <a:extLst>
              <a:ext uri="{FF2B5EF4-FFF2-40B4-BE49-F238E27FC236}">
                <a16:creationId xmlns:a16="http://schemas.microsoft.com/office/drawing/2014/main" id="{1B5C32CA-DF6F-D2BC-8D40-4FD45689762D}"/>
              </a:ext>
            </a:extLst>
          </p:cNvPr>
          <p:cNvSpPr/>
          <p:nvPr/>
        </p:nvSpPr>
        <p:spPr>
          <a:xfrm>
            <a:off x="10756900" y="1346200"/>
            <a:ext cx="3848100" cy="8396089"/>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markaz-announce">
            <a:hlinkClick r:id="rId7"/>
            <a:extLst>
              <a:ext uri="{FF2B5EF4-FFF2-40B4-BE49-F238E27FC236}">
                <a16:creationId xmlns:a16="http://schemas.microsoft.com/office/drawing/2014/main" id="{48E5585A-96B0-C7D3-37C5-D94D4F8D207C}"/>
              </a:ext>
            </a:extLst>
          </p:cNvPr>
          <p:cNvSpPr/>
          <p:nvPr/>
        </p:nvSpPr>
        <p:spPr>
          <a:xfrm>
            <a:off x="15494000" y="2603500"/>
            <a:ext cx="3302000" cy="7182445"/>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Navigate: architecture">
            <a:hlinkClick r:id="rId8" action="ppaction://hlinksldjump"/>
            <a:extLst>
              <a:ext uri="{FF2B5EF4-FFF2-40B4-BE49-F238E27FC236}">
                <a16:creationId xmlns:a16="http://schemas.microsoft.com/office/drawing/2014/main" id="{6A5445B3-1BBA-2055-D840-06930F223935}"/>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Explore: features">
            <a:hlinkClick r:id="rId9"/>
            <a:extLst>
              <a:ext uri="{FF2B5EF4-FFF2-40B4-BE49-F238E27FC236}">
                <a16:creationId xmlns:a16="http://schemas.microsoft.com/office/drawing/2014/main" id="{0E796B93-4ADA-75E7-F212-84D1E72141D9}"/>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Navigate: everywhere">
            <a:hlinkClick r:id="rId10" action="ppaction://hlinksldjump"/>
            <a:extLst>
              <a:ext uri="{FF2B5EF4-FFF2-40B4-BE49-F238E27FC236}">
                <a16:creationId xmlns:a16="http://schemas.microsoft.com/office/drawing/2014/main" id="{AC956CC8-77E4-7276-2A83-A1F215FB140C}"/>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Navigate: markaz-analytics">
            <a:hlinkClick r:id="rId11" action="ppaction://hlinksldjump"/>
            <a:extLst>
              <a:ext uri="{FF2B5EF4-FFF2-40B4-BE49-F238E27FC236}">
                <a16:creationId xmlns:a16="http://schemas.microsoft.com/office/drawing/2014/main" id="{0AA42F92-C2B0-34A7-730C-A5DF7F4A0A65}"/>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2095133"/>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650"/>
                                        <p:tgtEl>
                                          <p:spTgt spid="29"/>
                                        </p:tgtEl>
                                      </p:cBhvr>
                                    </p:animEffect>
                                  </p:childTnLst>
                                </p:cTn>
                              </p:par>
                              <p:par>
                                <p:cTn id="8" presetID="10" presetClass="entr" presetSubtype="0" fill="hold" nodeType="withEffect">
                                  <p:stCondLst>
                                    <p:cond delay="1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6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name="markaz-analytics">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1BA369DB-6846-FFEC-0DB5-C1469B9A2793}"/>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98CCA728-8BDB-3BDD-6C84-8A5C466F0693}"/>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SILSILA MARKAZ">
            <a:extLst>
              <a:ext uri="{FF2B5EF4-FFF2-40B4-BE49-F238E27FC236}">
                <a16:creationId xmlns:a16="http://schemas.microsoft.com/office/drawing/2014/main" id="{4D72EDD0-F1E1-3AA3-A7E1-C312630AA9E4}"/>
              </a:ext>
            </a:extLst>
          </p:cNvPr>
          <p:cNvSpPr txBox="1"/>
          <p:nvPr/>
        </p:nvSpPr>
        <p:spPr>
          <a:xfrm>
            <a:off x="3070820" y="527050"/>
            <a:ext cx="2101255"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SILSILA MARKAZ</a:t>
            </a:r>
          </a:p>
        </p:txBody>
      </p:sp>
      <p:sp>
        <p:nvSpPr>
          <p:cNvPr id="6" name="Text: Analytics for every Halqah">
            <a:extLst>
              <a:ext uri="{FF2B5EF4-FFF2-40B4-BE49-F238E27FC236}">
                <a16:creationId xmlns:a16="http://schemas.microsoft.com/office/drawing/2014/main" id="{52853798-1D23-C2AF-0133-EE9E41E971D3}"/>
              </a:ext>
            </a:extLst>
          </p:cNvPr>
          <p:cNvSpPr txBox="1"/>
          <p:nvPr/>
        </p:nvSpPr>
        <p:spPr>
          <a:xfrm>
            <a:off x="965200" y="1600200"/>
            <a:ext cx="8870696" cy="992188"/>
          </a:xfrm>
          <a:prstGeom prst="rect">
            <a:avLst/>
          </a:prstGeom>
          <a:noFill/>
        </p:spPr>
        <p:txBody>
          <a:bodyPr vert="horz" wrap="none" lIns="0" tIns="0" rIns="0" bIns="0" rtlCol="0">
            <a:noAutofit/>
          </a:bodyPr>
          <a:lstStyle/>
          <a:p>
            <a:pPr>
              <a:lnSpc>
                <a:spcPts val="6213"/>
              </a:lnSpc>
            </a:pPr>
            <a:r>
              <a:rPr lang="en-US" sz="5700">
                <a:solidFill>
                  <a:srgbClr val="153D31"/>
                </a:solidFill>
                <a:latin typeface="Segoe UI Semibold" panose="020B0702040204020203" pitchFamily="34" charset="0"/>
              </a:rPr>
              <a:t>Analytics for every Halqah</a:t>
            </a:r>
          </a:p>
        </p:txBody>
      </p:sp>
      <p:sp>
        <p:nvSpPr>
          <p:cNvPr id="7" name="Urdu: ہر حلقے کے تجزیات">
            <a:extLst>
              <a:ext uri="{FF2B5EF4-FFF2-40B4-BE49-F238E27FC236}">
                <a16:creationId xmlns:a16="http://schemas.microsoft.com/office/drawing/2014/main" id="{26AAFC3F-D9FD-1907-2C4E-9ED1426F897D}"/>
              </a:ext>
            </a:extLst>
          </p:cNvPr>
          <p:cNvSpPr txBox="1"/>
          <p:nvPr/>
        </p:nvSpPr>
        <p:spPr>
          <a:xfrm>
            <a:off x="965200" y="2592388"/>
            <a:ext cx="2460688"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ہر حلقے کے تجزیات</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Attendance, different people, app and website, against the period before, for any Halqah, ">
            <a:extLst>
              <a:ext uri="{FF2B5EF4-FFF2-40B4-BE49-F238E27FC236}">
                <a16:creationId xmlns:a16="http://schemas.microsoft.com/office/drawing/2014/main" id="{17ADE00A-47C4-0DA4-9C92-5C4914FA7A9D}"/>
              </a:ext>
            </a:extLst>
          </p:cNvPr>
          <p:cNvSpPr txBox="1"/>
          <p:nvPr/>
        </p:nvSpPr>
        <p:spPr>
          <a:xfrm>
            <a:off x="965200" y="3540323"/>
            <a:ext cx="8549323" cy="1032669"/>
          </a:xfrm>
          <a:prstGeom prst="rect">
            <a:avLst/>
          </a:prstGeom>
          <a:noFill/>
        </p:spPr>
        <p:txBody>
          <a:bodyPr vert="horz" wrap="none" lIns="0" tIns="0" rIns="0" bIns="0" rtlCol="0">
            <a:noAutofit/>
          </a:bodyPr>
          <a:lstStyle/>
          <a:p>
            <a:pPr>
              <a:lnSpc>
                <a:spcPts val="3266"/>
              </a:lnSpc>
            </a:pPr>
            <a:r>
              <a:rPr lang="en-US" sz="2300">
                <a:solidFill>
                  <a:srgbClr val="405F52"/>
                </a:solidFill>
                <a:latin typeface="Segoe UI" panose="020B0502040204020203" pitchFamily="34" charset="0"/>
              </a:rPr>
              <a:t>Attendance, different people, app and website, against the period
before, for any Halqah, region or time.</a:t>
            </a:r>
          </a:p>
        </p:txBody>
      </p:sp>
      <p:sp>
        <p:nvSpPr>
          <p:cNvPr id="9" name="Urdu: حاضری، مختلف افراد، ایپ اور ویب سائٹ، گزشتہ مدت کے مقابلے میں، کسی بھی حلقے، خطے یا وقت کے">
            <a:extLst>
              <a:ext uri="{FF2B5EF4-FFF2-40B4-BE49-F238E27FC236}">
                <a16:creationId xmlns:a16="http://schemas.microsoft.com/office/drawing/2014/main" id="{571918E0-33DD-CF77-A3C9-29038104BCDD}"/>
              </a:ext>
            </a:extLst>
          </p:cNvPr>
          <p:cNvSpPr txBox="1"/>
          <p:nvPr/>
        </p:nvSpPr>
        <p:spPr>
          <a:xfrm>
            <a:off x="965200" y="4547592"/>
            <a:ext cx="10545826" cy="1264841"/>
          </a:xfrm>
          <a:prstGeom prst="rect">
            <a:avLst/>
          </a:prstGeom>
          <a:noFill/>
        </p:spPr>
        <p:txBody>
          <a:bodyPr vert="horz" wrap="none" lIns="0" tIns="0" rIns="0" bIns="0" rtlCol="0">
            <a:noAutofit/>
          </a:bodyPr>
          <a:lstStyle/>
          <a:p>
            <a:pPr algn="r" rtl="1">
              <a:lnSpc>
                <a:spcPts val="4180"/>
              </a:lnSpc>
            </a:pPr>
            <a:r>
              <a:rPr lang="ar-AE" sz="2200">
                <a:solidFill>
                  <a:srgbClr val="4F6759"/>
                </a:solidFill>
                <a:latin typeface="Noto Nastaliq Urdu" panose="020B0502040504020204" pitchFamily="34" charset="-78"/>
                <a:cs typeface="Noto Nastaliq Urdu" panose="020B0502040504020204" pitchFamily="34" charset="-78"/>
              </a:rPr>
              <a:t>حاضری، مختلف افراد، ایپ اور ویب سائٹ، گزشتہ مدت کے مقابلے میں، کسی بھی حلقے، خطے یا وقت کے لیے۔</a:t>
            </a:r>
            <a:endParaRPr lang="en-US" sz="2200">
              <a:solidFill>
                <a:srgbClr val="4F6759"/>
              </a:solidFill>
              <a:latin typeface="Noto Nastaliq Urdu" panose="020B0502040504020204" pitchFamily="34" charset="-78"/>
              <a:cs typeface="Noto Nastaliq Urdu" panose="020B0502040504020204" pitchFamily="34" charset="-78"/>
            </a:endParaRPr>
          </a:p>
        </p:txBody>
      </p:sp>
      <p:sp>
        <p:nvSpPr>
          <p:cNvPr id="10" name="Text: Trends day by day">
            <a:extLst>
              <a:ext uri="{FF2B5EF4-FFF2-40B4-BE49-F238E27FC236}">
                <a16:creationId xmlns:a16="http://schemas.microsoft.com/office/drawing/2014/main" id="{62E88046-524A-0393-F8B1-965F868E0AD5}"/>
              </a:ext>
            </a:extLst>
          </p:cNvPr>
          <p:cNvSpPr txBox="1"/>
          <p:nvPr/>
        </p:nvSpPr>
        <p:spPr>
          <a:xfrm>
            <a:off x="965200" y="602892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Trends day by day</a:t>
            </a:r>
          </a:p>
        </p:txBody>
      </p:sp>
      <p:sp>
        <p:nvSpPr>
          <p:cNvPr id="11" name="Urdu: روزانہ رجحان">
            <a:extLst>
              <a:ext uri="{FF2B5EF4-FFF2-40B4-BE49-F238E27FC236}">
                <a16:creationId xmlns:a16="http://schemas.microsoft.com/office/drawing/2014/main" id="{A014B15E-CF4E-34C6-43C1-AA274F2D7B0E}"/>
              </a:ext>
            </a:extLst>
          </p:cNvPr>
          <p:cNvSpPr txBox="1"/>
          <p:nvPr/>
        </p:nvSpPr>
        <p:spPr>
          <a:xfrm>
            <a:off x="965201" y="6430963"/>
            <a:ext cx="1162113"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روزانہ رجحان</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B398FD19-733F-FE5C-A0F5-AC58A97C81A9}"/>
              </a:ext>
            </a:extLst>
          </p:cNvPr>
          <p:cNvSpPr txBox="1"/>
          <p:nvPr/>
        </p:nvSpPr>
        <p:spPr>
          <a:xfrm>
            <a:off x="9098558" y="61172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When people come: weekday and hour">
            <a:extLst>
              <a:ext uri="{FF2B5EF4-FFF2-40B4-BE49-F238E27FC236}">
                <a16:creationId xmlns:a16="http://schemas.microsoft.com/office/drawing/2014/main" id="{2F587DE1-F8BA-AA96-5AE4-CCA0E5F9917A}"/>
              </a:ext>
            </a:extLst>
          </p:cNvPr>
          <p:cNvSpPr txBox="1"/>
          <p:nvPr/>
        </p:nvSpPr>
        <p:spPr>
          <a:xfrm>
            <a:off x="965200" y="709572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When people come: weekday and hour</a:t>
            </a:r>
          </a:p>
        </p:txBody>
      </p:sp>
      <p:sp>
        <p:nvSpPr>
          <p:cNvPr id="14" name="Urdu: لوگ کب آتے ہیں: دن اور وقت">
            <a:extLst>
              <a:ext uri="{FF2B5EF4-FFF2-40B4-BE49-F238E27FC236}">
                <a16:creationId xmlns:a16="http://schemas.microsoft.com/office/drawing/2014/main" id="{CC2A0265-F203-957D-48AD-5AAFE03C5EBE}"/>
              </a:ext>
            </a:extLst>
          </p:cNvPr>
          <p:cNvSpPr txBox="1"/>
          <p:nvPr/>
        </p:nvSpPr>
        <p:spPr>
          <a:xfrm>
            <a:off x="965200" y="7497763"/>
            <a:ext cx="280993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لوگ کب آتے ہیں: دن اور وقت</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929DDA1D-7BC4-9CCE-A827-E89737892C5A}"/>
              </a:ext>
            </a:extLst>
          </p:cNvPr>
          <p:cNvSpPr txBox="1"/>
          <p:nvPr/>
        </p:nvSpPr>
        <p:spPr>
          <a:xfrm>
            <a:off x="9098558" y="71840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Regulars, and those not seen in three weeks">
            <a:extLst>
              <a:ext uri="{FF2B5EF4-FFF2-40B4-BE49-F238E27FC236}">
                <a16:creationId xmlns:a16="http://schemas.microsoft.com/office/drawing/2014/main" id="{2BB3C927-39D7-C898-8A69-5E07ED88FA39}"/>
              </a:ext>
            </a:extLst>
          </p:cNvPr>
          <p:cNvSpPr txBox="1"/>
          <p:nvPr/>
        </p:nvSpPr>
        <p:spPr>
          <a:xfrm>
            <a:off x="965200" y="8162528"/>
            <a:ext cx="79883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Regulars, and those not seen in three weeks</a:t>
            </a:r>
          </a:p>
        </p:txBody>
      </p:sp>
      <p:sp>
        <p:nvSpPr>
          <p:cNvPr id="17" name="Urdu: باقاعدہ آنے والے، اور جو تین ہفتوں سے نہیں آئے">
            <a:extLst>
              <a:ext uri="{FF2B5EF4-FFF2-40B4-BE49-F238E27FC236}">
                <a16:creationId xmlns:a16="http://schemas.microsoft.com/office/drawing/2014/main" id="{452DF95B-4DA5-B7CC-1840-E2E196AB38BD}"/>
              </a:ext>
            </a:extLst>
          </p:cNvPr>
          <p:cNvSpPr txBox="1"/>
          <p:nvPr/>
        </p:nvSpPr>
        <p:spPr>
          <a:xfrm>
            <a:off x="965200" y="8564563"/>
            <a:ext cx="4310126"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باقاعدہ آنے والے، اور جو تین ہفتوں سے نہیں آئے</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
            <a:extLst>
              <a:ext uri="{FF2B5EF4-FFF2-40B4-BE49-F238E27FC236}">
                <a16:creationId xmlns:a16="http://schemas.microsoft.com/office/drawing/2014/main" id="{E7CBE663-08D1-C460-07C0-CCE6D70187A2}"/>
              </a:ext>
            </a:extLst>
          </p:cNvPr>
          <p:cNvSpPr txBox="1"/>
          <p:nvPr/>
        </p:nvSpPr>
        <p:spPr>
          <a:xfrm>
            <a:off x="9098558" y="82508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9" name="Text: Reports &amp; analytics">
            <a:extLst>
              <a:ext uri="{FF2B5EF4-FFF2-40B4-BE49-F238E27FC236}">
                <a16:creationId xmlns:a16="http://schemas.microsoft.com/office/drawing/2014/main" id="{5ACE7759-D62E-1FDE-FD22-99829272A41A}"/>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Reports &amp; analytics</a:t>
            </a:r>
          </a:p>
        </p:txBody>
      </p:sp>
      <p:sp>
        <p:nvSpPr>
          <p:cNvPr id="20" name="Text: Analytics · When people come">
            <a:extLst>
              <a:ext uri="{FF2B5EF4-FFF2-40B4-BE49-F238E27FC236}">
                <a16:creationId xmlns:a16="http://schemas.microsoft.com/office/drawing/2014/main" id="{5BA7F571-E36A-FBFE-20CE-8C53DE31C029}"/>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Analytics · When people come</a:t>
            </a:r>
          </a:p>
        </p:txBody>
      </p:sp>
      <p:sp>
        <p:nvSpPr>
          <p:cNvPr id="21" name="Text: ANDROID APP PREVIEW">
            <a:extLst>
              <a:ext uri="{FF2B5EF4-FFF2-40B4-BE49-F238E27FC236}">
                <a16:creationId xmlns:a16="http://schemas.microsoft.com/office/drawing/2014/main" id="{3B173D56-9259-95F6-3DAE-EA1E1E309084}"/>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2" name="Text: SILSILA NAQSHBANDIA OWAISIAH">
            <a:extLst>
              <a:ext uri="{FF2B5EF4-FFF2-40B4-BE49-F238E27FC236}">
                <a16:creationId xmlns:a16="http://schemas.microsoft.com/office/drawing/2014/main" id="{5EE6A24A-FC6E-577C-CC68-431DFBF89759}"/>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3" name="Text: App map">
            <a:extLst>
              <a:ext uri="{FF2B5EF4-FFF2-40B4-BE49-F238E27FC236}">
                <a16:creationId xmlns:a16="http://schemas.microsoft.com/office/drawing/2014/main" id="{0E67E935-9FB1-5A20-5B5B-144B64867256}"/>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4" name="Text: All features">
            <a:extLst>
              <a:ext uri="{FF2B5EF4-FFF2-40B4-BE49-F238E27FC236}">
                <a16:creationId xmlns:a16="http://schemas.microsoft.com/office/drawing/2014/main" id="{2579B6EB-8AC2-4385-54E4-B57796CBE083}"/>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5" name="Text: 45 / 65">
            <a:extLst>
              <a:ext uri="{FF2B5EF4-FFF2-40B4-BE49-F238E27FC236}">
                <a16:creationId xmlns:a16="http://schemas.microsoft.com/office/drawing/2014/main" id="{86D07C1D-F3D7-FC2B-36BC-FC12AF30903E}"/>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45 / 65</a:t>
            </a:r>
          </a:p>
        </p:txBody>
      </p:sp>
      <p:sp>
        <p:nvSpPr>
          <p:cNvPr id="26" name="Text: ‹">
            <a:extLst>
              <a:ext uri="{FF2B5EF4-FFF2-40B4-BE49-F238E27FC236}">
                <a16:creationId xmlns:a16="http://schemas.microsoft.com/office/drawing/2014/main" id="{A42BF5E4-1B63-B367-E260-2EF974D2CC2F}"/>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7" name="Text: ›">
            <a:extLst>
              <a:ext uri="{FF2B5EF4-FFF2-40B4-BE49-F238E27FC236}">
                <a16:creationId xmlns:a16="http://schemas.microsoft.com/office/drawing/2014/main" id="{099A5F57-D9B9-73E3-DF61-7E3072F8679C}"/>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29" name="Fresh Android screenshot: markaz-analytics" descr="markaz-analytics">
            <a:extLst>
              <a:ext uri="{FF2B5EF4-FFF2-40B4-BE49-F238E27FC236}">
                <a16:creationId xmlns:a16="http://schemas.microsoft.com/office/drawing/2014/main" id="{7740C106-87BD-3B57-0AF2-EF9266975D1F}"/>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1" name="Fresh Android screenshot: markaz-analytics-2" descr="markaz-analytics-2">
            <a:extLst>
              <a:ext uri="{FF2B5EF4-FFF2-40B4-BE49-F238E27FC236}">
                <a16:creationId xmlns:a16="http://schemas.microsoft.com/office/drawing/2014/main" id="{EA142782-42B8-F8CC-BE72-1C9F23811779}"/>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2" name="Explore: screen=markaz-analytics">
            <a:hlinkClick r:id="rId6"/>
            <a:extLst>
              <a:ext uri="{FF2B5EF4-FFF2-40B4-BE49-F238E27FC236}">
                <a16:creationId xmlns:a16="http://schemas.microsoft.com/office/drawing/2014/main" id="{166D2790-D516-310B-54D5-5651158742BE}"/>
              </a:ext>
            </a:extLst>
          </p:cNvPr>
          <p:cNvSpPr/>
          <p:nvPr/>
        </p:nvSpPr>
        <p:spPr>
          <a:xfrm>
            <a:off x="965200" y="58886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markaz-analytics-2">
            <a:hlinkClick r:id="rId7"/>
            <a:extLst>
              <a:ext uri="{FF2B5EF4-FFF2-40B4-BE49-F238E27FC236}">
                <a16:creationId xmlns:a16="http://schemas.microsoft.com/office/drawing/2014/main" id="{5CFC8DEA-CB4D-EF0B-37E3-E69C51785991}"/>
              </a:ext>
            </a:extLst>
          </p:cNvPr>
          <p:cNvSpPr/>
          <p:nvPr/>
        </p:nvSpPr>
        <p:spPr>
          <a:xfrm>
            <a:off x="965200" y="69554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markaz-analytics-2">
            <a:hlinkClick r:id="rId7"/>
            <a:extLst>
              <a:ext uri="{FF2B5EF4-FFF2-40B4-BE49-F238E27FC236}">
                <a16:creationId xmlns:a16="http://schemas.microsoft.com/office/drawing/2014/main" id="{BF4DD7EB-070A-CFD3-F4AB-BD6EB7EA476D}"/>
              </a:ext>
            </a:extLst>
          </p:cNvPr>
          <p:cNvSpPr/>
          <p:nvPr/>
        </p:nvSpPr>
        <p:spPr>
          <a:xfrm>
            <a:off x="965200" y="80222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screen=markaz-analytics">
            <a:hlinkClick r:id="rId6"/>
            <a:extLst>
              <a:ext uri="{FF2B5EF4-FFF2-40B4-BE49-F238E27FC236}">
                <a16:creationId xmlns:a16="http://schemas.microsoft.com/office/drawing/2014/main" id="{C366F5C3-F535-0184-256D-5170F1E1AC78}"/>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screen=markaz-analytics-2">
            <a:hlinkClick r:id="rId7"/>
            <a:extLst>
              <a:ext uri="{FF2B5EF4-FFF2-40B4-BE49-F238E27FC236}">
                <a16:creationId xmlns:a16="http://schemas.microsoft.com/office/drawing/2014/main" id="{9876BF39-E2CE-3C08-D770-18961429F34E}"/>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Navigate: architecture">
            <a:hlinkClick r:id="rId8" action="ppaction://hlinksldjump"/>
            <a:extLst>
              <a:ext uri="{FF2B5EF4-FFF2-40B4-BE49-F238E27FC236}">
                <a16:creationId xmlns:a16="http://schemas.microsoft.com/office/drawing/2014/main" id="{EB333CB2-8F07-08D9-6AEE-663C5E8A0934}"/>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Explore: features">
            <a:hlinkClick r:id="rId9"/>
            <a:extLst>
              <a:ext uri="{FF2B5EF4-FFF2-40B4-BE49-F238E27FC236}">
                <a16:creationId xmlns:a16="http://schemas.microsoft.com/office/drawing/2014/main" id="{F9F1EAE5-E9C1-C3FB-1A5B-425779F6D8D0}"/>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Navigate: markaz-centre">
            <a:hlinkClick r:id="rId10" action="ppaction://hlinksldjump"/>
            <a:extLst>
              <a:ext uri="{FF2B5EF4-FFF2-40B4-BE49-F238E27FC236}">
                <a16:creationId xmlns:a16="http://schemas.microsoft.com/office/drawing/2014/main" id="{D0E37C47-EE97-CA9F-1355-48C7D8785F77}"/>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Navigate: markaz-reports">
            <a:hlinkClick r:id="rId11" action="ppaction://hlinksldjump"/>
            <a:extLst>
              <a:ext uri="{FF2B5EF4-FFF2-40B4-BE49-F238E27FC236}">
                <a16:creationId xmlns:a16="http://schemas.microsoft.com/office/drawing/2014/main" id="{408DB7BE-0ED4-70C8-9158-EFB14FB6CAEA}"/>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772355"/>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650"/>
                                        <p:tgtEl>
                                          <p:spTgt spid="29"/>
                                        </p:tgtEl>
                                      </p:cBhvr>
                                    </p:animEffect>
                                  </p:childTnLst>
                                </p:cTn>
                              </p:par>
                              <p:par>
                                <p:cTn id="8" presetID="10" presetClass="entr" presetSubtype="0" fill="hold" nodeType="withEffect">
                                  <p:stCondLst>
                                    <p:cond delay="1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6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name="markaz-reports">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64516A11-B338-2E59-23FE-0D0F3E5C8B98}"/>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2A064C4D-0142-7F86-988C-0F6EBAE3103D}"/>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FBF5E6"/>
                </a:solidFill>
                <a:latin typeface="Segoe UI Semibold" panose="020B0702040204020203" pitchFamily="34" charset="0"/>
              </a:rPr>
              <a:t>DARUL IRFAN</a:t>
            </a:r>
          </a:p>
        </p:txBody>
      </p:sp>
      <p:sp>
        <p:nvSpPr>
          <p:cNvPr id="5" name="Text: SILSILA MARKAZ">
            <a:extLst>
              <a:ext uri="{FF2B5EF4-FFF2-40B4-BE49-F238E27FC236}">
                <a16:creationId xmlns:a16="http://schemas.microsoft.com/office/drawing/2014/main" id="{139E589E-99C9-85A0-0304-F1E4459DC455}"/>
              </a:ext>
            </a:extLst>
          </p:cNvPr>
          <p:cNvSpPr txBox="1"/>
          <p:nvPr/>
        </p:nvSpPr>
        <p:spPr>
          <a:xfrm>
            <a:off x="3070820" y="527050"/>
            <a:ext cx="2101255" cy="419100"/>
          </a:xfrm>
          <a:prstGeom prst="rect">
            <a:avLst/>
          </a:prstGeom>
          <a:noFill/>
        </p:spPr>
        <p:txBody>
          <a:bodyPr vert="horz" wrap="none" lIns="0" tIns="0" rIns="0" bIns="0" rtlCol="0">
            <a:noAutofit/>
          </a:bodyPr>
          <a:lstStyle/>
          <a:p>
            <a:pPr>
              <a:lnSpc>
                <a:spcPts val="1560"/>
              </a:lnSpc>
            </a:pPr>
            <a:r>
              <a:rPr lang="en-US" sz="1300">
                <a:solidFill>
                  <a:srgbClr val="FBF5E6"/>
                </a:solidFill>
                <a:latin typeface="Segoe UI" panose="020B0502040204020203" pitchFamily="34" charset="0"/>
              </a:rPr>
              <a:t>SILSILA MARKAZ</a:t>
            </a:r>
          </a:p>
        </p:txBody>
      </p:sp>
      <p:sp>
        <p:nvSpPr>
          <p:cNvPr id="6" name="Text: Daily and monthly reports">
            <a:extLst>
              <a:ext uri="{FF2B5EF4-FFF2-40B4-BE49-F238E27FC236}">
                <a16:creationId xmlns:a16="http://schemas.microsoft.com/office/drawing/2014/main" id="{2EC9BED4-25E7-7349-E75F-A33B9A605B93}"/>
              </a:ext>
            </a:extLst>
          </p:cNvPr>
          <p:cNvSpPr txBox="1"/>
          <p:nvPr/>
        </p:nvSpPr>
        <p:spPr>
          <a:xfrm>
            <a:off x="965200" y="1600200"/>
            <a:ext cx="8837867" cy="992188"/>
          </a:xfrm>
          <a:prstGeom prst="rect">
            <a:avLst/>
          </a:prstGeom>
          <a:noFill/>
        </p:spPr>
        <p:txBody>
          <a:bodyPr vert="horz" wrap="none" lIns="0" tIns="0" rIns="0" bIns="0" rtlCol="0">
            <a:noAutofit/>
          </a:bodyPr>
          <a:lstStyle/>
          <a:p>
            <a:pPr>
              <a:lnSpc>
                <a:spcPts val="6213"/>
              </a:lnSpc>
            </a:pPr>
            <a:r>
              <a:rPr lang="en-US" sz="5700">
                <a:solidFill>
                  <a:srgbClr val="FBF5E6"/>
                </a:solidFill>
                <a:latin typeface="Segoe UI Semibold" panose="020B0702040204020203" pitchFamily="34" charset="0"/>
              </a:rPr>
              <a:t>Daily and monthly reports</a:t>
            </a:r>
          </a:p>
        </p:txBody>
      </p:sp>
      <p:sp>
        <p:nvSpPr>
          <p:cNvPr id="7" name="Urdu: روزانہ اور ماہانہ رپورٹس">
            <a:extLst>
              <a:ext uri="{FF2B5EF4-FFF2-40B4-BE49-F238E27FC236}">
                <a16:creationId xmlns:a16="http://schemas.microsoft.com/office/drawing/2014/main" id="{DCCEA5CC-FE0F-603C-7CC5-1B7137E6E2D9}"/>
              </a:ext>
            </a:extLst>
          </p:cNvPr>
          <p:cNvSpPr txBox="1"/>
          <p:nvPr/>
        </p:nvSpPr>
        <p:spPr>
          <a:xfrm>
            <a:off x="965201" y="2592388"/>
            <a:ext cx="2986151" cy="884436"/>
          </a:xfrm>
          <a:prstGeom prst="rect">
            <a:avLst/>
          </a:prstGeom>
          <a:noFill/>
        </p:spPr>
        <p:txBody>
          <a:bodyPr vert="horz" wrap="none" lIns="0" tIns="0" rIns="0" bIns="0" rtlCol="0">
            <a:noAutofit/>
          </a:bodyPr>
          <a:lstStyle/>
          <a:p>
            <a:pPr algn="r" rtl="1">
              <a:lnSpc>
                <a:spcPts val="5365"/>
              </a:lnSpc>
            </a:pPr>
            <a:r>
              <a:rPr lang="ar-AE" sz="2900">
                <a:solidFill>
                  <a:srgbClr val="E7C978"/>
                </a:solidFill>
                <a:latin typeface="Noto Nastaliq Urdu" panose="020B0502040504020204" pitchFamily="34" charset="-78"/>
                <a:cs typeface="Noto Nastaliq Urdu" panose="020B0502040504020204" pitchFamily="34" charset="-78"/>
              </a:rPr>
              <a:t>روزانہ اور ماہانہ رپورٹس</a:t>
            </a:r>
            <a:endParaRPr lang="en-US" sz="2900">
              <a:solidFill>
                <a:srgbClr val="E7C978"/>
              </a:solidFill>
              <a:latin typeface="Noto Nastaliq Urdu" panose="020B0502040504020204" pitchFamily="34" charset="-78"/>
              <a:cs typeface="Noto Nastaliq Urdu" panose="020B0502040504020204" pitchFamily="34" charset="-78"/>
            </a:endParaRPr>
          </a:p>
        </p:txBody>
      </p:sp>
      <p:sp>
        <p:nvSpPr>
          <p:cNvPr id="8" name="Text: Every Zikr, who attended and for how long, Halqahs that held none, and the month's growth,">
            <a:extLst>
              <a:ext uri="{FF2B5EF4-FFF2-40B4-BE49-F238E27FC236}">
                <a16:creationId xmlns:a16="http://schemas.microsoft.com/office/drawing/2014/main" id="{D50F9099-97A3-E753-9B78-2E0E7FA15044}"/>
              </a:ext>
            </a:extLst>
          </p:cNvPr>
          <p:cNvSpPr txBox="1"/>
          <p:nvPr/>
        </p:nvSpPr>
        <p:spPr>
          <a:xfrm>
            <a:off x="965200" y="3540323"/>
            <a:ext cx="8547100" cy="1032669"/>
          </a:xfrm>
          <a:prstGeom prst="rect">
            <a:avLst/>
          </a:prstGeom>
          <a:noFill/>
        </p:spPr>
        <p:txBody>
          <a:bodyPr vert="horz" wrap="none" lIns="0" tIns="0" rIns="0" bIns="0" rtlCol="0">
            <a:noAutofit/>
          </a:bodyPr>
          <a:lstStyle/>
          <a:p>
            <a:pPr>
              <a:lnSpc>
                <a:spcPts val="3266"/>
              </a:lnSpc>
            </a:pPr>
            <a:r>
              <a:rPr lang="en-US" sz="2300">
                <a:solidFill>
                  <a:srgbClr val="C3D5C7"/>
                </a:solidFill>
                <a:latin typeface="Segoe UI" panose="020B0502040204020203" pitchFamily="34" charset="0"/>
              </a:rPr>
              <a:t>Every Zikr, who attended and for how long, Halqahs that held
none, and the month's growth, ready to share.</a:t>
            </a:r>
          </a:p>
        </p:txBody>
      </p:sp>
      <p:sp>
        <p:nvSpPr>
          <p:cNvPr id="9" name="Urdu: ہر ذکر، کس نے شرکت کی اور کتنی دیر، کن حلقوں میں نشست نہیں ہوئی، اور مہینے کی ترقی، شیئر ک">
            <a:extLst>
              <a:ext uri="{FF2B5EF4-FFF2-40B4-BE49-F238E27FC236}">
                <a16:creationId xmlns:a16="http://schemas.microsoft.com/office/drawing/2014/main" id="{FEE8218B-1121-B9AF-F509-1068D3B5DA47}"/>
              </a:ext>
            </a:extLst>
          </p:cNvPr>
          <p:cNvSpPr txBox="1"/>
          <p:nvPr/>
        </p:nvSpPr>
        <p:spPr>
          <a:xfrm>
            <a:off x="965200" y="4547592"/>
            <a:ext cx="10704576" cy="1264841"/>
          </a:xfrm>
          <a:prstGeom prst="rect">
            <a:avLst/>
          </a:prstGeom>
          <a:noFill/>
        </p:spPr>
        <p:txBody>
          <a:bodyPr vert="horz" wrap="none" lIns="0" tIns="0" rIns="0" bIns="0" rtlCol="0">
            <a:noAutofit/>
          </a:bodyPr>
          <a:lstStyle/>
          <a:p>
            <a:pPr algn="r" rtl="1">
              <a:lnSpc>
                <a:spcPts val="4180"/>
              </a:lnSpc>
            </a:pPr>
            <a:r>
              <a:rPr lang="ar-AE" sz="2200">
                <a:solidFill>
                  <a:srgbClr val="C3D5C7"/>
                </a:solidFill>
                <a:latin typeface="Noto Nastaliq Urdu" panose="020B0502040504020204" pitchFamily="34" charset="-78"/>
                <a:cs typeface="Noto Nastaliq Urdu" panose="020B0502040504020204" pitchFamily="34" charset="-78"/>
              </a:rPr>
              <a:t>ہر ذکر، کس نے شرکت کی اور کتنی دیر، کن حلقوں میں نشست نہیں ہوئی، اور مہینے کی ترقی، شیئر کرنے کے لیے تیار۔</a:t>
            </a:r>
            <a:endParaRPr lang="en-US" sz="2200">
              <a:solidFill>
                <a:srgbClr val="C3D5C7"/>
              </a:solidFill>
              <a:latin typeface="Noto Nastaliq Urdu" panose="020B0502040504020204" pitchFamily="34" charset="-78"/>
              <a:cs typeface="Noto Nastaliq Urdu" panose="020B0502040504020204" pitchFamily="34" charset="-78"/>
            </a:endParaRPr>
          </a:p>
        </p:txBody>
      </p:sp>
      <p:sp>
        <p:nvSpPr>
          <p:cNvPr id="10" name="Text: Daily Zikr report, with a morning summary">
            <a:extLst>
              <a:ext uri="{FF2B5EF4-FFF2-40B4-BE49-F238E27FC236}">
                <a16:creationId xmlns:a16="http://schemas.microsoft.com/office/drawing/2014/main" id="{1E2E501F-F090-A6CD-A3B6-88AF52731C92}"/>
              </a:ext>
            </a:extLst>
          </p:cNvPr>
          <p:cNvSpPr txBox="1"/>
          <p:nvPr/>
        </p:nvSpPr>
        <p:spPr>
          <a:xfrm>
            <a:off x="965200" y="6028928"/>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Daily Zikr report, with a morning summary</a:t>
            </a:r>
          </a:p>
        </p:txBody>
      </p:sp>
      <p:sp>
        <p:nvSpPr>
          <p:cNvPr id="11" name="Urdu: روزانہ ذکر رپورٹ، صبح کے خلاصے کے ساتھ">
            <a:extLst>
              <a:ext uri="{FF2B5EF4-FFF2-40B4-BE49-F238E27FC236}">
                <a16:creationId xmlns:a16="http://schemas.microsoft.com/office/drawing/2014/main" id="{21B855F5-F3EC-35BE-8E8F-E2A7CB4514F5}"/>
              </a:ext>
            </a:extLst>
          </p:cNvPr>
          <p:cNvSpPr txBox="1"/>
          <p:nvPr/>
        </p:nvSpPr>
        <p:spPr>
          <a:xfrm>
            <a:off x="965200" y="6430963"/>
            <a:ext cx="3743388"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روزانہ ذکر رپورٹ، صبح کے خلاصے کے ساتھ</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87A94572-38D4-4AB6-139A-7581BE6C3512}"/>
              </a:ext>
            </a:extLst>
          </p:cNvPr>
          <p:cNvSpPr txBox="1"/>
          <p:nvPr/>
        </p:nvSpPr>
        <p:spPr>
          <a:xfrm>
            <a:off x="9098558" y="61172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Monthly report with new members">
            <a:extLst>
              <a:ext uri="{FF2B5EF4-FFF2-40B4-BE49-F238E27FC236}">
                <a16:creationId xmlns:a16="http://schemas.microsoft.com/office/drawing/2014/main" id="{6C9E14D8-97AC-6572-B9CC-50574FF710D1}"/>
              </a:ext>
            </a:extLst>
          </p:cNvPr>
          <p:cNvSpPr txBox="1"/>
          <p:nvPr/>
        </p:nvSpPr>
        <p:spPr>
          <a:xfrm>
            <a:off x="965200" y="7095728"/>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Monthly report with new members</a:t>
            </a:r>
          </a:p>
        </p:txBody>
      </p:sp>
      <p:sp>
        <p:nvSpPr>
          <p:cNvPr id="14" name="Urdu: نئے ممبروں کے ساتھ ماہانہ رپورٹ">
            <a:extLst>
              <a:ext uri="{FF2B5EF4-FFF2-40B4-BE49-F238E27FC236}">
                <a16:creationId xmlns:a16="http://schemas.microsoft.com/office/drawing/2014/main" id="{DB0BED5F-2699-F476-B1AC-759C3B24C25E}"/>
              </a:ext>
            </a:extLst>
          </p:cNvPr>
          <p:cNvSpPr txBox="1"/>
          <p:nvPr/>
        </p:nvSpPr>
        <p:spPr>
          <a:xfrm>
            <a:off x="965201" y="7497763"/>
            <a:ext cx="2857563"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نئے ممبروں کے ساتھ ماہانہ رپورٹ</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AEEFF04C-18B0-3B73-A255-C1AB727543E8}"/>
              </a:ext>
            </a:extLst>
          </p:cNvPr>
          <p:cNvSpPr txBox="1"/>
          <p:nvPr/>
        </p:nvSpPr>
        <p:spPr>
          <a:xfrm>
            <a:off x="9098558" y="71840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Spreadsheets and PDFs in one tap">
            <a:extLst>
              <a:ext uri="{FF2B5EF4-FFF2-40B4-BE49-F238E27FC236}">
                <a16:creationId xmlns:a16="http://schemas.microsoft.com/office/drawing/2014/main" id="{FFC994D3-28A8-CA25-12DB-9A116176C977}"/>
              </a:ext>
            </a:extLst>
          </p:cNvPr>
          <p:cNvSpPr txBox="1"/>
          <p:nvPr/>
        </p:nvSpPr>
        <p:spPr>
          <a:xfrm>
            <a:off x="965200" y="8161933"/>
            <a:ext cx="7988300" cy="541734"/>
          </a:xfrm>
          <a:prstGeom prst="rect">
            <a:avLst/>
          </a:prstGeom>
          <a:noFill/>
        </p:spPr>
        <p:txBody>
          <a:bodyPr vert="horz" wrap="none" lIns="0" tIns="0" rIns="0" bIns="0" rtlCol="0">
            <a:noAutofit/>
          </a:bodyPr>
          <a:lstStyle/>
          <a:p>
            <a:pPr>
              <a:lnSpc>
                <a:spcPts val="2667"/>
              </a:lnSpc>
            </a:pPr>
            <a:r>
              <a:rPr lang="en-US" sz="2100">
                <a:solidFill>
                  <a:srgbClr val="FBF5E6"/>
                </a:solidFill>
                <a:latin typeface="Segoe UI Semibold" panose="020B0702040204020203" pitchFamily="34" charset="0"/>
              </a:rPr>
              <a:t>Spreadsheets and PDFs in one tap</a:t>
            </a:r>
          </a:p>
        </p:txBody>
      </p:sp>
      <p:sp>
        <p:nvSpPr>
          <p:cNvPr id="17" name="Urdu: ایک ٹیپ میں اسپریڈشیٹ اور پی ڈی ایف">
            <a:extLst>
              <a:ext uri="{FF2B5EF4-FFF2-40B4-BE49-F238E27FC236}">
                <a16:creationId xmlns:a16="http://schemas.microsoft.com/office/drawing/2014/main" id="{994188C7-1810-BA12-54F1-85EE9B4D7F46}"/>
              </a:ext>
            </a:extLst>
          </p:cNvPr>
          <p:cNvSpPr txBox="1"/>
          <p:nvPr/>
        </p:nvSpPr>
        <p:spPr>
          <a:xfrm>
            <a:off x="965200" y="8563967"/>
            <a:ext cx="3578288" cy="625475"/>
          </a:xfrm>
          <a:prstGeom prst="rect">
            <a:avLst/>
          </a:prstGeom>
          <a:noFill/>
        </p:spPr>
        <p:txBody>
          <a:bodyPr vert="horz" wrap="none" lIns="0" tIns="0" rIns="0" bIns="0" rtlCol="0">
            <a:noAutofit/>
          </a:bodyPr>
          <a:lstStyle/>
          <a:p>
            <a:pPr algn="r" rtl="1">
              <a:lnSpc>
                <a:spcPts val="3325"/>
              </a:lnSpc>
            </a:pPr>
            <a:r>
              <a:rPr lang="ar-AE" sz="1900">
                <a:solidFill>
                  <a:srgbClr val="B7CBB9"/>
                </a:solidFill>
                <a:latin typeface="Noto Nastaliq Urdu" panose="020B0502040504020204" pitchFamily="34" charset="-78"/>
                <a:cs typeface="Noto Nastaliq Urdu" panose="020B0502040504020204" pitchFamily="34" charset="-78"/>
              </a:rPr>
              <a:t>ایک ٹیپ میں اسپریڈشیٹ اور پی ڈی ایف</a:t>
            </a:r>
            <a:endParaRPr lang="en-US" sz="1900">
              <a:solidFill>
                <a:srgbClr val="B7CBB9"/>
              </a:solidFill>
              <a:latin typeface="Noto Nastaliq Urdu" panose="020B0502040504020204" pitchFamily="34" charset="-78"/>
              <a:cs typeface="Noto Nastaliq Urdu" panose="020B0502040504020204" pitchFamily="34" charset="-78"/>
            </a:endParaRPr>
          </a:p>
        </p:txBody>
      </p:sp>
      <p:sp>
        <p:nvSpPr>
          <p:cNvPr id="18" name="Text: Daily Zikr report">
            <a:extLst>
              <a:ext uri="{FF2B5EF4-FFF2-40B4-BE49-F238E27FC236}">
                <a16:creationId xmlns:a16="http://schemas.microsoft.com/office/drawing/2014/main" id="{C9363549-BB32-001E-D754-0536A9D3F38A}"/>
              </a:ext>
            </a:extLst>
          </p:cNvPr>
          <p:cNvSpPr txBox="1"/>
          <p:nvPr/>
        </p:nvSpPr>
        <p:spPr>
          <a:xfrm>
            <a:off x="10731500" y="10058400"/>
            <a:ext cx="4381500" cy="425450"/>
          </a:xfrm>
          <a:prstGeom prst="rect">
            <a:avLst/>
          </a:prstGeom>
          <a:noFill/>
        </p:spPr>
        <p:txBody>
          <a:bodyPr vert="horz" wrap="none" lIns="0" tIns="0" rIns="0" bIns="0" rtlCol="0">
            <a:noAutofit/>
          </a:bodyPr>
          <a:lstStyle/>
          <a:p>
            <a:pPr>
              <a:lnSpc>
                <a:spcPts val="1750"/>
              </a:lnSpc>
            </a:pPr>
            <a:r>
              <a:rPr lang="en-US" sz="1400">
                <a:solidFill>
                  <a:srgbClr val="FBF5E6"/>
                </a:solidFill>
                <a:latin typeface="Segoe UI" panose="020B0502040204020203" pitchFamily="34" charset="0"/>
              </a:rPr>
              <a:t>Daily Zikr report</a:t>
            </a:r>
          </a:p>
        </p:txBody>
      </p:sp>
      <p:sp>
        <p:nvSpPr>
          <p:cNvPr id="19" name="Text: Monthly report">
            <a:extLst>
              <a:ext uri="{FF2B5EF4-FFF2-40B4-BE49-F238E27FC236}">
                <a16:creationId xmlns:a16="http://schemas.microsoft.com/office/drawing/2014/main" id="{E5E0C019-AB46-19FA-F9A2-F4FCA3129F3F}"/>
              </a:ext>
            </a:extLst>
          </p:cNvPr>
          <p:cNvSpPr txBox="1"/>
          <p:nvPr/>
        </p:nvSpPr>
        <p:spPr>
          <a:xfrm>
            <a:off x="15290800" y="10114756"/>
            <a:ext cx="4178300" cy="425450"/>
          </a:xfrm>
          <a:prstGeom prst="rect">
            <a:avLst/>
          </a:prstGeom>
          <a:noFill/>
        </p:spPr>
        <p:txBody>
          <a:bodyPr vert="horz" wrap="none" lIns="0" tIns="0" rIns="0" bIns="0" rtlCol="0">
            <a:noAutofit/>
          </a:bodyPr>
          <a:lstStyle/>
          <a:p>
            <a:pPr>
              <a:lnSpc>
                <a:spcPts val="1750"/>
              </a:lnSpc>
            </a:pPr>
            <a:r>
              <a:rPr lang="en-US" sz="1400">
                <a:solidFill>
                  <a:srgbClr val="FBF5E6"/>
                </a:solidFill>
                <a:latin typeface="Segoe UI" panose="020B0502040204020203" pitchFamily="34" charset="0"/>
              </a:rPr>
              <a:t>Monthly report</a:t>
            </a:r>
          </a:p>
        </p:txBody>
      </p:sp>
      <p:sp>
        <p:nvSpPr>
          <p:cNvPr id="20" name="Text: ANDROID APP PREVIEW">
            <a:extLst>
              <a:ext uri="{FF2B5EF4-FFF2-40B4-BE49-F238E27FC236}">
                <a16:creationId xmlns:a16="http://schemas.microsoft.com/office/drawing/2014/main" id="{905A46DB-DDA7-43EE-5A48-415A894FF674}"/>
              </a:ext>
            </a:extLst>
          </p:cNvPr>
          <p:cNvSpPr txBox="1"/>
          <p:nvPr/>
        </p:nvSpPr>
        <p:spPr>
          <a:xfrm>
            <a:off x="10744200" y="1104900"/>
            <a:ext cx="2032000" cy="393700"/>
          </a:xfrm>
          <a:prstGeom prst="rect">
            <a:avLst/>
          </a:prstGeom>
          <a:noFill/>
        </p:spPr>
        <p:txBody>
          <a:bodyPr vert="horz" wrap="none" lIns="0" tIns="0" rIns="0" bIns="0" rtlCol="0">
            <a:noAutofit/>
          </a:bodyPr>
          <a:lstStyle/>
          <a:p>
            <a:pPr>
              <a:lnSpc>
                <a:spcPts val="1320"/>
              </a:lnSpc>
            </a:pPr>
            <a:r>
              <a:rPr lang="en-US" sz="1100">
                <a:solidFill>
                  <a:srgbClr val="FBF5E6"/>
                </a:solidFill>
                <a:latin typeface="Segoe UI" panose="020B0502040204020203" pitchFamily="34" charset="0"/>
              </a:rPr>
              <a:t>ANDROID APP PREVIEW</a:t>
            </a:r>
          </a:p>
        </p:txBody>
      </p:sp>
      <p:sp>
        <p:nvSpPr>
          <p:cNvPr id="21" name="Text: SILSILA NAQSHBANDIA OWAISIAH">
            <a:extLst>
              <a:ext uri="{FF2B5EF4-FFF2-40B4-BE49-F238E27FC236}">
                <a16:creationId xmlns:a16="http://schemas.microsoft.com/office/drawing/2014/main" id="{25121C84-DF11-C83C-C89A-C7CC1A7177A3}"/>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B2C4B4"/>
                </a:solidFill>
                <a:latin typeface="Segoe UI" panose="020B0502040204020203" pitchFamily="34" charset="0"/>
              </a:rPr>
              <a:t>SILSILA NAQSHBANDIA OWAISIAH</a:t>
            </a:r>
          </a:p>
        </p:txBody>
      </p:sp>
      <p:sp>
        <p:nvSpPr>
          <p:cNvPr id="22" name="Text: App map">
            <a:extLst>
              <a:ext uri="{FF2B5EF4-FFF2-40B4-BE49-F238E27FC236}">
                <a16:creationId xmlns:a16="http://schemas.microsoft.com/office/drawing/2014/main" id="{2E5EE5EB-8063-E12E-26FE-10777CF944B4}"/>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App map</a:t>
            </a:r>
          </a:p>
        </p:txBody>
      </p:sp>
      <p:sp>
        <p:nvSpPr>
          <p:cNvPr id="23" name="Text: All features">
            <a:extLst>
              <a:ext uri="{FF2B5EF4-FFF2-40B4-BE49-F238E27FC236}">
                <a16:creationId xmlns:a16="http://schemas.microsoft.com/office/drawing/2014/main" id="{0C7BAC4D-F53C-A6B2-AB12-5D00D514FEE8}"/>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All features</a:t>
            </a:r>
          </a:p>
        </p:txBody>
      </p:sp>
      <p:sp>
        <p:nvSpPr>
          <p:cNvPr id="24" name="Text: 46 / 65">
            <a:extLst>
              <a:ext uri="{FF2B5EF4-FFF2-40B4-BE49-F238E27FC236}">
                <a16:creationId xmlns:a16="http://schemas.microsoft.com/office/drawing/2014/main" id="{0F8E9813-273A-B401-D755-66CF7847D154}"/>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B2C4B4"/>
                </a:solidFill>
                <a:latin typeface="Segoe UI" panose="020B0502040204020203" pitchFamily="34" charset="0"/>
              </a:rPr>
              <a:t>46 / 65</a:t>
            </a:r>
          </a:p>
        </p:txBody>
      </p:sp>
      <p:sp>
        <p:nvSpPr>
          <p:cNvPr id="25" name="Text: ‹">
            <a:extLst>
              <a:ext uri="{FF2B5EF4-FFF2-40B4-BE49-F238E27FC236}">
                <a16:creationId xmlns:a16="http://schemas.microsoft.com/office/drawing/2014/main" id="{D3716FB9-B622-1E00-2F91-88A482CD3D5C}"/>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sp>
        <p:nvSpPr>
          <p:cNvPr id="26" name="Text: ›">
            <a:extLst>
              <a:ext uri="{FF2B5EF4-FFF2-40B4-BE49-F238E27FC236}">
                <a16:creationId xmlns:a16="http://schemas.microsoft.com/office/drawing/2014/main" id="{B8A5818D-884A-2364-308F-EC08F8A06D92}"/>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pic>
        <p:nvPicPr>
          <p:cNvPr id="28" name="Fresh Android screenshot: markaz-daily" descr="markaz-daily">
            <a:extLst>
              <a:ext uri="{FF2B5EF4-FFF2-40B4-BE49-F238E27FC236}">
                <a16:creationId xmlns:a16="http://schemas.microsoft.com/office/drawing/2014/main" id="{8C1117AB-3E22-8326-0336-78856E353F89}"/>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10223500" y="1143000"/>
            <a:ext cx="4787900" cy="9369623"/>
          </a:xfrm>
          <a:prstGeom prst="rect">
            <a:avLst/>
          </a:prstGeom>
        </p:spPr>
      </p:pic>
      <p:pic>
        <p:nvPicPr>
          <p:cNvPr id="30" name="Fresh Android screenshot: markaz-monthly" descr="markaz-monthly">
            <a:extLst>
              <a:ext uri="{FF2B5EF4-FFF2-40B4-BE49-F238E27FC236}">
                <a16:creationId xmlns:a16="http://schemas.microsoft.com/office/drawing/2014/main" id="{E7EB54F4-AEC9-933D-FEFB-305DD7AC1D01}"/>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4782800" y="1651000"/>
            <a:ext cx="4584700" cy="8918178"/>
          </a:xfrm>
          <a:prstGeom prst="rect">
            <a:avLst/>
          </a:prstGeom>
        </p:spPr>
      </p:pic>
      <p:sp>
        <p:nvSpPr>
          <p:cNvPr id="31" name="Explore: screen=markaz-daily">
            <a:hlinkClick r:id="rId6"/>
            <a:extLst>
              <a:ext uri="{FF2B5EF4-FFF2-40B4-BE49-F238E27FC236}">
                <a16:creationId xmlns:a16="http://schemas.microsoft.com/office/drawing/2014/main" id="{A2C94507-0A6F-7877-A16F-C9C35A2E1B5F}"/>
              </a:ext>
            </a:extLst>
          </p:cNvPr>
          <p:cNvSpPr/>
          <p:nvPr/>
        </p:nvSpPr>
        <p:spPr>
          <a:xfrm>
            <a:off x="965200" y="58886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Explore: screen=markaz-monthly">
            <a:hlinkClick r:id="rId7"/>
            <a:extLst>
              <a:ext uri="{FF2B5EF4-FFF2-40B4-BE49-F238E27FC236}">
                <a16:creationId xmlns:a16="http://schemas.microsoft.com/office/drawing/2014/main" id="{79FD8838-95F1-8D12-A741-10EDEF68CAA8}"/>
              </a:ext>
            </a:extLst>
          </p:cNvPr>
          <p:cNvSpPr/>
          <p:nvPr/>
        </p:nvSpPr>
        <p:spPr>
          <a:xfrm>
            <a:off x="965200" y="6955433"/>
            <a:ext cx="8445500" cy="10160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markaz-daily">
            <a:hlinkClick r:id="rId6"/>
            <a:extLst>
              <a:ext uri="{FF2B5EF4-FFF2-40B4-BE49-F238E27FC236}">
                <a16:creationId xmlns:a16="http://schemas.microsoft.com/office/drawing/2014/main" id="{497D1522-3FAD-B513-FE41-0588108C9496}"/>
              </a:ext>
            </a:extLst>
          </p:cNvPr>
          <p:cNvSpPr/>
          <p:nvPr/>
        </p:nvSpPr>
        <p:spPr>
          <a:xfrm>
            <a:off x="10731500" y="1524000"/>
            <a:ext cx="3771900" cy="8226623"/>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markaz-monthly">
            <a:hlinkClick r:id="rId7"/>
            <a:extLst>
              <a:ext uri="{FF2B5EF4-FFF2-40B4-BE49-F238E27FC236}">
                <a16:creationId xmlns:a16="http://schemas.microsoft.com/office/drawing/2014/main" id="{30531B93-FDF5-8947-3382-255BC5DD6EAF}"/>
              </a:ext>
            </a:extLst>
          </p:cNvPr>
          <p:cNvSpPr/>
          <p:nvPr/>
        </p:nvSpPr>
        <p:spPr>
          <a:xfrm>
            <a:off x="15290800" y="2032000"/>
            <a:ext cx="3568700" cy="7775178"/>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Navigate: architecture">
            <a:hlinkClick r:id="rId8" action="ppaction://hlinksldjump"/>
            <a:extLst>
              <a:ext uri="{FF2B5EF4-FFF2-40B4-BE49-F238E27FC236}">
                <a16:creationId xmlns:a16="http://schemas.microsoft.com/office/drawing/2014/main" id="{0DAC9AD3-0C97-A2C3-4CE8-092197776FE8}"/>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re: features">
            <a:hlinkClick r:id="rId9"/>
            <a:extLst>
              <a:ext uri="{FF2B5EF4-FFF2-40B4-BE49-F238E27FC236}">
                <a16:creationId xmlns:a16="http://schemas.microsoft.com/office/drawing/2014/main" id="{09EE63E1-1B3B-918B-6429-8252667D599B}"/>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Navigate: markaz-analytics">
            <a:hlinkClick r:id="rId10" action="ppaction://hlinksldjump"/>
            <a:extLst>
              <a:ext uri="{FF2B5EF4-FFF2-40B4-BE49-F238E27FC236}">
                <a16:creationId xmlns:a16="http://schemas.microsoft.com/office/drawing/2014/main" id="{FD3BC112-CEB8-45EA-7936-DB62FB5C23FB}"/>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Navigate: markaz-web">
            <a:hlinkClick r:id="rId11" action="ppaction://hlinksldjump"/>
            <a:extLst>
              <a:ext uri="{FF2B5EF4-FFF2-40B4-BE49-F238E27FC236}">
                <a16:creationId xmlns:a16="http://schemas.microsoft.com/office/drawing/2014/main" id="{DD5C1B09-F284-4487-9EDC-7129210C3098}"/>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4889452"/>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650"/>
                                        <p:tgtEl>
                                          <p:spTgt spid="28"/>
                                        </p:tgtEl>
                                      </p:cBhvr>
                                    </p:animEffect>
                                  </p:childTnLst>
                                </p:cTn>
                              </p:par>
                              <p:par>
                                <p:cTn id="8" presetID="10" presetClass="entr" presetSubtype="0" fill="hold" nodeType="withEffect">
                                  <p:stCondLst>
                                    <p:cond delay="10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6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name="markaz-web">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D52A9B78-7E66-ED00-D5B6-C3457490B098}"/>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E11DFE34-83BA-4F24-065D-A1E16122765F}"/>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SILSILA MARKAZ">
            <a:extLst>
              <a:ext uri="{FF2B5EF4-FFF2-40B4-BE49-F238E27FC236}">
                <a16:creationId xmlns:a16="http://schemas.microsoft.com/office/drawing/2014/main" id="{0C6E7588-B3E4-49BE-7FD8-AD2E813331CD}"/>
              </a:ext>
            </a:extLst>
          </p:cNvPr>
          <p:cNvSpPr txBox="1"/>
          <p:nvPr/>
        </p:nvSpPr>
        <p:spPr>
          <a:xfrm>
            <a:off x="3070820" y="527050"/>
            <a:ext cx="2101255"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SILSILA MARKAZ</a:t>
            </a:r>
          </a:p>
        </p:txBody>
      </p:sp>
      <p:sp>
        <p:nvSpPr>
          <p:cNvPr id="6" name="Text: reporting.naqshbandiaowaisiah.us">
            <a:extLst>
              <a:ext uri="{FF2B5EF4-FFF2-40B4-BE49-F238E27FC236}">
                <a16:creationId xmlns:a16="http://schemas.microsoft.com/office/drawing/2014/main" id="{DF4A1E07-7125-F7BA-47F9-21F7603FD6F9}"/>
              </a:ext>
            </a:extLst>
          </p:cNvPr>
          <p:cNvSpPr txBox="1"/>
          <p:nvPr/>
        </p:nvSpPr>
        <p:spPr>
          <a:xfrm>
            <a:off x="6921500" y="1663700"/>
            <a:ext cx="13091161" cy="1102916"/>
          </a:xfrm>
          <a:prstGeom prst="rect">
            <a:avLst/>
          </a:prstGeom>
          <a:noFill/>
        </p:spPr>
        <p:txBody>
          <a:bodyPr vert="horz" wrap="none" lIns="0" tIns="0" rIns="0" bIns="0" rtlCol="0">
            <a:noAutofit/>
          </a:bodyPr>
          <a:lstStyle/>
          <a:p>
            <a:pPr>
              <a:lnSpc>
                <a:spcPts val="7085"/>
              </a:lnSpc>
            </a:pPr>
            <a:r>
              <a:rPr lang="en-US" sz="6500">
                <a:solidFill>
                  <a:srgbClr val="153D31"/>
                </a:solidFill>
                <a:latin typeface="Segoe UI Semibold" panose="020B0702040204020203" pitchFamily="34" charset="0"/>
              </a:rPr>
              <a:t>reporting.naqshbandiaowaisiah.us</a:t>
            </a:r>
          </a:p>
        </p:txBody>
      </p:sp>
      <p:sp>
        <p:nvSpPr>
          <p:cNvPr id="7" name="Urdu: رپورٹنگ ویب سائٹ">
            <a:extLst>
              <a:ext uri="{FF2B5EF4-FFF2-40B4-BE49-F238E27FC236}">
                <a16:creationId xmlns:a16="http://schemas.microsoft.com/office/drawing/2014/main" id="{40E17925-27A6-28AE-02DC-8F4348AD9A79}"/>
              </a:ext>
            </a:extLst>
          </p:cNvPr>
          <p:cNvSpPr txBox="1"/>
          <p:nvPr/>
        </p:nvSpPr>
        <p:spPr>
          <a:xfrm>
            <a:off x="6921500" y="2766616"/>
            <a:ext cx="2792476"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رپورٹنگ ویب سائٹ</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The full dashboard on a computer. The website shows a code; an officer approves it in the ">
            <a:extLst>
              <a:ext uri="{FF2B5EF4-FFF2-40B4-BE49-F238E27FC236}">
                <a16:creationId xmlns:a16="http://schemas.microsoft.com/office/drawing/2014/main" id="{068B0954-DEB7-45CC-CF14-6FC5981CCA9B}"/>
              </a:ext>
            </a:extLst>
          </p:cNvPr>
          <p:cNvSpPr txBox="1"/>
          <p:nvPr/>
        </p:nvSpPr>
        <p:spPr>
          <a:xfrm>
            <a:off x="6921500" y="3714552"/>
            <a:ext cx="10896600" cy="1104900"/>
          </a:xfrm>
          <a:prstGeom prst="rect">
            <a:avLst/>
          </a:prstGeom>
          <a:noFill/>
        </p:spPr>
        <p:txBody>
          <a:bodyPr vert="horz" wrap="none" lIns="0" tIns="0" rIns="0" bIns="0" rtlCol="0">
            <a:noAutofit/>
          </a:bodyPr>
          <a:lstStyle/>
          <a:p>
            <a:pPr>
              <a:lnSpc>
                <a:spcPts val="3550"/>
              </a:lnSpc>
            </a:pPr>
            <a:r>
              <a:rPr lang="en-US" sz="2500">
                <a:solidFill>
                  <a:srgbClr val="405F52"/>
                </a:solidFill>
                <a:latin typeface="Segoe UI" panose="020B0502040204020203" pitchFamily="34" charset="0"/>
              </a:rPr>
              <a:t>The full dashboard on a computer. The website shows a code; an officer
approves it in the app. No passwords to share or lose.</a:t>
            </a:r>
          </a:p>
        </p:txBody>
      </p:sp>
      <p:sp>
        <p:nvSpPr>
          <p:cNvPr id="9" name="Urdu: کمپیوٹر پر مکمل ڈیش بورڈ۔ ویب سائٹ ایک کوڈ دکھاتی ہے، افسر ایپ میں منظوری دیتا ہے۔ کوئی پا">
            <a:extLst>
              <a:ext uri="{FF2B5EF4-FFF2-40B4-BE49-F238E27FC236}">
                <a16:creationId xmlns:a16="http://schemas.microsoft.com/office/drawing/2014/main" id="{B01A2C1F-33BA-4D7F-4377-DDB647F88186}"/>
              </a:ext>
            </a:extLst>
          </p:cNvPr>
          <p:cNvSpPr txBox="1"/>
          <p:nvPr/>
        </p:nvSpPr>
        <p:spPr>
          <a:xfrm>
            <a:off x="6921500" y="4794052"/>
            <a:ext cx="11311001" cy="1361281"/>
          </a:xfrm>
          <a:prstGeom prst="rect">
            <a:avLst/>
          </a:prstGeom>
          <a:noFill/>
        </p:spPr>
        <p:txBody>
          <a:bodyPr vert="horz" wrap="none" lIns="0" tIns="0" rIns="0" bIns="0" rtlCol="0">
            <a:noAutofit/>
          </a:bodyPr>
          <a:lstStyle/>
          <a:p>
            <a:pPr algn="r" rtl="1">
              <a:lnSpc>
                <a:spcPts val="4560"/>
              </a:lnSpc>
            </a:pPr>
            <a:r>
              <a:rPr lang="ar-AE" sz="2400">
                <a:solidFill>
                  <a:srgbClr val="4F6759"/>
                </a:solidFill>
                <a:latin typeface="Noto Nastaliq Urdu" panose="020B0502040504020204" pitchFamily="34" charset="-78"/>
                <a:cs typeface="Noto Nastaliq Urdu" panose="020B0502040504020204" pitchFamily="34" charset="-78"/>
              </a:rPr>
              <a:t>کمپیوٹر پر مکمل ڈیش بورڈ۔ ویب سائٹ ایک کوڈ دکھاتی ہے، افسر ایپ میں منظوری دیتا ہے۔ کوئی پاس ورڈ نہیں۔</a:t>
            </a:r>
            <a:endParaRPr lang="en-US" sz="2400">
              <a:solidFill>
                <a:srgbClr val="4F6759"/>
              </a:solidFill>
              <a:latin typeface="Noto Nastaliq Urdu" panose="020B0502040504020204" pitchFamily="34" charset="-78"/>
              <a:cs typeface="Noto Nastaliq Urdu" panose="020B0502040504020204" pitchFamily="34" charset="-78"/>
            </a:endParaRPr>
          </a:p>
        </p:txBody>
      </p:sp>
      <p:sp>
        <p:nvSpPr>
          <p:cNvPr id="10" name="Text: Approve a computer from the phone">
            <a:extLst>
              <a:ext uri="{FF2B5EF4-FFF2-40B4-BE49-F238E27FC236}">
                <a16:creationId xmlns:a16="http://schemas.microsoft.com/office/drawing/2014/main" id="{17539079-1118-01B2-503E-58464E742BAA}"/>
              </a:ext>
            </a:extLst>
          </p:cNvPr>
          <p:cNvSpPr txBox="1"/>
          <p:nvPr/>
        </p:nvSpPr>
        <p:spPr>
          <a:xfrm>
            <a:off x="6921500" y="6454378"/>
            <a:ext cx="103378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Approve a computer from the phone</a:t>
            </a:r>
          </a:p>
        </p:txBody>
      </p:sp>
      <p:sp>
        <p:nvSpPr>
          <p:cNvPr id="11" name="Urdu: فون سے کمپیوٹر کی منظوری">
            <a:extLst>
              <a:ext uri="{FF2B5EF4-FFF2-40B4-BE49-F238E27FC236}">
                <a16:creationId xmlns:a16="http://schemas.microsoft.com/office/drawing/2014/main" id="{43BCB438-CA39-2287-9FF0-53EBA3FE6692}"/>
              </a:ext>
            </a:extLst>
          </p:cNvPr>
          <p:cNvSpPr txBox="1"/>
          <p:nvPr/>
        </p:nvSpPr>
        <p:spPr>
          <a:xfrm>
            <a:off x="6921500" y="6856413"/>
            <a:ext cx="220033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فون سے کمپیوٹر کی منظوری</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21ABFD59-F173-8F04-3632-260496091571}"/>
              </a:ext>
            </a:extLst>
          </p:cNvPr>
          <p:cNvSpPr txBox="1"/>
          <p:nvPr/>
        </p:nvSpPr>
        <p:spPr>
          <a:xfrm>
            <a:off x="17404358" y="64982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Every report, export and notice on the big screen">
            <a:extLst>
              <a:ext uri="{FF2B5EF4-FFF2-40B4-BE49-F238E27FC236}">
                <a16:creationId xmlns:a16="http://schemas.microsoft.com/office/drawing/2014/main" id="{6AE9FC06-C2C9-91AD-3195-767DD33342B0}"/>
              </a:ext>
            </a:extLst>
          </p:cNvPr>
          <p:cNvSpPr txBox="1"/>
          <p:nvPr/>
        </p:nvSpPr>
        <p:spPr>
          <a:xfrm>
            <a:off x="6921500" y="7565033"/>
            <a:ext cx="103378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Every report, export and notice on the big screen</a:t>
            </a:r>
          </a:p>
        </p:txBody>
      </p:sp>
      <p:sp>
        <p:nvSpPr>
          <p:cNvPr id="14" name="Urdu: بڑی اسکرین پر ہر رپورٹ، ایکسپورٹ اور اعلان">
            <a:extLst>
              <a:ext uri="{FF2B5EF4-FFF2-40B4-BE49-F238E27FC236}">
                <a16:creationId xmlns:a16="http://schemas.microsoft.com/office/drawing/2014/main" id="{A4A57DD1-781A-6D65-94B2-46F7BD303E4C}"/>
              </a:ext>
            </a:extLst>
          </p:cNvPr>
          <p:cNvSpPr txBox="1"/>
          <p:nvPr/>
        </p:nvSpPr>
        <p:spPr>
          <a:xfrm>
            <a:off x="6921501" y="7967067"/>
            <a:ext cx="3930713"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بڑی اسکرین پر ہر رپورٹ، ایکسپورٹ اور اعلان</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Sign-ins last 12 hours and can be ended any time">
            <a:extLst>
              <a:ext uri="{FF2B5EF4-FFF2-40B4-BE49-F238E27FC236}">
                <a16:creationId xmlns:a16="http://schemas.microsoft.com/office/drawing/2014/main" id="{2A002D3E-CE29-4F35-353B-CAA2DF16F8C8}"/>
              </a:ext>
            </a:extLst>
          </p:cNvPr>
          <p:cNvSpPr txBox="1"/>
          <p:nvPr/>
        </p:nvSpPr>
        <p:spPr>
          <a:xfrm>
            <a:off x="6921500" y="8765778"/>
            <a:ext cx="103378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Sign-ins last 12 hours and can be ended any time</a:t>
            </a:r>
          </a:p>
        </p:txBody>
      </p:sp>
      <p:sp>
        <p:nvSpPr>
          <p:cNvPr id="16" name="Urdu: سائن اِن 12 گھنٹے، کسی بھی وقت ختم">
            <a:extLst>
              <a:ext uri="{FF2B5EF4-FFF2-40B4-BE49-F238E27FC236}">
                <a16:creationId xmlns:a16="http://schemas.microsoft.com/office/drawing/2014/main" id="{EBB31BE6-EB19-CC50-8F26-6176FEAC5056}"/>
              </a:ext>
            </a:extLst>
          </p:cNvPr>
          <p:cNvSpPr txBox="1"/>
          <p:nvPr/>
        </p:nvSpPr>
        <p:spPr>
          <a:xfrm>
            <a:off x="6921500" y="9167813"/>
            <a:ext cx="312743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سائن اِن 12 گھنٹے، کسی بھی وقت ختم</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7" name="Text: ↗">
            <a:extLst>
              <a:ext uri="{FF2B5EF4-FFF2-40B4-BE49-F238E27FC236}">
                <a16:creationId xmlns:a16="http://schemas.microsoft.com/office/drawing/2014/main" id="{8FE2F2BD-0BCF-5BD8-3181-FCA52A927970}"/>
              </a:ext>
            </a:extLst>
          </p:cNvPr>
          <p:cNvSpPr txBox="1"/>
          <p:nvPr/>
        </p:nvSpPr>
        <p:spPr>
          <a:xfrm>
            <a:off x="17404358" y="8809633"/>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8" name="Text: Sign in on a computer">
            <a:extLst>
              <a:ext uri="{FF2B5EF4-FFF2-40B4-BE49-F238E27FC236}">
                <a16:creationId xmlns:a16="http://schemas.microsoft.com/office/drawing/2014/main" id="{BCA2E1B2-ECEF-EE17-09D8-806FAA3D0B87}"/>
              </a:ext>
            </a:extLst>
          </p:cNvPr>
          <p:cNvSpPr txBox="1"/>
          <p:nvPr/>
        </p:nvSpPr>
        <p:spPr>
          <a:xfrm>
            <a:off x="1270000" y="10182423"/>
            <a:ext cx="44831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Sign in on a computer</a:t>
            </a:r>
          </a:p>
        </p:txBody>
      </p:sp>
      <p:sp>
        <p:nvSpPr>
          <p:cNvPr id="19" name="Text: Sign-ins expire after 12 hours; every computer is listed and can be signed out.">
            <a:extLst>
              <a:ext uri="{FF2B5EF4-FFF2-40B4-BE49-F238E27FC236}">
                <a16:creationId xmlns:a16="http://schemas.microsoft.com/office/drawing/2014/main" id="{07EC328C-1985-AC8F-8042-B9AC3A87B5C2}"/>
              </a:ext>
            </a:extLst>
          </p:cNvPr>
          <p:cNvSpPr txBox="1"/>
          <p:nvPr/>
        </p:nvSpPr>
        <p:spPr>
          <a:xfrm>
            <a:off x="6921500" y="10116939"/>
            <a:ext cx="11531600" cy="424061"/>
          </a:xfrm>
          <a:prstGeom prst="rect">
            <a:avLst/>
          </a:prstGeom>
          <a:noFill/>
        </p:spPr>
        <p:txBody>
          <a:bodyPr vert="horz" wrap="none" lIns="0" tIns="0" rIns="0" bIns="0" rtlCol="0">
            <a:noAutofit/>
          </a:bodyPr>
          <a:lstStyle/>
          <a:p>
            <a:pPr>
              <a:lnSpc>
                <a:spcPts val="1740"/>
              </a:lnSpc>
            </a:pPr>
            <a:r>
              <a:rPr lang="en-US" sz="1200">
                <a:solidFill>
                  <a:srgbClr val="153D31"/>
                </a:solidFill>
                <a:latin typeface="Segoe UI" panose="020B0502040204020203" pitchFamily="34" charset="0"/>
              </a:rPr>
              <a:t>Sign-ins expire after 12 hours; every computer is listed and can be signed out.</a:t>
            </a:r>
          </a:p>
        </p:txBody>
      </p:sp>
      <p:sp>
        <p:nvSpPr>
          <p:cNvPr id="20" name="Text: ANDROID APP PREVIEW">
            <a:extLst>
              <a:ext uri="{FF2B5EF4-FFF2-40B4-BE49-F238E27FC236}">
                <a16:creationId xmlns:a16="http://schemas.microsoft.com/office/drawing/2014/main" id="{C0906E01-A5CD-BB36-FF7A-3B0C6B732C71}"/>
              </a:ext>
            </a:extLst>
          </p:cNvPr>
          <p:cNvSpPr txBox="1"/>
          <p:nvPr/>
        </p:nvSpPr>
        <p:spPr>
          <a:xfrm>
            <a:off x="12700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1" name="Text: SILSILA NAQSHBANDIA OWAISIAH">
            <a:extLst>
              <a:ext uri="{FF2B5EF4-FFF2-40B4-BE49-F238E27FC236}">
                <a16:creationId xmlns:a16="http://schemas.microsoft.com/office/drawing/2014/main" id="{F97FC033-BB59-84C3-5D78-926ABAA21051}"/>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2" name="Text: App map">
            <a:extLst>
              <a:ext uri="{FF2B5EF4-FFF2-40B4-BE49-F238E27FC236}">
                <a16:creationId xmlns:a16="http://schemas.microsoft.com/office/drawing/2014/main" id="{71564E42-E651-9099-A14C-CD438679973E}"/>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3" name="Text: All features">
            <a:extLst>
              <a:ext uri="{FF2B5EF4-FFF2-40B4-BE49-F238E27FC236}">
                <a16:creationId xmlns:a16="http://schemas.microsoft.com/office/drawing/2014/main" id="{BD700346-D65E-F45D-7EFD-B4E6398887A3}"/>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4" name="Text: 47 / 65">
            <a:extLst>
              <a:ext uri="{FF2B5EF4-FFF2-40B4-BE49-F238E27FC236}">
                <a16:creationId xmlns:a16="http://schemas.microsoft.com/office/drawing/2014/main" id="{C745D2F1-D3E0-2285-177C-2641C4A406D5}"/>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47 / 65</a:t>
            </a:r>
          </a:p>
        </p:txBody>
      </p:sp>
      <p:sp>
        <p:nvSpPr>
          <p:cNvPr id="25" name="Text: ‹">
            <a:extLst>
              <a:ext uri="{FF2B5EF4-FFF2-40B4-BE49-F238E27FC236}">
                <a16:creationId xmlns:a16="http://schemas.microsoft.com/office/drawing/2014/main" id="{BA7C3067-5D69-B4EF-4967-BA0374436F4D}"/>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6" name="Text: ›">
            <a:extLst>
              <a:ext uri="{FF2B5EF4-FFF2-40B4-BE49-F238E27FC236}">
                <a16:creationId xmlns:a16="http://schemas.microsoft.com/office/drawing/2014/main" id="{AC394854-304F-7215-5FD7-46D883DBB9DA}"/>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28" name="Fresh Android screenshot: markaz-signin" descr="markaz-signin">
            <a:extLst>
              <a:ext uri="{FF2B5EF4-FFF2-40B4-BE49-F238E27FC236}">
                <a16:creationId xmlns:a16="http://schemas.microsoft.com/office/drawing/2014/main" id="{C6544E73-6D8D-7A10-55AE-0B3E579395EB}"/>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762000" y="1041400"/>
            <a:ext cx="4889500" cy="9595445"/>
          </a:xfrm>
          <a:prstGeom prst="rect">
            <a:avLst/>
          </a:prstGeom>
        </p:spPr>
      </p:pic>
      <p:sp>
        <p:nvSpPr>
          <p:cNvPr id="29" name="Explore: screen=markaz-signin">
            <a:hlinkClick r:id="rId5"/>
            <a:extLst>
              <a:ext uri="{FF2B5EF4-FFF2-40B4-BE49-F238E27FC236}">
                <a16:creationId xmlns:a16="http://schemas.microsoft.com/office/drawing/2014/main" id="{D5A0573D-A716-EAF7-9717-36BE8A95F79E}"/>
              </a:ext>
            </a:extLst>
          </p:cNvPr>
          <p:cNvSpPr/>
          <p:nvPr/>
        </p:nvSpPr>
        <p:spPr>
          <a:xfrm>
            <a:off x="6921500" y="6269633"/>
            <a:ext cx="10795000" cy="11049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Explore: screen=markaz-signin">
            <a:hlinkClick r:id="rId5"/>
            <a:extLst>
              <a:ext uri="{FF2B5EF4-FFF2-40B4-BE49-F238E27FC236}">
                <a16:creationId xmlns:a16="http://schemas.microsoft.com/office/drawing/2014/main" id="{7380F7B8-D857-D769-C043-ADD5E171236D}"/>
              </a:ext>
            </a:extLst>
          </p:cNvPr>
          <p:cNvSpPr/>
          <p:nvPr/>
        </p:nvSpPr>
        <p:spPr>
          <a:xfrm>
            <a:off x="6921500" y="8581033"/>
            <a:ext cx="10795000" cy="11049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Explore: screen=markaz-signin">
            <a:hlinkClick r:id="rId5"/>
            <a:extLst>
              <a:ext uri="{FF2B5EF4-FFF2-40B4-BE49-F238E27FC236}">
                <a16:creationId xmlns:a16="http://schemas.microsoft.com/office/drawing/2014/main" id="{BCA3114B-2AE7-A9BD-C488-DFFB328125E3}"/>
              </a:ext>
            </a:extLst>
          </p:cNvPr>
          <p:cNvSpPr/>
          <p:nvPr/>
        </p:nvSpPr>
        <p:spPr>
          <a:xfrm>
            <a:off x="1270000" y="1422400"/>
            <a:ext cx="3873500" cy="8452445"/>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Navigate: architecture">
            <a:hlinkClick r:id="rId6" action="ppaction://hlinksldjump"/>
            <a:extLst>
              <a:ext uri="{FF2B5EF4-FFF2-40B4-BE49-F238E27FC236}">
                <a16:creationId xmlns:a16="http://schemas.microsoft.com/office/drawing/2014/main" id="{EA9348E2-7FBD-A117-89E0-7AA1481A50C6}"/>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features">
            <a:hlinkClick r:id="rId7"/>
            <a:extLst>
              <a:ext uri="{FF2B5EF4-FFF2-40B4-BE49-F238E27FC236}">
                <a16:creationId xmlns:a16="http://schemas.microsoft.com/office/drawing/2014/main" id="{518532A7-FA13-93C2-D85F-C853697C0A80}"/>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Navigate: markaz-reports">
            <a:hlinkClick r:id="rId8" action="ppaction://hlinksldjump"/>
            <a:extLst>
              <a:ext uri="{FF2B5EF4-FFF2-40B4-BE49-F238E27FC236}">
                <a16:creationId xmlns:a16="http://schemas.microsoft.com/office/drawing/2014/main" id="{1A5FEDE3-7C88-3379-89F8-8F34F0A73EB0}"/>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Navigate: your-way">
            <a:hlinkClick r:id="rId9" action="ppaction://hlinksldjump"/>
            <a:extLst>
              <a:ext uri="{FF2B5EF4-FFF2-40B4-BE49-F238E27FC236}">
                <a16:creationId xmlns:a16="http://schemas.microsoft.com/office/drawing/2014/main" id="{ECC62476-A120-BA0D-EA1E-F306FF9F85D7}"/>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3147060"/>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6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name="your-way">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D3604543-2F64-DEB9-D885-341EF86C184F}"/>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DARUL IRFAN">
            <a:extLst>
              <a:ext uri="{FF2B5EF4-FFF2-40B4-BE49-F238E27FC236}">
                <a16:creationId xmlns:a16="http://schemas.microsoft.com/office/drawing/2014/main" id="{02797FD7-87A0-3A7E-1222-C9F41436D23F}"/>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5" name="Text: PREFERENCES">
            <a:extLst>
              <a:ext uri="{FF2B5EF4-FFF2-40B4-BE49-F238E27FC236}">
                <a16:creationId xmlns:a16="http://schemas.microsoft.com/office/drawing/2014/main" id="{2B2F0151-62CD-3A4C-77D5-2224B15E47C6}"/>
              </a:ext>
            </a:extLst>
          </p:cNvPr>
          <p:cNvSpPr txBox="1"/>
          <p:nvPr/>
        </p:nvSpPr>
        <p:spPr>
          <a:xfrm>
            <a:off x="3070820" y="527050"/>
            <a:ext cx="1798042"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PREFERENCES</a:t>
            </a:r>
          </a:p>
        </p:txBody>
      </p:sp>
      <p:sp>
        <p:nvSpPr>
          <p:cNvPr id="6" name="Text: Comfortable in your language">
            <a:extLst>
              <a:ext uri="{FF2B5EF4-FFF2-40B4-BE49-F238E27FC236}">
                <a16:creationId xmlns:a16="http://schemas.microsoft.com/office/drawing/2014/main" id="{048EEAA3-10E4-0A48-3ECC-DD2ABF899EE4}"/>
              </a:ext>
            </a:extLst>
          </p:cNvPr>
          <p:cNvSpPr txBox="1"/>
          <p:nvPr/>
        </p:nvSpPr>
        <p:spPr>
          <a:xfrm>
            <a:off x="6921500" y="1663700"/>
            <a:ext cx="11785600" cy="1102916"/>
          </a:xfrm>
          <a:prstGeom prst="rect">
            <a:avLst/>
          </a:prstGeom>
          <a:noFill/>
        </p:spPr>
        <p:txBody>
          <a:bodyPr vert="horz" wrap="none" lIns="0" tIns="0" rIns="0" bIns="0" rtlCol="0">
            <a:noAutofit/>
          </a:bodyPr>
          <a:lstStyle/>
          <a:p>
            <a:pPr>
              <a:lnSpc>
                <a:spcPts val="7085"/>
              </a:lnSpc>
            </a:pPr>
            <a:r>
              <a:rPr lang="en-US" sz="6500">
                <a:solidFill>
                  <a:srgbClr val="153D31"/>
                </a:solidFill>
                <a:latin typeface="Segoe UI Semibold" panose="020B0702040204020203" pitchFamily="34" charset="0"/>
              </a:rPr>
              <a:t>Comfortable in your language</a:t>
            </a:r>
          </a:p>
        </p:txBody>
      </p:sp>
      <p:sp>
        <p:nvSpPr>
          <p:cNvPr id="7" name="Urdu: اپنی زبان، اپنی سہولت">
            <a:extLst>
              <a:ext uri="{FF2B5EF4-FFF2-40B4-BE49-F238E27FC236}">
                <a16:creationId xmlns:a16="http://schemas.microsoft.com/office/drawing/2014/main" id="{720C18BF-3F3B-2FFD-9E8E-4DAA1AEAB95A}"/>
              </a:ext>
            </a:extLst>
          </p:cNvPr>
          <p:cNvSpPr txBox="1"/>
          <p:nvPr/>
        </p:nvSpPr>
        <p:spPr>
          <a:xfrm>
            <a:off x="6921501" y="2766616"/>
            <a:ext cx="3054413" cy="884436"/>
          </a:xfrm>
          <a:prstGeom prst="rect">
            <a:avLst/>
          </a:prstGeom>
          <a:noFill/>
        </p:spPr>
        <p:txBody>
          <a:bodyPr vert="horz" wrap="none" lIns="0" tIns="0" rIns="0" bIns="0" rtlCol="0">
            <a:noAutofit/>
          </a:bodyPr>
          <a:lstStyle/>
          <a:p>
            <a:pPr algn="r" rtl="1">
              <a:lnSpc>
                <a:spcPts val="5365"/>
              </a:lnSpc>
            </a:pPr>
            <a:r>
              <a:rPr lang="ar-AE" sz="2900">
                <a:solidFill>
                  <a:srgbClr val="8B6D28"/>
                </a:solidFill>
                <a:latin typeface="Noto Nastaliq Urdu" panose="020B0502040504020204" pitchFamily="34" charset="-78"/>
                <a:cs typeface="Noto Nastaliq Urdu" panose="020B0502040504020204" pitchFamily="34" charset="-78"/>
              </a:rPr>
              <a:t>اپنی زبان، اپنی سہولت</a:t>
            </a:r>
            <a:endParaRPr lang="en-US" sz="2900">
              <a:solidFill>
                <a:srgbClr val="8B6D28"/>
              </a:solidFill>
              <a:latin typeface="Noto Nastaliq Urdu" panose="020B0502040504020204" pitchFamily="34" charset="-78"/>
              <a:cs typeface="Noto Nastaliq Urdu" panose="020B0502040504020204" pitchFamily="34" charset="-78"/>
            </a:endParaRPr>
          </a:p>
        </p:txBody>
      </p:sp>
      <p:sp>
        <p:nvSpPr>
          <p:cNvPr id="8" name="Text: English and Urdu, reading-size choices and a theme that can follow sunrise and sunset.">
            <a:extLst>
              <a:ext uri="{FF2B5EF4-FFF2-40B4-BE49-F238E27FC236}">
                <a16:creationId xmlns:a16="http://schemas.microsoft.com/office/drawing/2014/main" id="{E769A999-E84D-305B-D137-97336E8F3D65}"/>
              </a:ext>
            </a:extLst>
          </p:cNvPr>
          <p:cNvSpPr txBox="1"/>
          <p:nvPr/>
        </p:nvSpPr>
        <p:spPr>
          <a:xfrm>
            <a:off x="6921500" y="3714552"/>
            <a:ext cx="10896600" cy="1104900"/>
          </a:xfrm>
          <a:prstGeom prst="rect">
            <a:avLst/>
          </a:prstGeom>
          <a:noFill/>
        </p:spPr>
        <p:txBody>
          <a:bodyPr vert="horz" wrap="none" lIns="0" tIns="0" rIns="0" bIns="0" rtlCol="0">
            <a:noAutofit/>
          </a:bodyPr>
          <a:lstStyle/>
          <a:p>
            <a:pPr>
              <a:lnSpc>
                <a:spcPts val="3550"/>
              </a:lnSpc>
            </a:pPr>
            <a:r>
              <a:rPr lang="en-US" sz="2500">
                <a:solidFill>
                  <a:srgbClr val="405F52"/>
                </a:solidFill>
                <a:latin typeface="Segoe UI" panose="020B0502040204020203" pitchFamily="34" charset="0"/>
              </a:rPr>
              <a:t>English and Urdu, reading-size choices and a theme that can follow sunrise
and sunset.</a:t>
            </a:r>
          </a:p>
        </p:txBody>
      </p:sp>
      <p:sp>
        <p:nvSpPr>
          <p:cNvPr id="9" name="Urdu: اردو یا انگریزی، متن کا مناسب سائز اور طلوع و غروب کے مطابق بدلتی تھیم۔">
            <a:extLst>
              <a:ext uri="{FF2B5EF4-FFF2-40B4-BE49-F238E27FC236}">
                <a16:creationId xmlns:a16="http://schemas.microsoft.com/office/drawing/2014/main" id="{3A9AAD5D-38EE-6C36-5847-71C7862B23C4}"/>
              </a:ext>
            </a:extLst>
          </p:cNvPr>
          <p:cNvSpPr txBox="1"/>
          <p:nvPr/>
        </p:nvSpPr>
        <p:spPr>
          <a:xfrm>
            <a:off x="6921501" y="4794052"/>
            <a:ext cx="8091551" cy="782241"/>
          </a:xfrm>
          <a:prstGeom prst="rect">
            <a:avLst/>
          </a:prstGeom>
          <a:noFill/>
        </p:spPr>
        <p:txBody>
          <a:bodyPr vert="horz" wrap="none" lIns="0" tIns="0" rIns="0" bIns="0" rtlCol="0">
            <a:noAutofit/>
          </a:bodyPr>
          <a:lstStyle/>
          <a:p>
            <a:pPr algn="r" rtl="1">
              <a:lnSpc>
                <a:spcPts val="4560"/>
              </a:lnSpc>
            </a:pPr>
            <a:r>
              <a:rPr lang="ar-AE" sz="2400">
                <a:solidFill>
                  <a:srgbClr val="4F6759"/>
                </a:solidFill>
                <a:latin typeface="Noto Nastaliq Urdu" panose="020B0502040504020204" pitchFamily="34" charset="-78"/>
                <a:cs typeface="Noto Nastaliq Urdu" panose="020B0502040504020204" pitchFamily="34" charset="-78"/>
              </a:rPr>
              <a:t>اردو یا انگریزی، متن کا مناسب سائز اور طلوع و غروب کے مطابق بدلتی تھیم۔</a:t>
            </a:r>
            <a:endParaRPr lang="en-US" sz="2400">
              <a:solidFill>
                <a:srgbClr val="4F6759"/>
              </a:solidFill>
              <a:latin typeface="Noto Nastaliq Urdu" panose="020B0502040504020204" pitchFamily="34" charset="-78"/>
              <a:cs typeface="Noto Nastaliq Urdu" panose="020B0502040504020204" pitchFamily="34" charset="-78"/>
            </a:endParaRPr>
          </a:p>
        </p:txBody>
      </p:sp>
      <p:sp>
        <p:nvSpPr>
          <p:cNvPr id="10" name="Text: Choose the appearance and reading size">
            <a:extLst>
              <a:ext uri="{FF2B5EF4-FFF2-40B4-BE49-F238E27FC236}">
                <a16:creationId xmlns:a16="http://schemas.microsoft.com/office/drawing/2014/main" id="{9EB7624D-E7E4-1239-7E22-FD22DD72EE64}"/>
              </a:ext>
            </a:extLst>
          </p:cNvPr>
          <p:cNvSpPr txBox="1"/>
          <p:nvPr/>
        </p:nvSpPr>
        <p:spPr>
          <a:xfrm>
            <a:off x="6921500" y="5875338"/>
            <a:ext cx="103378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Choose the appearance and reading size</a:t>
            </a:r>
          </a:p>
        </p:txBody>
      </p:sp>
      <p:sp>
        <p:nvSpPr>
          <p:cNvPr id="11" name="Urdu: انداز اور مطالعے کے متن کا سائز منتخب کریں">
            <a:extLst>
              <a:ext uri="{FF2B5EF4-FFF2-40B4-BE49-F238E27FC236}">
                <a16:creationId xmlns:a16="http://schemas.microsoft.com/office/drawing/2014/main" id="{B091CD8B-B93F-2203-5176-C3B53689CB9B}"/>
              </a:ext>
            </a:extLst>
          </p:cNvPr>
          <p:cNvSpPr txBox="1"/>
          <p:nvPr/>
        </p:nvSpPr>
        <p:spPr>
          <a:xfrm>
            <a:off x="6921500" y="6277372"/>
            <a:ext cx="3668776"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انداز اور مطالعے کے متن کا سائز منتخب کریں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2" name="Text: ↗">
            <a:extLst>
              <a:ext uri="{FF2B5EF4-FFF2-40B4-BE49-F238E27FC236}">
                <a16:creationId xmlns:a16="http://schemas.microsoft.com/office/drawing/2014/main" id="{CACD42AD-442D-6E90-9387-DCDFE677DB80}"/>
              </a:ext>
            </a:extLst>
          </p:cNvPr>
          <p:cNvSpPr txBox="1"/>
          <p:nvPr/>
        </p:nvSpPr>
        <p:spPr>
          <a:xfrm>
            <a:off x="17404358" y="5919192"/>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3" name="Text: Use Urdu with Western digits">
            <a:extLst>
              <a:ext uri="{FF2B5EF4-FFF2-40B4-BE49-F238E27FC236}">
                <a16:creationId xmlns:a16="http://schemas.microsoft.com/office/drawing/2014/main" id="{040054A6-1C1C-609A-2537-F25AAA33BCDA}"/>
              </a:ext>
            </a:extLst>
          </p:cNvPr>
          <p:cNvSpPr txBox="1"/>
          <p:nvPr/>
        </p:nvSpPr>
        <p:spPr>
          <a:xfrm>
            <a:off x="6921500" y="7031038"/>
            <a:ext cx="103378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Use Urdu with Western digits</a:t>
            </a:r>
          </a:p>
        </p:txBody>
      </p:sp>
      <p:sp>
        <p:nvSpPr>
          <p:cNvPr id="14" name="Urdu: اردو کے ساتھ 0 سے 9 کے ہندسے">
            <a:extLst>
              <a:ext uri="{FF2B5EF4-FFF2-40B4-BE49-F238E27FC236}">
                <a16:creationId xmlns:a16="http://schemas.microsoft.com/office/drawing/2014/main" id="{66C153C8-C7EA-EEC7-15A4-F68EBE30C4B3}"/>
              </a:ext>
            </a:extLst>
          </p:cNvPr>
          <p:cNvSpPr txBox="1"/>
          <p:nvPr/>
        </p:nvSpPr>
        <p:spPr>
          <a:xfrm>
            <a:off x="6921500" y="7433072"/>
            <a:ext cx="2906776"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اردو کے ساتھ 0 سے 9 کے ہندسے</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5" name="Text: ↗">
            <a:extLst>
              <a:ext uri="{FF2B5EF4-FFF2-40B4-BE49-F238E27FC236}">
                <a16:creationId xmlns:a16="http://schemas.microsoft.com/office/drawing/2014/main" id="{32882F39-FD5F-5293-AEDC-18E5CE1D83F1}"/>
              </a:ext>
            </a:extLst>
          </p:cNvPr>
          <p:cNvSpPr txBox="1"/>
          <p:nvPr/>
        </p:nvSpPr>
        <p:spPr>
          <a:xfrm>
            <a:off x="17404358" y="7074892"/>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6" name="Text: Choose reminders, location and moon-date correction">
            <a:extLst>
              <a:ext uri="{FF2B5EF4-FFF2-40B4-BE49-F238E27FC236}">
                <a16:creationId xmlns:a16="http://schemas.microsoft.com/office/drawing/2014/main" id="{54724C94-9671-5609-B2DA-5FD541655507}"/>
              </a:ext>
            </a:extLst>
          </p:cNvPr>
          <p:cNvSpPr txBox="1"/>
          <p:nvPr/>
        </p:nvSpPr>
        <p:spPr>
          <a:xfrm>
            <a:off x="6921500" y="8141692"/>
            <a:ext cx="10337800" cy="541734"/>
          </a:xfrm>
          <a:prstGeom prst="rect">
            <a:avLst/>
          </a:prstGeom>
          <a:noFill/>
        </p:spPr>
        <p:txBody>
          <a:bodyPr vert="horz" wrap="none" lIns="0" tIns="0" rIns="0" bIns="0" rtlCol="0">
            <a:noAutofit/>
          </a:bodyPr>
          <a:lstStyle/>
          <a:p>
            <a:pPr>
              <a:lnSpc>
                <a:spcPts val="2667"/>
              </a:lnSpc>
            </a:pPr>
            <a:r>
              <a:rPr lang="en-US" sz="2100">
                <a:solidFill>
                  <a:srgbClr val="153D31"/>
                </a:solidFill>
                <a:latin typeface="Segoe UI Semibold" panose="020B0702040204020203" pitchFamily="34" charset="0"/>
              </a:rPr>
              <a:t>Choose reminders, location and moon-date correction</a:t>
            </a:r>
          </a:p>
        </p:txBody>
      </p:sp>
      <p:sp>
        <p:nvSpPr>
          <p:cNvPr id="17" name="Urdu: یاددہانی، مقام اور اسلامی تاریخ کی درستگی منتخب کریں">
            <a:extLst>
              <a:ext uri="{FF2B5EF4-FFF2-40B4-BE49-F238E27FC236}">
                <a16:creationId xmlns:a16="http://schemas.microsoft.com/office/drawing/2014/main" id="{D62B2224-835B-9AD6-197A-473590EF9A09}"/>
              </a:ext>
            </a:extLst>
          </p:cNvPr>
          <p:cNvSpPr txBox="1"/>
          <p:nvPr/>
        </p:nvSpPr>
        <p:spPr>
          <a:xfrm>
            <a:off x="6921500" y="8543727"/>
            <a:ext cx="4359338" cy="625475"/>
          </a:xfrm>
          <a:prstGeom prst="rect">
            <a:avLst/>
          </a:prstGeom>
          <a:noFill/>
        </p:spPr>
        <p:txBody>
          <a:bodyPr vert="horz" wrap="none" lIns="0" tIns="0" rIns="0" bIns="0" rtlCol="0">
            <a:noAutofit/>
          </a:bodyPr>
          <a:lstStyle/>
          <a:p>
            <a:pPr algn="r" rtl="1">
              <a:lnSpc>
                <a:spcPts val="3325"/>
              </a:lnSpc>
            </a:pPr>
            <a:r>
              <a:rPr lang="ar-AE" sz="1900">
                <a:solidFill>
                  <a:srgbClr val="687565"/>
                </a:solidFill>
                <a:latin typeface="Noto Nastaliq Urdu" panose="020B0502040504020204" pitchFamily="34" charset="-78"/>
                <a:cs typeface="Noto Nastaliq Urdu" panose="020B0502040504020204" pitchFamily="34" charset="-78"/>
              </a:rPr>
              <a:t>یاددہانی، مقام اور اسلامی تاریخ کی درستگی منتخب کریں</a:t>
            </a:r>
            <a:endParaRPr lang="en-US" sz="1900">
              <a:solidFill>
                <a:srgbClr val="687565"/>
              </a:solidFill>
              <a:latin typeface="Noto Nastaliq Urdu" panose="020B0502040504020204" pitchFamily="34" charset="-78"/>
              <a:cs typeface="Noto Nastaliq Urdu" panose="020B0502040504020204" pitchFamily="34" charset="-78"/>
            </a:endParaRPr>
          </a:p>
        </p:txBody>
      </p:sp>
      <p:sp>
        <p:nvSpPr>
          <p:cNvPr id="18" name="Text: Appearance · Theme &amp; reading">
            <a:extLst>
              <a:ext uri="{FF2B5EF4-FFF2-40B4-BE49-F238E27FC236}">
                <a16:creationId xmlns:a16="http://schemas.microsoft.com/office/drawing/2014/main" id="{9FD32B34-29B1-E242-0F43-8A83CCB946BF}"/>
              </a:ext>
            </a:extLst>
          </p:cNvPr>
          <p:cNvSpPr txBox="1"/>
          <p:nvPr/>
        </p:nvSpPr>
        <p:spPr>
          <a:xfrm>
            <a:off x="1270000" y="10182423"/>
            <a:ext cx="4483100" cy="425450"/>
          </a:xfrm>
          <a:prstGeom prst="rect">
            <a:avLst/>
          </a:prstGeom>
          <a:noFill/>
        </p:spPr>
        <p:txBody>
          <a:bodyPr vert="horz" wrap="none" lIns="0" tIns="0" rIns="0" bIns="0" rtlCol="0">
            <a:noAutofit/>
          </a:bodyPr>
          <a:lstStyle/>
          <a:p>
            <a:pPr>
              <a:lnSpc>
                <a:spcPts val="1750"/>
              </a:lnSpc>
            </a:pPr>
            <a:r>
              <a:rPr lang="en-US" sz="1400">
                <a:solidFill>
                  <a:srgbClr val="153D31"/>
                </a:solidFill>
                <a:latin typeface="Segoe UI" panose="020B0502040204020203" pitchFamily="34" charset="0"/>
              </a:rPr>
              <a:t>Appearance · Theme &amp; reading</a:t>
            </a:r>
          </a:p>
        </p:txBody>
      </p:sp>
      <p:sp>
        <p:nvSpPr>
          <p:cNvPr id="19" name="Text: ANDROID APP PREVIEW">
            <a:extLst>
              <a:ext uri="{FF2B5EF4-FFF2-40B4-BE49-F238E27FC236}">
                <a16:creationId xmlns:a16="http://schemas.microsoft.com/office/drawing/2014/main" id="{973A52A7-4C4F-A3A5-A2E0-988F438C615B}"/>
              </a:ext>
            </a:extLst>
          </p:cNvPr>
          <p:cNvSpPr txBox="1"/>
          <p:nvPr/>
        </p:nvSpPr>
        <p:spPr>
          <a:xfrm>
            <a:off x="1270000" y="1104900"/>
            <a:ext cx="2032000" cy="393700"/>
          </a:xfrm>
          <a:prstGeom prst="rect">
            <a:avLst/>
          </a:prstGeom>
          <a:noFill/>
        </p:spPr>
        <p:txBody>
          <a:bodyPr vert="horz" wrap="none" lIns="0" tIns="0" rIns="0" bIns="0" rtlCol="0">
            <a:noAutofit/>
          </a:bodyPr>
          <a:lstStyle/>
          <a:p>
            <a:pPr>
              <a:lnSpc>
                <a:spcPts val="1320"/>
              </a:lnSpc>
            </a:pPr>
            <a:r>
              <a:rPr lang="en-US" sz="1100">
                <a:solidFill>
                  <a:srgbClr val="153D31"/>
                </a:solidFill>
                <a:latin typeface="Segoe UI" panose="020B0502040204020203" pitchFamily="34" charset="0"/>
              </a:rPr>
              <a:t>ANDROID APP PREVIEW</a:t>
            </a:r>
          </a:p>
        </p:txBody>
      </p:sp>
      <p:sp>
        <p:nvSpPr>
          <p:cNvPr id="20" name="Text: SILSILA NAQSHBANDIA OWAISIAH">
            <a:extLst>
              <a:ext uri="{FF2B5EF4-FFF2-40B4-BE49-F238E27FC236}">
                <a16:creationId xmlns:a16="http://schemas.microsoft.com/office/drawing/2014/main" id="{97D341CE-4253-FAF6-A91B-1309FE27D385}"/>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21" name="Text: App map">
            <a:extLst>
              <a:ext uri="{FF2B5EF4-FFF2-40B4-BE49-F238E27FC236}">
                <a16:creationId xmlns:a16="http://schemas.microsoft.com/office/drawing/2014/main" id="{999DCF5E-0B85-6B26-E6A7-4B97C7D745F9}"/>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22" name="Text: All features">
            <a:extLst>
              <a:ext uri="{FF2B5EF4-FFF2-40B4-BE49-F238E27FC236}">
                <a16:creationId xmlns:a16="http://schemas.microsoft.com/office/drawing/2014/main" id="{7946B660-7A9C-3B4C-F60F-BA12BBA80DB7}"/>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23" name="Text: 48 / 65">
            <a:extLst>
              <a:ext uri="{FF2B5EF4-FFF2-40B4-BE49-F238E27FC236}">
                <a16:creationId xmlns:a16="http://schemas.microsoft.com/office/drawing/2014/main" id="{80A311F4-5982-758D-2DA5-66659624CDAB}"/>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48 / 65</a:t>
            </a:r>
          </a:p>
        </p:txBody>
      </p:sp>
      <p:sp>
        <p:nvSpPr>
          <p:cNvPr id="24" name="Text: ‹">
            <a:extLst>
              <a:ext uri="{FF2B5EF4-FFF2-40B4-BE49-F238E27FC236}">
                <a16:creationId xmlns:a16="http://schemas.microsoft.com/office/drawing/2014/main" id="{BDC4ED2C-50BD-3113-F782-18F0855EB951}"/>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25" name="Text: ›">
            <a:extLst>
              <a:ext uri="{FF2B5EF4-FFF2-40B4-BE49-F238E27FC236}">
                <a16:creationId xmlns:a16="http://schemas.microsoft.com/office/drawing/2014/main" id="{AF89C1EA-076E-F0F6-19D2-BAB67FBF9732}"/>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pic>
        <p:nvPicPr>
          <p:cNvPr id="27" name="Fresh Android screenshot: appearance-en" descr="appearance-en">
            <a:extLst>
              <a:ext uri="{FF2B5EF4-FFF2-40B4-BE49-F238E27FC236}">
                <a16:creationId xmlns:a16="http://schemas.microsoft.com/office/drawing/2014/main" id="{2A5C8D09-ED13-C24A-EAFD-ED3E4FD55145}"/>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762000" y="1041400"/>
            <a:ext cx="4889500" cy="9595445"/>
          </a:xfrm>
          <a:prstGeom prst="rect">
            <a:avLst/>
          </a:prstGeom>
        </p:spPr>
      </p:pic>
      <p:sp>
        <p:nvSpPr>
          <p:cNvPr id="28" name="Explore: screen=appearance-en">
            <a:hlinkClick r:id="rId5"/>
            <a:extLst>
              <a:ext uri="{FF2B5EF4-FFF2-40B4-BE49-F238E27FC236}">
                <a16:creationId xmlns:a16="http://schemas.microsoft.com/office/drawing/2014/main" id="{9450891A-AA95-ED1E-307D-2548004982A6}"/>
              </a:ext>
            </a:extLst>
          </p:cNvPr>
          <p:cNvSpPr/>
          <p:nvPr/>
        </p:nvSpPr>
        <p:spPr>
          <a:xfrm>
            <a:off x="6921500" y="5690592"/>
            <a:ext cx="10795000" cy="11049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Explore: screen=today-ur">
            <a:hlinkClick r:id="rId6"/>
            <a:extLst>
              <a:ext uri="{FF2B5EF4-FFF2-40B4-BE49-F238E27FC236}">
                <a16:creationId xmlns:a16="http://schemas.microsoft.com/office/drawing/2014/main" id="{30D9E5F1-56DB-031C-0A4E-EBA7B4CA2D7C}"/>
              </a:ext>
            </a:extLst>
          </p:cNvPr>
          <p:cNvSpPr/>
          <p:nvPr/>
        </p:nvSpPr>
        <p:spPr>
          <a:xfrm>
            <a:off x="6921500" y="6846292"/>
            <a:ext cx="10795000" cy="11049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Explore: screen=appearance-en">
            <a:hlinkClick r:id="rId5"/>
            <a:extLst>
              <a:ext uri="{FF2B5EF4-FFF2-40B4-BE49-F238E27FC236}">
                <a16:creationId xmlns:a16="http://schemas.microsoft.com/office/drawing/2014/main" id="{5CA05005-42D3-6782-CD45-7F1910F12FC7}"/>
              </a:ext>
            </a:extLst>
          </p:cNvPr>
          <p:cNvSpPr/>
          <p:nvPr/>
        </p:nvSpPr>
        <p:spPr>
          <a:xfrm>
            <a:off x="1270000" y="1422400"/>
            <a:ext cx="3873500" cy="8452445"/>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Navigate: architecture">
            <a:hlinkClick r:id="rId7" action="ppaction://hlinksldjump"/>
            <a:extLst>
              <a:ext uri="{FF2B5EF4-FFF2-40B4-BE49-F238E27FC236}">
                <a16:creationId xmlns:a16="http://schemas.microsoft.com/office/drawing/2014/main" id="{DCA4171F-6947-4C3A-CF96-E1398526D614}"/>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Explore: features">
            <a:hlinkClick r:id="rId8"/>
            <a:extLst>
              <a:ext uri="{FF2B5EF4-FFF2-40B4-BE49-F238E27FC236}">
                <a16:creationId xmlns:a16="http://schemas.microsoft.com/office/drawing/2014/main" id="{14634451-3B50-6065-FC2E-3BDDBA995EBA}"/>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Navigate: markaz-web">
            <a:hlinkClick r:id="rId9" action="ppaction://hlinksldjump"/>
            <a:extLst>
              <a:ext uri="{FF2B5EF4-FFF2-40B4-BE49-F238E27FC236}">
                <a16:creationId xmlns:a16="http://schemas.microsoft.com/office/drawing/2014/main" id="{88F42363-95B5-780E-B32C-04AD529E949A}"/>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Navigate: explore">
            <a:hlinkClick r:id="rId10" action="ppaction://hlinksldjump"/>
            <a:extLst>
              <a:ext uri="{FF2B5EF4-FFF2-40B4-BE49-F238E27FC236}">
                <a16:creationId xmlns:a16="http://schemas.microsoft.com/office/drawing/2014/main" id="{B9EABE2E-864A-D3CB-FB4F-A2EF7011A194}"/>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2369336"/>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6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name="explore">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27E37521-981A-B014-434F-CC558497E148}"/>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sp>
        <p:nvSpPr>
          <p:cNvPr id="4" name="Text: Explore what matters to you">
            <a:extLst>
              <a:ext uri="{FF2B5EF4-FFF2-40B4-BE49-F238E27FC236}">
                <a16:creationId xmlns:a16="http://schemas.microsoft.com/office/drawing/2014/main" id="{855C2DF1-6511-09F9-F175-6C7B57229C75}"/>
              </a:ext>
            </a:extLst>
          </p:cNvPr>
          <p:cNvSpPr txBox="1"/>
          <p:nvPr/>
        </p:nvSpPr>
        <p:spPr>
          <a:xfrm>
            <a:off x="2286000" y="4051300"/>
            <a:ext cx="15849600" cy="1295400"/>
          </a:xfrm>
          <a:prstGeom prst="rect">
            <a:avLst/>
          </a:prstGeom>
          <a:noFill/>
        </p:spPr>
        <p:txBody>
          <a:bodyPr vert="horz" wrap="none" lIns="0" tIns="0" rIns="0" bIns="0" rtlCol="0">
            <a:noAutofit/>
          </a:bodyPr>
          <a:lstStyle/>
          <a:p>
            <a:pPr algn="ctr">
              <a:lnSpc>
                <a:spcPts val="7800"/>
              </a:lnSpc>
            </a:pPr>
            <a:r>
              <a:rPr lang="en-US" sz="6500">
                <a:solidFill>
                  <a:srgbClr val="FBF5E6"/>
                </a:solidFill>
                <a:latin typeface="Segoe UI Semibold" panose="020B0702040204020203" pitchFamily="34" charset="0"/>
              </a:rPr>
              <a:t>Explore what matters to you</a:t>
            </a:r>
          </a:p>
        </p:txBody>
      </p:sp>
      <p:sp>
        <p:nvSpPr>
          <p:cNvPr id="5" name="Urdu: اپنی دلچسپی کی سہولت کھولیں">
            <a:extLst>
              <a:ext uri="{FF2B5EF4-FFF2-40B4-BE49-F238E27FC236}">
                <a16:creationId xmlns:a16="http://schemas.microsoft.com/office/drawing/2014/main" id="{8D0BFEC3-3E7E-9631-1BE4-D2DCE8AEE76B}"/>
              </a:ext>
            </a:extLst>
          </p:cNvPr>
          <p:cNvSpPr txBox="1"/>
          <p:nvPr/>
        </p:nvSpPr>
        <p:spPr>
          <a:xfrm>
            <a:off x="2286000" y="5207000"/>
            <a:ext cx="15849600" cy="1117600"/>
          </a:xfrm>
          <a:prstGeom prst="rect">
            <a:avLst/>
          </a:prstGeom>
          <a:noFill/>
        </p:spPr>
        <p:txBody>
          <a:bodyPr vert="horz" wrap="none" lIns="0" tIns="0" rIns="0" bIns="0" rtlCol="0">
            <a:noAutofit/>
          </a:bodyPr>
          <a:lstStyle/>
          <a:p>
            <a:pPr algn="ctr" rtl="1">
              <a:lnSpc>
                <a:spcPts val="7200"/>
              </a:lnSpc>
            </a:pPr>
            <a:r>
              <a:rPr lang="ar-AE" sz="3600">
                <a:solidFill>
                  <a:srgbClr val="E7C978"/>
                </a:solidFill>
                <a:latin typeface="Noto Nastaliq Urdu" panose="020B0502040504020204" pitchFamily="34" charset="-78"/>
                <a:cs typeface="Noto Nastaliq Urdu" panose="020B0502040504020204" pitchFamily="34" charset="-78"/>
              </a:rPr>
              <a:t>اپنی دلچسپی کی سہولت کھولیں</a:t>
            </a:r>
            <a:endParaRPr lang="en-US" sz="3600">
              <a:solidFill>
                <a:srgbClr val="E7C978"/>
              </a:solidFill>
              <a:latin typeface="Noto Nastaliq Urdu" panose="020B0502040504020204" pitchFamily="34" charset="-78"/>
              <a:cs typeface="Noto Nastaliq Urdu" panose="020B0502040504020204" pitchFamily="34" charset="-78"/>
            </a:endParaRPr>
          </a:p>
        </p:txBody>
      </p:sp>
      <p:sp>
        <p:nvSpPr>
          <p:cNvPr id="6" name="Text: Today">
            <a:extLst>
              <a:ext uri="{FF2B5EF4-FFF2-40B4-BE49-F238E27FC236}">
                <a16:creationId xmlns:a16="http://schemas.microsoft.com/office/drawing/2014/main" id="{471F4712-C03A-E029-973A-5D67BBFB377B}"/>
              </a:ext>
            </a:extLst>
          </p:cNvPr>
          <p:cNvSpPr txBox="1"/>
          <p:nvPr/>
        </p:nvSpPr>
        <p:spPr>
          <a:xfrm>
            <a:off x="3187700" y="7150100"/>
            <a:ext cx="2057400" cy="647700"/>
          </a:xfrm>
          <a:prstGeom prst="rect">
            <a:avLst/>
          </a:prstGeom>
          <a:noFill/>
        </p:spPr>
        <p:txBody>
          <a:bodyPr vert="horz" wrap="none" lIns="0" tIns="0" rIns="0" bIns="0" rtlCol="0">
            <a:noAutofit/>
          </a:bodyPr>
          <a:lstStyle/>
          <a:p>
            <a:pPr>
              <a:lnSpc>
                <a:spcPts val="3120"/>
              </a:lnSpc>
            </a:pPr>
            <a:r>
              <a:rPr lang="en-US" sz="2600">
                <a:solidFill>
                  <a:srgbClr val="F5E9CD"/>
                </a:solidFill>
                <a:latin typeface="Segoe UI" panose="020B0502040204020203" pitchFamily="34" charset="0"/>
              </a:rPr>
              <a:t>Today</a:t>
            </a:r>
          </a:p>
        </p:txBody>
      </p:sp>
      <p:sp>
        <p:nvSpPr>
          <p:cNvPr id="7" name="Urdu: آج">
            <a:extLst>
              <a:ext uri="{FF2B5EF4-FFF2-40B4-BE49-F238E27FC236}">
                <a16:creationId xmlns:a16="http://schemas.microsoft.com/office/drawing/2014/main" id="{60794D30-89EF-F136-3679-3B5EFCCB70A7}"/>
              </a:ext>
            </a:extLst>
          </p:cNvPr>
          <p:cNvSpPr txBox="1"/>
          <p:nvPr/>
        </p:nvSpPr>
        <p:spPr>
          <a:xfrm>
            <a:off x="3187700" y="7658100"/>
            <a:ext cx="422338" cy="706041"/>
          </a:xfrm>
          <a:prstGeom prst="rect">
            <a:avLst/>
          </a:prstGeom>
          <a:noFill/>
        </p:spPr>
        <p:txBody>
          <a:bodyPr vert="horz" wrap="none" lIns="0" tIns="0" rIns="0" bIns="0" rtlCol="0">
            <a:noAutofit/>
          </a:bodyPr>
          <a:lstStyle/>
          <a:p>
            <a:pPr algn="r" rtl="1">
              <a:lnSpc>
                <a:spcPts val="3960"/>
              </a:lnSpc>
            </a:pPr>
            <a:r>
              <a:rPr lang="ar-AE" sz="2200">
                <a:solidFill>
                  <a:srgbClr val="F5E9CD"/>
                </a:solidFill>
                <a:latin typeface="Noto Nastaliq Urdu" panose="020B0502040504020204" pitchFamily="34" charset="-78"/>
                <a:cs typeface="Noto Nastaliq Urdu" panose="020B0502040504020204" pitchFamily="34" charset="-78"/>
              </a:rPr>
              <a:t>آج</a:t>
            </a:r>
            <a:endParaRPr lang="en-US" sz="2200">
              <a:solidFill>
                <a:srgbClr val="F5E9CD"/>
              </a:solidFill>
              <a:latin typeface="Noto Nastaliq Urdu" panose="020B0502040504020204" pitchFamily="34" charset="-78"/>
              <a:cs typeface="Noto Nastaliq Urdu" panose="020B0502040504020204" pitchFamily="34" charset="-78"/>
            </a:endParaRPr>
          </a:p>
        </p:txBody>
      </p:sp>
      <p:sp>
        <p:nvSpPr>
          <p:cNvPr id="8" name="Text: ↗">
            <a:extLst>
              <a:ext uri="{FF2B5EF4-FFF2-40B4-BE49-F238E27FC236}">
                <a16:creationId xmlns:a16="http://schemas.microsoft.com/office/drawing/2014/main" id="{5BBB7455-C5F5-D7C9-DA21-B04B0BAA7412}"/>
              </a:ext>
            </a:extLst>
          </p:cNvPr>
          <p:cNvSpPr txBox="1"/>
          <p:nvPr/>
        </p:nvSpPr>
        <p:spPr>
          <a:xfrm>
            <a:off x="5212358" y="71501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9" name="Text: Read">
            <a:extLst>
              <a:ext uri="{FF2B5EF4-FFF2-40B4-BE49-F238E27FC236}">
                <a16:creationId xmlns:a16="http://schemas.microsoft.com/office/drawing/2014/main" id="{D53B58C3-5FD3-4FAC-CAE6-97B3FC81A80C}"/>
              </a:ext>
            </a:extLst>
          </p:cNvPr>
          <p:cNvSpPr txBox="1"/>
          <p:nvPr/>
        </p:nvSpPr>
        <p:spPr>
          <a:xfrm>
            <a:off x="6184900" y="7150100"/>
            <a:ext cx="2057400" cy="647700"/>
          </a:xfrm>
          <a:prstGeom prst="rect">
            <a:avLst/>
          </a:prstGeom>
          <a:noFill/>
        </p:spPr>
        <p:txBody>
          <a:bodyPr vert="horz" wrap="none" lIns="0" tIns="0" rIns="0" bIns="0" rtlCol="0">
            <a:noAutofit/>
          </a:bodyPr>
          <a:lstStyle/>
          <a:p>
            <a:pPr>
              <a:lnSpc>
                <a:spcPts val="3120"/>
              </a:lnSpc>
            </a:pPr>
            <a:r>
              <a:rPr lang="en-US" sz="2600">
                <a:solidFill>
                  <a:srgbClr val="F5E9CD"/>
                </a:solidFill>
                <a:latin typeface="Segoe UI" panose="020B0502040204020203" pitchFamily="34" charset="0"/>
              </a:rPr>
              <a:t>Read</a:t>
            </a:r>
          </a:p>
        </p:txBody>
      </p:sp>
      <p:sp>
        <p:nvSpPr>
          <p:cNvPr id="10" name="Urdu: مطالعہ">
            <a:extLst>
              <a:ext uri="{FF2B5EF4-FFF2-40B4-BE49-F238E27FC236}">
                <a16:creationId xmlns:a16="http://schemas.microsoft.com/office/drawing/2014/main" id="{47AB85AB-0325-9801-9986-DBA36C2F65AA}"/>
              </a:ext>
            </a:extLst>
          </p:cNvPr>
          <p:cNvSpPr txBox="1"/>
          <p:nvPr/>
        </p:nvSpPr>
        <p:spPr>
          <a:xfrm>
            <a:off x="6184900" y="7658100"/>
            <a:ext cx="682688" cy="706041"/>
          </a:xfrm>
          <a:prstGeom prst="rect">
            <a:avLst/>
          </a:prstGeom>
          <a:noFill/>
        </p:spPr>
        <p:txBody>
          <a:bodyPr vert="horz" wrap="none" lIns="0" tIns="0" rIns="0" bIns="0" rtlCol="0">
            <a:noAutofit/>
          </a:bodyPr>
          <a:lstStyle/>
          <a:p>
            <a:pPr algn="r" rtl="1">
              <a:lnSpc>
                <a:spcPts val="3960"/>
              </a:lnSpc>
            </a:pPr>
            <a:r>
              <a:rPr lang="ar-AE" sz="2200">
                <a:solidFill>
                  <a:srgbClr val="F5E9CD"/>
                </a:solidFill>
                <a:latin typeface="Noto Nastaliq Urdu" panose="020B0502040504020204" pitchFamily="34" charset="-78"/>
                <a:cs typeface="Noto Nastaliq Urdu" panose="020B0502040504020204" pitchFamily="34" charset="-78"/>
              </a:rPr>
              <a:t>مطالعہ</a:t>
            </a:r>
            <a:endParaRPr lang="en-US" sz="2200">
              <a:solidFill>
                <a:srgbClr val="F5E9CD"/>
              </a:solidFill>
              <a:latin typeface="Noto Nastaliq Urdu" panose="020B0502040504020204" pitchFamily="34" charset="-78"/>
              <a:cs typeface="Noto Nastaliq Urdu" panose="020B0502040504020204" pitchFamily="34" charset="-78"/>
            </a:endParaRPr>
          </a:p>
        </p:txBody>
      </p:sp>
      <p:sp>
        <p:nvSpPr>
          <p:cNvPr id="11" name="Text: ↗">
            <a:extLst>
              <a:ext uri="{FF2B5EF4-FFF2-40B4-BE49-F238E27FC236}">
                <a16:creationId xmlns:a16="http://schemas.microsoft.com/office/drawing/2014/main" id="{B35C2E85-39CF-CF88-DFCB-517151BF8EC1}"/>
              </a:ext>
            </a:extLst>
          </p:cNvPr>
          <p:cNvSpPr txBox="1"/>
          <p:nvPr/>
        </p:nvSpPr>
        <p:spPr>
          <a:xfrm>
            <a:off x="8209558" y="71501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2" name="Text: Zikr">
            <a:extLst>
              <a:ext uri="{FF2B5EF4-FFF2-40B4-BE49-F238E27FC236}">
                <a16:creationId xmlns:a16="http://schemas.microsoft.com/office/drawing/2014/main" id="{DAC2EA50-8889-A40B-8524-77CA718AA183}"/>
              </a:ext>
            </a:extLst>
          </p:cNvPr>
          <p:cNvSpPr txBox="1"/>
          <p:nvPr/>
        </p:nvSpPr>
        <p:spPr>
          <a:xfrm>
            <a:off x="9182100" y="7150100"/>
            <a:ext cx="2057400" cy="647700"/>
          </a:xfrm>
          <a:prstGeom prst="rect">
            <a:avLst/>
          </a:prstGeom>
          <a:noFill/>
        </p:spPr>
        <p:txBody>
          <a:bodyPr vert="horz" wrap="none" lIns="0" tIns="0" rIns="0" bIns="0" rtlCol="0">
            <a:noAutofit/>
          </a:bodyPr>
          <a:lstStyle/>
          <a:p>
            <a:pPr>
              <a:lnSpc>
                <a:spcPts val="3120"/>
              </a:lnSpc>
            </a:pPr>
            <a:r>
              <a:rPr lang="en-US" sz="2600">
                <a:solidFill>
                  <a:srgbClr val="F5E9CD"/>
                </a:solidFill>
                <a:latin typeface="Segoe UI" panose="020B0502040204020203" pitchFamily="34" charset="0"/>
              </a:rPr>
              <a:t>Zikr</a:t>
            </a:r>
          </a:p>
        </p:txBody>
      </p:sp>
      <p:sp>
        <p:nvSpPr>
          <p:cNvPr id="13" name="Urdu: ذکر">
            <a:extLst>
              <a:ext uri="{FF2B5EF4-FFF2-40B4-BE49-F238E27FC236}">
                <a16:creationId xmlns:a16="http://schemas.microsoft.com/office/drawing/2014/main" id="{0E8C64A1-2FC9-A3FA-E5BC-713785A676CF}"/>
              </a:ext>
            </a:extLst>
          </p:cNvPr>
          <p:cNvSpPr txBox="1"/>
          <p:nvPr/>
        </p:nvSpPr>
        <p:spPr>
          <a:xfrm>
            <a:off x="9182101" y="7658100"/>
            <a:ext cx="368363" cy="706041"/>
          </a:xfrm>
          <a:prstGeom prst="rect">
            <a:avLst/>
          </a:prstGeom>
          <a:noFill/>
        </p:spPr>
        <p:txBody>
          <a:bodyPr vert="horz" wrap="none" lIns="0" tIns="0" rIns="0" bIns="0" rtlCol="0">
            <a:noAutofit/>
          </a:bodyPr>
          <a:lstStyle/>
          <a:p>
            <a:pPr algn="r" rtl="1">
              <a:lnSpc>
                <a:spcPts val="3960"/>
              </a:lnSpc>
            </a:pPr>
            <a:r>
              <a:rPr lang="ar-AE" sz="2200">
                <a:solidFill>
                  <a:srgbClr val="F5E9CD"/>
                </a:solidFill>
                <a:latin typeface="Noto Nastaliq Urdu" panose="020B0502040504020204" pitchFamily="34" charset="-78"/>
                <a:cs typeface="Noto Nastaliq Urdu" panose="020B0502040504020204" pitchFamily="34" charset="-78"/>
              </a:rPr>
              <a:t>ذکر</a:t>
            </a:r>
            <a:endParaRPr lang="en-US" sz="2200">
              <a:solidFill>
                <a:srgbClr val="F5E9CD"/>
              </a:solidFill>
              <a:latin typeface="Noto Nastaliq Urdu" panose="020B0502040504020204" pitchFamily="34" charset="-78"/>
              <a:cs typeface="Noto Nastaliq Urdu" panose="020B0502040504020204" pitchFamily="34" charset="-78"/>
            </a:endParaRPr>
          </a:p>
        </p:txBody>
      </p:sp>
      <p:sp>
        <p:nvSpPr>
          <p:cNvPr id="14" name="Text: ↗">
            <a:extLst>
              <a:ext uri="{FF2B5EF4-FFF2-40B4-BE49-F238E27FC236}">
                <a16:creationId xmlns:a16="http://schemas.microsoft.com/office/drawing/2014/main" id="{8A74DB99-140C-F875-9173-6AA88D09D69D}"/>
              </a:ext>
            </a:extLst>
          </p:cNvPr>
          <p:cNvSpPr txBox="1"/>
          <p:nvPr/>
        </p:nvSpPr>
        <p:spPr>
          <a:xfrm>
            <a:off x="11206758" y="71501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5" name="Text: Discover">
            <a:extLst>
              <a:ext uri="{FF2B5EF4-FFF2-40B4-BE49-F238E27FC236}">
                <a16:creationId xmlns:a16="http://schemas.microsoft.com/office/drawing/2014/main" id="{586E3C9F-A365-1B43-2AE1-F16FA37B8F4B}"/>
              </a:ext>
            </a:extLst>
          </p:cNvPr>
          <p:cNvSpPr txBox="1"/>
          <p:nvPr/>
        </p:nvSpPr>
        <p:spPr>
          <a:xfrm>
            <a:off x="12179300" y="7150100"/>
            <a:ext cx="2057400" cy="647700"/>
          </a:xfrm>
          <a:prstGeom prst="rect">
            <a:avLst/>
          </a:prstGeom>
          <a:noFill/>
        </p:spPr>
        <p:txBody>
          <a:bodyPr vert="horz" wrap="none" lIns="0" tIns="0" rIns="0" bIns="0" rtlCol="0">
            <a:noAutofit/>
          </a:bodyPr>
          <a:lstStyle/>
          <a:p>
            <a:pPr>
              <a:lnSpc>
                <a:spcPts val="3120"/>
              </a:lnSpc>
            </a:pPr>
            <a:r>
              <a:rPr lang="en-US" sz="2600">
                <a:solidFill>
                  <a:srgbClr val="F5E9CD"/>
                </a:solidFill>
                <a:latin typeface="Segoe UI" panose="020B0502040204020203" pitchFamily="34" charset="0"/>
              </a:rPr>
              <a:t>Discover</a:t>
            </a:r>
          </a:p>
        </p:txBody>
      </p:sp>
      <p:sp>
        <p:nvSpPr>
          <p:cNvPr id="16" name="Urdu: دریافت">
            <a:extLst>
              <a:ext uri="{FF2B5EF4-FFF2-40B4-BE49-F238E27FC236}">
                <a16:creationId xmlns:a16="http://schemas.microsoft.com/office/drawing/2014/main" id="{0713A19B-9447-A27A-41CB-2CC761849F6E}"/>
              </a:ext>
            </a:extLst>
          </p:cNvPr>
          <p:cNvSpPr txBox="1"/>
          <p:nvPr/>
        </p:nvSpPr>
        <p:spPr>
          <a:xfrm>
            <a:off x="12179301" y="7658100"/>
            <a:ext cx="852551" cy="706041"/>
          </a:xfrm>
          <a:prstGeom prst="rect">
            <a:avLst/>
          </a:prstGeom>
          <a:noFill/>
        </p:spPr>
        <p:txBody>
          <a:bodyPr vert="horz" wrap="none" lIns="0" tIns="0" rIns="0" bIns="0" rtlCol="0">
            <a:noAutofit/>
          </a:bodyPr>
          <a:lstStyle/>
          <a:p>
            <a:pPr algn="r" rtl="1">
              <a:lnSpc>
                <a:spcPts val="3960"/>
              </a:lnSpc>
            </a:pPr>
            <a:r>
              <a:rPr lang="ar-AE" sz="2200">
                <a:solidFill>
                  <a:srgbClr val="F5E9CD"/>
                </a:solidFill>
                <a:latin typeface="Noto Nastaliq Urdu" panose="020B0502040504020204" pitchFamily="34" charset="-78"/>
                <a:cs typeface="Noto Nastaliq Urdu" panose="020B0502040504020204" pitchFamily="34" charset="-78"/>
              </a:rPr>
              <a:t>دریافت</a:t>
            </a:r>
            <a:endParaRPr lang="en-US" sz="2200">
              <a:solidFill>
                <a:srgbClr val="F5E9CD"/>
              </a:solidFill>
              <a:latin typeface="Noto Nastaliq Urdu" panose="020B0502040504020204" pitchFamily="34" charset="-78"/>
              <a:cs typeface="Noto Nastaliq Urdu" panose="020B0502040504020204" pitchFamily="34" charset="-78"/>
            </a:endParaRPr>
          </a:p>
        </p:txBody>
      </p:sp>
      <p:sp>
        <p:nvSpPr>
          <p:cNvPr id="17" name="Text: ↗">
            <a:extLst>
              <a:ext uri="{FF2B5EF4-FFF2-40B4-BE49-F238E27FC236}">
                <a16:creationId xmlns:a16="http://schemas.microsoft.com/office/drawing/2014/main" id="{6E981805-4713-B42A-57D5-056CBB7A7E75}"/>
              </a:ext>
            </a:extLst>
          </p:cNvPr>
          <p:cNvSpPr txBox="1"/>
          <p:nvPr/>
        </p:nvSpPr>
        <p:spPr>
          <a:xfrm>
            <a:off x="14203958" y="71501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18" name="Text: Halqah">
            <a:extLst>
              <a:ext uri="{FF2B5EF4-FFF2-40B4-BE49-F238E27FC236}">
                <a16:creationId xmlns:a16="http://schemas.microsoft.com/office/drawing/2014/main" id="{68BC970D-228C-63F0-9971-6EC86FA72E3E}"/>
              </a:ext>
            </a:extLst>
          </p:cNvPr>
          <p:cNvSpPr txBox="1"/>
          <p:nvPr/>
        </p:nvSpPr>
        <p:spPr>
          <a:xfrm>
            <a:off x="15176500" y="7150100"/>
            <a:ext cx="2057400" cy="647700"/>
          </a:xfrm>
          <a:prstGeom prst="rect">
            <a:avLst/>
          </a:prstGeom>
          <a:noFill/>
        </p:spPr>
        <p:txBody>
          <a:bodyPr vert="horz" wrap="none" lIns="0" tIns="0" rIns="0" bIns="0" rtlCol="0">
            <a:noAutofit/>
          </a:bodyPr>
          <a:lstStyle/>
          <a:p>
            <a:pPr>
              <a:lnSpc>
                <a:spcPts val="3120"/>
              </a:lnSpc>
            </a:pPr>
            <a:r>
              <a:rPr lang="en-US" sz="2600">
                <a:solidFill>
                  <a:srgbClr val="F5E9CD"/>
                </a:solidFill>
                <a:latin typeface="Segoe UI" panose="020B0502040204020203" pitchFamily="34" charset="0"/>
              </a:rPr>
              <a:t>Halqah</a:t>
            </a:r>
          </a:p>
        </p:txBody>
      </p:sp>
      <p:sp>
        <p:nvSpPr>
          <p:cNvPr id="19" name="Urdu: حلقہ">
            <a:extLst>
              <a:ext uri="{FF2B5EF4-FFF2-40B4-BE49-F238E27FC236}">
                <a16:creationId xmlns:a16="http://schemas.microsoft.com/office/drawing/2014/main" id="{6671C202-2B60-D4EA-B4F7-302897C62440}"/>
              </a:ext>
            </a:extLst>
          </p:cNvPr>
          <p:cNvSpPr txBox="1"/>
          <p:nvPr/>
        </p:nvSpPr>
        <p:spPr>
          <a:xfrm>
            <a:off x="15176501" y="7658100"/>
            <a:ext cx="458851" cy="706041"/>
          </a:xfrm>
          <a:prstGeom prst="rect">
            <a:avLst/>
          </a:prstGeom>
          <a:noFill/>
        </p:spPr>
        <p:txBody>
          <a:bodyPr vert="horz" wrap="none" lIns="0" tIns="0" rIns="0" bIns="0" rtlCol="0">
            <a:noAutofit/>
          </a:bodyPr>
          <a:lstStyle/>
          <a:p>
            <a:pPr algn="r" rtl="1">
              <a:lnSpc>
                <a:spcPts val="3960"/>
              </a:lnSpc>
            </a:pPr>
            <a:r>
              <a:rPr lang="ar-AE" sz="2200">
                <a:solidFill>
                  <a:srgbClr val="F5E9CD"/>
                </a:solidFill>
                <a:latin typeface="Noto Nastaliq Urdu" panose="020B0502040504020204" pitchFamily="34" charset="-78"/>
                <a:cs typeface="Noto Nastaliq Urdu" panose="020B0502040504020204" pitchFamily="34" charset="-78"/>
              </a:rPr>
              <a:t>حلقہ</a:t>
            </a:r>
            <a:endParaRPr lang="en-US" sz="2200">
              <a:solidFill>
                <a:srgbClr val="F5E9CD"/>
              </a:solidFill>
              <a:latin typeface="Noto Nastaliq Urdu" panose="020B0502040504020204" pitchFamily="34" charset="-78"/>
              <a:cs typeface="Noto Nastaliq Urdu" panose="020B0502040504020204" pitchFamily="34" charset="-78"/>
            </a:endParaRPr>
          </a:p>
        </p:txBody>
      </p:sp>
      <p:sp>
        <p:nvSpPr>
          <p:cNvPr id="20" name="Text: ↗">
            <a:extLst>
              <a:ext uri="{FF2B5EF4-FFF2-40B4-BE49-F238E27FC236}">
                <a16:creationId xmlns:a16="http://schemas.microsoft.com/office/drawing/2014/main" id="{88411CDE-B4C9-E938-3685-090950B73D80}"/>
              </a:ext>
            </a:extLst>
          </p:cNvPr>
          <p:cNvSpPr txBox="1"/>
          <p:nvPr/>
        </p:nvSpPr>
        <p:spPr>
          <a:xfrm>
            <a:off x="17201158" y="71501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21" name="Text: Explore the complete feature tree">
            <a:extLst>
              <a:ext uri="{FF2B5EF4-FFF2-40B4-BE49-F238E27FC236}">
                <a16:creationId xmlns:a16="http://schemas.microsoft.com/office/drawing/2014/main" id="{11A252AA-B599-F54C-B479-6F98A571A558}"/>
              </a:ext>
            </a:extLst>
          </p:cNvPr>
          <p:cNvSpPr txBox="1"/>
          <p:nvPr/>
        </p:nvSpPr>
        <p:spPr>
          <a:xfrm>
            <a:off x="6680200" y="8902700"/>
            <a:ext cx="7061200" cy="596900"/>
          </a:xfrm>
          <a:prstGeom prst="rect">
            <a:avLst/>
          </a:prstGeom>
          <a:noFill/>
        </p:spPr>
        <p:txBody>
          <a:bodyPr vert="horz" wrap="none" lIns="0" tIns="0" rIns="0" bIns="0" rtlCol="0">
            <a:noAutofit/>
          </a:bodyPr>
          <a:lstStyle/>
          <a:p>
            <a:pPr algn="ctr">
              <a:lnSpc>
                <a:spcPts val="2760"/>
              </a:lnSpc>
            </a:pPr>
            <a:r>
              <a:rPr lang="en-US" sz="2300">
                <a:solidFill>
                  <a:srgbClr val="E7C978"/>
                </a:solidFill>
                <a:latin typeface="Segoe UI" panose="020B0502040204020203" pitchFamily="34" charset="0"/>
              </a:rPr>
              <a:t>Explore the complete feature tree</a:t>
            </a:r>
          </a:p>
        </p:txBody>
      </p:sp>
      <p:sp>
        <p:nvSpPr>
          <p:cNvPr id="22" name="Urdu: تمام سہولتوں کا مکمل نقشہ دیکھیں">
            <a:extLst>
              <a:ext uri="{FF2B5EF4-FFF2-40B4-BE49-F238E27FC236}">
                <a16:creationId xmlns:a16="http://schemas.microsoft.com/office/drawing/2014/main" id="{1814FDDB-E174-EBD6-6BA3-A220E972CBF4}"/>
              </a:ext>
            </a:extLst>
          </p:cNvPr>
          <p:cNvSpPr txBox="1"/>
          <p:nvPr/>
        </p:nvSpPr>
        <p:spPr>
          <a:xfrm>
            <a:off x="6680200" y="9359900"/>
            <a:ext cx="7061200" cy="706041"/>
          </a:xfrm>
          <a:prstGeom prst="rect">
            <a:avLst/>
          </a:prstGeom>
          <a:noFill/>
        </p:spPr>
        <p:txBody>
          <a:bodyPr vert="horz" wrap="none" lIns="0" tIns="0" rIns="0" bIns="0" rtlCol="0">
            <a:noAutofit/>
          </a:bodyPr>
          <a:lstStyle/>
          <a:p>
            <a:pPr algn="ctr" rtl="1">
              <a:lnSpc>
                <a:spcPts val="3960"/>
              </a:lnSpc>
            </a:pPr>
            <a:r>
              <a:rPr lang="ar-AE" sz="2200">
                <a:solidFill>
                  <a:srgbClr val="E7C978"/>
                </a:solidFill>
                <a:latin typeface="Noto Nastaliq Urdu" panose="020B0502040504020204" pitchFamily="34" charset="-78"/>
                <a:cs typeface="Noto Nastaliq Urdu" panose="020B0502040504020204" pitchFamily="34" charset="-78"/>
              </a:rPr>
              <a:t>تمام سہولتوں کا مکمل نقشہ دیکھیں</a:t>
            </a:r>
            <a:endParaRPr lang="en-US" sz="2200">
              <a:solidFill>
                <a:srgbClr val="E7C978"/>
              </a:solidFill>
              <a:latin typeface="Noto Nastaliq Urdu" panose="020B0502040504020204" pitchFamily="34" charset="-78"/>
              <a:cs typeface="Noto Nastaliq Urdu" panose="020B0502040504020204" pitchFamily="34" charset="-78"/>
            </a:endParaRPr>
          </a:p>
        </p:txBody>
      </p:sp>
      <p:sp>
        <p:nvSpPr>
          <p:cNvPr id="23" name="Text: English &amp; Urdu · Original Silsila resources · Daily practice">
            <a:extLst>
              <a:ext uri="{FF2B5EF4-FFF2-40B4-BE49-F238E27FC236}">
                <a16:creationId xmlns:a16="http://schemas.microsoft.com/office/drawing/2014/main" id="{AE978449-9C71-9D01-B923-88A291408675}"/>
              </a:ext>
            </a:extLst>
          </p:cNvPr>
          <p:cNvSpPr txBox="1"/>
          <p:nvPr/>
        </p:nvSpPr>
        <p:spPr>
          <a:xfrm>
            <a:off x="4826000" y="10121900"/>
            <a:ext cx="10769600" cy="469900"/>
          </a:xfrm>
          <a:prstGeom prst="rect">
            <a:avLst/>
          </a:prstGeom>
          <a:noFill/>
        </p:spPr>
        <p:txBody>
          <a:bodyPr vert="horz" wrap="none" lIns="0" tIns="0" rIns="0" bIns="0" rtlCol="0">
            <a:noAutofit/>
          </a:bodyPr>
          <a:lstStyle/>
          <a:p>
            <a:pPr algn="ctr">
              <a:lnSpc>
                <a:spcPts val="1920"/>
              </a:lnSpc>
            </a:pPr>
            <a:r>
              <a:rPr lang="en-US" sz="1600">
                <a:solidFill>
                  <a:srgbClr val="FBF5E6"/>
                </a:solidFill>
                <a:latin typeface="Segoe UI" panose="020B0502040204020203" pitchFamily="34" charset="0"/>
              </a:rPr>
              <a:t>English &amp; Urdu · Original Silsila resources · Daily practice</a:t>
            </a:r>
          </a:p>
        </p:txBody>
      </p:sp>
      <p:sp>
        <p:nvSpPr>
          <p:cNvPr id="24" name="Text: SILSILA NAQSHBANDIA OWAISIAH">
            <a:extLst>
              <a:ext uri="{FF2B5EF4-FFF2-40B4-BE49-F238E27FC236}">
                <a16:creationId xmlns:a16="http://schemas.microsoft.com/office/drawing/2014/main" id="{9DF67EB7-4C6F-130B-23EB-B9A2F87E8F5F}"/>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B2C4B4"/>
                </a:solidFill>
                <a:latin typeface="Segoe UI" panose="020B0502040204020203" pitchFamily="34" charset="0"/>
              </a:rPr>
              <a:t>SILSILA NAQSHBANDIA OWAISIAH</a:t>
            </a:r>
          </a:p>
        </p:txBody>
      </p:sp>
      <p:sp>
        <p:nvSpPr>
          <p:cNvPr id="25" name="Text: App map">
            <a:extLst>
              <a:ext uri="{FF2B5EF4-FFF2-40B4-BE49-F238E27FC236}">
                <a16:creationId xmlns:a16="http://schemas.microsoft.com/office/drawing/2014/main" id="{41818764-92D5-6C0D-3C8D-28D9BC995CFD}"/>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App map</a:t>
            </a:r>
          </a:p>
        </p:txBody>
      </p:sp>
      <p:sp>
        <p:nvSpPr>
          <p:cNvPr id="26" name="Text: All features">
            <a:extLst>
              <a:ext uri="{FF2B5EF4-FFF2-40B4-BE49-F238E27FC236}">
                <a16:creationId xmlns:a16="http://schemas.microsoft.com/office/drawing/2014/main" id="{E94D2335-CBCA-2B9B-039B-12E233368B3D}"/>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B2C4B4"/>
                </a:solidFill>
                <a:latin typeface="Segoe UI" panose="020B0502040204020203" pitchFamily="34" charset="0"/>
              </a:rPr>
              <a:t>All features</a:t>
            </a:r>
          </a:p>
        </p:txBody>
      </p:sp>
      <p:sp>
        <p:nvSpPr>
          <p:cNvPr id="27" name="Text: 49 / 65">
            <a:extLst>
              <a:ext uri="{FF2B5EF4-FFF2-40B4-BE49-F238E27FC236}">
                <a16:creationId xmlns:a16="http://schemas.microsoft.com/office/drawing/2014/main" id="{BA1A1DB2-5006-2888-99DF-F07129865041}"/>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B2C4B4"/>
                </a:solidFill>
                <a:latin typeface="Segoe UI" panose="020B0502040204020203" pitchFamily="34" charset="0"/>
              </a:rPr>
              <a:t>49 / 65</a:t>
            </a:r>
          </a:p>
        </p:txBody>
      </p:sp>
      <p:sp>
        <p:nvSpPr>
          <p:cNvPr id="28" name="Text: ‹">
            <a:extLst>
              <a:ext uri="{FF2B5EF4-FFF2-40B4-BE49-F238E27FC236}">
                <a16:creationId xmlns:a16="http://schemas.microsoft.com/office/drawing/2014/main" id="{731C8BD2-331E-E1AC-2741-1AE5F7591B16}"/>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sp>
        <p:nvSpPr>
          <p:cNvPr id="29" name="Text: ›">
            <a:extLst>
              <a:ext uri="{FF2B5EF4-FFF2-40B4-BE49-F238E27FC236}">
                <a16:creationId xmlns:a16="http://schemas.microsoft.com/office/drawing/2014/main" id="{2830B2BC-DDFE-6AA9-EAC1-05769A89AEDC}"/>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B2C4B4"/>
                </a:solidFill>
                <a:latin typeface="Segoe UI" panose="020B0502040204020203" pitchFamily="34" charset="0"/>
              </a:rPr>
              <a:t>›</a:t>
            </a:r>
          </a:p>
        </p:txBody>
      </p:sp>
      <p:sp>
        <p:nvSpPr>
          <p:cNvPr id="30" name="Explore: screen=today-light-en">
            <a:hlinkClick r:id="rId4"/>
            <a:extLst>
              <a:ext uri="{FF2B5EF4-FFF2-40B4-BE49-F238E27FC236}">
                <a16:creationId xmlns:a16="http://schemas.microsoft.com/office/drawing/2014/main" id="{90F9DFBC-EF79-684B-0B66-084EC7727195}"/>
              </a:ext>
            </a:extLst>
          </p:cNvPr>
          <p:cNvSpPr/>
          <p:nvPr/>
        </p:nvSpPr>
        <p:spPr>
          <a:xfrm>
            <a:off x="2794000" y="6921500"/>
            <a:ext cx="2743200" cy="1379141"/>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Explore: screen=quran-en">
            <a:hlinkClick r:id="rId5"/>
            <a:extLst>
              <a:ext uri="{FF2B5EF4-FFF2-40B4-BE49-F238E27FC236}">
                <a16:creationId xmlns:a16="http://schemas.microsoft.com/office/drawing/2014/main" id="{8A612DDD-BD6A-9665-1258-EEF9D10FC14B}"/>
              </a:ext>
            </a:extLst>
          </p:cNvPr>
          <p:cNvSpPr/>
          <p:nvPr/>
        </p:nvSpPr>
        <p:spPr>
          <a:xfrm>
            <a:off x="5791200" y="6921500"/>
            <a:ext cx="2743200" cy="1379141"/>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Explore: screen=zikr-en">
            <a:hlinkClick r:id="rId6"/>
            <a:extLst>
              <a:ext uri="{FF2B5EF4-FFF2-40B4-BE49-F238E27FC236}">
                <a16:creationId xmlns:a16="http://schemas.microsoft.com/office/drawing/2014/main" id="{E2F104FF-B28F-E182-6682-0B06655020AD}"/>
              </a:ext>
            </a:extLst>
          </p:cNvPr>
          <p:cNvSpPr/>
          <p:nvPr/>
        </p:nvSpPr>
        <p:spPr>
          <a:xfrm>
            <a:off x="8788400" y="6921500"/>
            <a:ext cx="2743200" cy="1379141"/>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re: screen=media-en">
            <a:hlinkClick r:id="rId7"/>
            <a:extLst>
              <a:ext uri="{FF2B5EF4-FFF2-40B4-BE49-F238E27FC236}">
                <a16:creationId xmlns:a16="http://schemas.microsoft.com/office/drawing/2014/main" id="{575E27E7-B608-81A1-EAB9-4E68AF008DF9}"/>
              </a:ext>
            </a:extLst>
          </p:cNvPr>
          <p:cNvSpPr/>
          <p:nvPr/>
        </p:nvSpPr>
        <p:spPr>
          <a:xfrm>
            <a:off x="11785600" y="6921500"/>
            <a:ext cx="2743200" cy="1379141"/>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re: screen=groups-en">
            <a:hlinkClick r:id="rId8"/>
            <a:extLst>
              <a:ext uri="{FF2B5EF4-FFF2-40B4-BE49-F238E27FC236}">
                <a16:creationId xmlns:a16="http://schemas.microsoft.com/office/drawing/2014/main" id="{21F1637E-CF3F-100E-E43A-190014C9C042}"/>
              </a:ext>
            </a:extLst>
          </p:cNvPr>
          <p:cNvSpPr/>
          <p:nvPr/>
        </p:nvSpPr>
        <p:spPr>
          <a:xfrm>
            <a:off x="14782800" y="6921500"/>
            <a:ext cx="2743200" cy="1379141"/>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re: features">
            <a:hlinkClick r:id="rId9"/>
            <a:extLst>
              <a:ext uri="{FF2B5EF4-FFF2-40B4-BE49-F238E27FC236}">
                <a16:creationId xmlns:a16="http://schemas.microsoft.com/office/drawing/2014/main" id="{39D4C8E8-A202-C2B1-D413-656743455B90}"/>
              </a:ext>
            </a:extLst>
          </p:cNvPr>
          <p:cNvSpPr/>
          <p:nvPr/>
        </p:nvSpPr>
        <p:spPr>
          <a:xfrm>
            <a:off x="6604000" y="8890000"/>
            <a:ext cx="7112000" cy="921941"/>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Navigate: architecture">
            <a:hlinkClick r:id="rId10" action="ppaction://hlinksldjump"/>
            <a:extLst>
              <a:ext uri="{FF2B5EF4-FFF2-40B4-BE49-F238E27FC236}">
                <a16:creationId xmlns:a16="http://schemas.microsoft.com/office/drawing/2014/main" id="{20AF3D47-25C8-057F-44B4-A0AE6192D0EB}"/>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Explore: features">
            <a:hlinkClick r:id="rId9"/>
            <a:extLst>
              <a:ext uri="{FF2B5EF4-FFF2-40B4-BE49-F238E27FC236}">
                <a16:creationId xmlns:a16="http://schemas.microsoft.com/office/drawing/2014/main" id="{C74C9589-E8D6-C243-126A-F5070511CF8B}"/>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Navigate: your-way">
            <a:hlinkClick r:id="rId11" action="ppaction://hlinksldjump"/>
            <a:extLst>
              <a:ext uri="{FF2B5EF4-FFF2-40B4-BE49-F238E27FC236}">
                <a16:creationId xmlns:a16="http://schemas.microsoft.com/office/drawing/2014/main" id="{F9F423EE-769E-E99A-8FFA-99E4A6B34E79}"/>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Navigate: tree-1">
            <a:hlinkClick r:id="rId12" action="ppaction://hlinksldjump"/>
            <a:extLst>
              <a:ext uri="{FF2B5EF4-FFF2-40B4-BE49-F238E27FC236}">
                <a16:creationId xmlns:a16="http://schemas.microsoft.com/office/drawing/2014/main" id="{547EDFA3-22C6-C19D-4E97-7AA86B292CF8}"/>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4199267"/>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name="tree-1">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6D4BFB67-3199-0985-4AF1-6D3DBF8095FC}"/>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cxnSp>
        <p:nvCxnSpPr>
          <p:cNvPr id="4" name="Editable architecture connector">
            <a:extLst>
              <a:ext uri="{FF2B5EF4-FFF2-40B4-BE49-F238E27FC236}">
                <a16:creationId xmlns:a16="http://schemas.microsoft.com/office/drawing/2014/main" id="{B7563C07-3EF7-F73C-8A86-61E301AE462B}"/>
              </a:ext>
            </a:extLst>
          </p:cNvPr>
          <p:cNvCxnSpPr/>
          <p:nvPr/>
        </p:nvCxnSpPr>
        <p:spPr>
          <a:xfrm>
            <a:off x="1206500" y="3175000"/>
            <a:ext cx="0" cy="63500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 name="Editable architecture connector">
            <a:extLst>
              <a:ext uri="{FF2B5EF4-FFF2-40B4-BE49-F238E27FC236}">
                <a16:creationId xmlns:a16="http://schemas.microsoft.com/office/drawing/2014/main" id="{552C9E70-45D4-2C95-D87E-153464488C29}"/>
              </a:ext>
            </a:extLst>
          </p:cNvPr>
          <p:cNvCxnSpPr/>
          <p:nvPr/>
        </p:nvCxnSpPr>
        <p:spPr>
          <a:xfrm>
            <a:off x="1206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 name="Editable architecture connector">
            <a:extLst>
              <a:ext uri="{FF2B5EF4-FFF2-40B4-BE49-F238E27FC236}">
                <a16:creationId xmlns:a16="http://schemas.microsoft.com/office/drawing/2014/main" id="{14EDAA44-90AE-E828-638A-EB640467F74B}"/>
              </a:ext>
            </a:extLst>
          </p:cNvPr>
          <p:cNvCxnSpPr/>
          <p:nvPr/>
        </p:nvCxnSpPr>
        <p:spPr>
          <a:xfrm>
            <a:off x="1206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 name="Editable architecture connector">
            <a:extLst>
              <a:ext uri="{FF2B5EF4-FFF2-40B4-BE49-F238E27FC236}">
                <a16:creationId xmlns:a16="http://schemas.microsoft.com/office/drawing/2014/main" id="{1643F35A-E7B8-2562-655E-C323012C5A40}"/>
              </a:ext>
            </a:extLst>
          </p:cNvPr>
          <p:cNvCxnSpPr/>
          <p:nvPr/>
        </p:nvCxnSpPr>
        <p:spPr>
          <a:xfrm>
            <a:off x="1206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 name="Editable architecture connector">
            <a:extLst>
              <a:ext uri="{FF2B5EF4-FFF2-40B4-BE49-F238E27FC236}">
                <a16:creationId xmlns:a16="http://schemas.microsoft.com/office/drawing/2014/main" id="{B548FCEF-1B12-6AAA-6AC4-6613E5C41997}"/>
              </a:ext>
            </a:extLst>
          </p:cNvPr>
          <p:cNvCxnSpPr/>
          <p:nvPr/>
        </p:nvCxnSpPr>
        <p:spPr>
          <a:xfrm>
            <a:off x="1206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 name="Editable architecture connector">
            <a:extLst>
              <a:ext uri="{FF2B5EF4-FFF2-40B4-BE49-F238E27FC236}">
                <a16:creationId xmlns:a16="http://schemas.microsoft.com/office/drawing/2014/main" id="{55D0A136-C3A4-F561-2052-B5731B0874BB}"/>
              </a:ext>
            </a:extLst>
          </p:cNvPr>
          <p:cNvCxnSpPr/>
          <p:nvPr/>
        </p:nvCxnSpPr>
        <p:spPr>
          <a:xfrm>
            <a:off x="1206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0" name="Editable architecture connector">
            <a:extLst>
              <a:ext uri="{FF2B5EF4-FFF2-40B4-BE49-F238E27FC236}">
                <a16:creationId xmlns:a16="http://schemas.microsoft.com/office/drawing/2014/main" id="{1A8C8DC3-6824-44B6-74C4-25095E04B0FF}"/>
              </a:ext>
            </a:extLst>
          </p:cNvPr>
          <p:cNvCxnSpPr/>
          <p:nvPr/>
        </p:nvCxnSpPr>
        <p:spPr>
          <a:xfrm>
            <a:off x="1206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1" name="Editable architecture connector">
            <a:extLst>
              <a:ext uri="{FF2B5EF4-FFF2-40B4-BE49-F238E27FC236}">
                <a16:creationId xmlns:a16="http://schemas.microsoft.com/office/drawing/2014/main" id="{897539D7-E018-69A9-C8C0-E88A1CA93F91}"/>
              </a:ext>
            </a:extLst>
          </p:cNvPr>
          <p:cNvCxnSpPr/>
          <p:nvPr/>
        </p:nvCxnSpPr>
        <p:spPr>
          <a:xfrm>
            <a:off x="1206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2" name="Editable architecture connector">
            <a:extLst>
              <a:ext uri="{FF2B5EF4-FFF2-40B4-BE49-F238E27FC236}">
                <a16:creationId xmlns:a16="http://schemas.microsoft.com/office/drawing/2014/main" id="{31ACD10B-BE5C-F4EA-CED1-366380E85282}"/>
              </a:ext>
            </a:extLst>
          </p:cNvPr>
          <p:cNvCxnSpPr/>
          <p:nvPr/>
        </p:nvCxnSpPr>
        <p:spPr>
          <a:xfrm>
            <a:off x="1206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3" name="Editable architecture connector">
            <a:extLst>
              <a:ext uri="{FF2B5EF4-FFF2-40B4-BE49-F238E27FC236}">
                <a16:creationId xmlns:a16="http://schemas.microsoft.com/office/drawing/2014/main" id="{665EB3A9-D95D-7441-6C2B-8B8CB26C1F77}"/>
              </a:ext>
            </a:extLst>
          </p:cNvPr>
          <p:cNvCxnSpPr/>
          <p:nvPr/>
        </p:nvCxnSpPr>
        <p:spPr>
          <a:xfrm>
            <a:off x="1206500" y="8864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4" name="Editable architecture connector">
            <a:extLst>
              <a:ext uri="{FF2B5EF4-FFF2-40B4-BE49-F238E27FC236}">
                <a16:creationId xmlns:a16="http://schemas.microsoft.com/office/drawing/2014/main" id="{90ED121E-48DD-04FC-FA99-AAC21B4E5AD7}"/>
              </a:ext>
            </a:extLst>
          </p:cNvPr>
          <p:cNvCxnSpPr/>
          <p:nvPr/>
        </p:nvCxnSpPr>
        <p:spPr>
          <a:xfrm>
            <a:off x="1206500" y="9525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5" name="Editable architecture connector">
            <a:extLst>
              <a:ext uri="{FF2B5EF4-FFF2-40B4-BE49-F238E27FC236}">
                <a16:creationId xmlns:a16="http://schemas.microsoft.com/office/drawing/2014/main" id="{2D61200A-EF42-2BF8-F64B-DF513B8C9B35}"/>
              </a:ext>
            </a:extLst>
          </p:cNvPr>
          <p:cNvCxnSpPr/>
          <p:nvPr/>
        </p:nvCxnSpPr>
        <p:spPr>
          <a:xfrm>
            <a:off x="11112500" y="3175000"/>
            <a:ext cx="0" cy="50292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6" name="Editable architecture connector">
            <a:extLst>
              <a:ext uri="{FF2B5EF4-FFF2-40B4-BE49-F238E27FC236}">
                <a16:creationId xmlns:a16="http://schemas.microsoft.com/office/drawing/2014/main" id="{B93313E5-FA0B-6467-8664-504810041727}"/>
              </a:ext>
            </a:extLst>
          </p:cNvPr>
          <p:cNvCxnSpPr/>
          <p:nvPr/>
        </p:nvCxnSpPr>
        <p:spPr>
          <a:xfrm>
            <a:off x="11112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7" name="Editable architecture connector">
            <a:extLst>
              <a:ext uri="{FF2B5EF4-FFF2-40B4-BE49-F238E27FC236}">
                <a16:creationId xmlns:a16="http://schemas.microsoft.com/office/drawing/2014/main" id="{13C09213-8941-55A2-FFA5-5E3FC95F5B3E}"/>
              </a:ext>
            </a:extLst>
          </p:cNvPr>
          <p:cNvCxnSpPr/>
          <p:nvPr/>
        </p:nvCxnSpPr>
        <p:spPr>
          <a:xfrm>
            <a:off x="11112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8" name="Editable architecture connector">
            <a:extLst>
              <a:ext uri="{FF2B5EF4-FFF2-40B4-BE49-F238E27FC236}">
                <a16:creationId xmlns:a16="http://schemas.microsoft.com/office/drawing/2014/main" id="{49756E6C-4990-8AA2-5179-4D8EB17B618D}"/>
              </a:ext>
            </a:extLst>
          </p:cNvPr>
          <p:cNvCxnSpPr/>
          <p:nvPr/>
        </p:nvCxnSpPr>
        <p:spPr>
          <a:xfrm>
            <a:off x="11112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9" name="Editable architecture connector">
            <a:extLst>
              <a:ext uri="{FF2B5EF4-FFF2-40B4-BE49-F238E27FC236}">
                <a16:creationId xmlns:a16="http://schemas.microsoft.com/office/drawing/2014/main" id="{7A10AB2C-C08A-DC66-8F15-4A519F8857D7}"/>
              </a:ext>
            </a:extLst>
          </p:cNvPr>
          <p:cNvCxnSpPr/>
          <p:nvPr/>
        </p:nvCxnSpPr>
        <p:spPr>
          <a:xfrm>
            <a:off x="11112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0" name="Editable architecture connector">
            <a:extLst>
              <a:ext uri="{FF2B5EF4-FFF2-40B4-BE49-F238E27FC236}">
                <a16:creationId xmlns:a16="http://schemas.microsoft.com/office/drawing/2014/main" id="{5541EB95-DAE0-873E-1CDA-C1545A0C3072}"/>
              </a:ext>
            </a:extLst>
          </p:cNvPr>
          <p:cNvCxnSpPr/>
          <p:nvPr/>
        </p:nvCxnSpPr>
        <p:spPr>
          <a:xfrm>
            <a:off x="11112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1" name="Editable architecture connector">
            <a:extLst>
              <a:ext uri="{FF2B5EF4-FFF2-40B4-BE49-F238E27FC236}">
                <a16:creationId xmlns:a16="http://schemas.microsoft.com/office/drawing/2014/main" id="{27F52777-2472-5608-0669-C79C3993F25A}"/>
              </a:ext>
            </a:extLst>
          </p:cNvPr>
          <p:cNvCxnSpPr/>
          <p:nvPr/>
        </p:nvCxnSpPr>
        <p:spPr>
          <a:xfrm>
            <a:off x="11112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2" name="Editable architecture connector">
            <a:extLst>
              <a:ext uri="{FF2B5EF4-FFF2-40B4-BE49-F238E27FC236}">
                <a16:creationId xmlns:a16="http://schemas.microsoft.com/office/drawing/2014/main" id="{2551946C-653B-3C82-7FDF-CB374E07438E}"/>
              </a:ext>
            </a:extLst>
          </p:cNvPr>
          <p:cNvCxnSpPr/>
          <p:nvPr/>
        </p:nvCxnSpPr>
        <p:spPr>
          <a:xfrm>
            <a:off x="11112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3" name="Editable architecture connector">
            <a:extLst>
              <a:ext uri="{FF2B5EF4-FFF2-40B4-BE49-F238E27FC236}">
                <a16:creationId xmlns:a16="http://schemas.microsoft.com/office/drawing/2014/main" id="{96273A06-5205-9DEF-AD39-76963307BBD1}"/>
              </a:ext>
            </a:extLst>
          </p:cNvPr>
          <p:cNvCxnSpPr/>
          <p:nvPr/>
        </p:nvCxnSpPr>
        <p:spPr>
          <a:xfrm>
            <a:off x="11112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4" name="Text: DARUL IRFAN">
            <a:extLst>
              <a:ext uri="{FF2B5EF4-FFF2-40B4-BE49-F238E27FC236}">
                <a16:creationId xmlns:a16="http://schemas.microsoft.com/office/drawing/2014/main" id="{2978896D-79E4-0359-4957-AE3A32959568}"/>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25" name="Text: FEATURE ARCHITECTURE">
            <a:extLst>
              <a:ext uri="{FF2B5EF4-FFF2-40B4-BE49-F238E27FC236}">
                <a16:creationId xmlns:a16="http://schemas.microsoft.com/office/drawing/2014/main" id="{F9D07C86-1D0A-7A6B-2AEF-5EFEBE00B9A8}"/>
              </a:ext>
            </a:extLst>
          </p:cNvPr>
          <p:cNvSpPr txBox="1"/>
          <p:nvPr/>
        </p:nvSpPr>
        <p:spPr>
          <a:xfrm>
            <a:off x="3070820" y="527050"/>
            <a:ext cx="2861072"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FEATURE ARCHITECTURE</a:t>
            </a:r>
          </a:p>
        </p:txBody>
      </p:sp>
      <p:sp>
        <p:nvSpPr>
          <p:cNvPr id="26" name="Text: Darul Irfan / Today + Today’s Light">
            <a:extLst>
              <a:ext uri="{FF2B5EF4-FFF2-40B4-BE49-F238E27FC236}">
                <a16:creationId xmlns:a16="http://schemas.microsoft.com/office/drawing/2014/main" id="{2C0F2755-1C8A-07D9-5EDE-1EC6A84BC3A2}"/>
              </a:ext>
            </a:extLst>
          </p:cNvPr>
          <p:cNvSpPr txBox="1"/>
          <p:nvPr/>
        </p:nvSpPr>
        <p:spPr>
          <a:xfrm>
            <a:off x="965200" y="1295400"/>
            <a:ext cx="6919151" cy="787400"/>
          </a:xfrm>
          <a:prstGeom prst="rect">
            <a:avLst/>
          </a:prstGeom>
          <a:noFill/>
        </p:spPr>
        <p:txBody>
          <a:bodyPr vert="horz" wrap="none" lIns="0" tIns="0" rIns="0" bIns="0" rtlCol="0">
            <a:noAutofit/>
          </a:bodyPr>
          <a:lstStyle/>
          <a:p>
            <a:pPr>
              <a:lnSpc>
                <a:spcPts val="4080"/>
              </a:lnSpc>
            </a:pPr>
            <a:r>
              <a:rPr lang="en-US" sz="3400">
                <a:solidFill>
                  <a:srgbClr val="153D31"/>
                </a:solidFill>
                <a:latin typeface="Segoe UI Semibold" panose="020B0702040204020203" pitchFamily="34" charset="0"/>
              </a:rPr>
              <a:t>Darul Irfan / Today + Today’s Light</a:t>
            </a:r>
          </a:p>
        </p:txBody>
      </p:sp>
      <p:sp>
        <p:nvSpPr>
          <p:cNvPr id="27" name="Urdu: آج / آج کی روشنی">
            <a:extLst>
              <a:ext uri="{FF2B5EF4-FFF2-40B4-BE49-F238E27FC236}">
                <a16:creationId xmlns:a16="http://schemas.microsoft.com/office/drawing/2014/main" id="{9A669260-0F08-5CE9-104F-9804C3AC0144}"/>
              </a:ext>
            </a:extLst>
          </p:cNvPr>
          <p:cNvSpPr txBox="1"/>
          <p:nvPr/>
        </p:nvSpPr>
        <p:spPr>
          <a:xfrm>
            <a:off x="965200" y="1943100"/>
            <a:ext cx="2238439" cy="797520"/>
          </a:xfrm>
          <a:prstGeom prst="rect">
            <a:avLst/>
          </a:prstGeom>
          <a:noFill/>
        </p:spPr>
        <p:txBody>
          <a:bodyPr vert="horz" wrap="none" lIns="0" tIns="0" rIns="0" bIns="0" rtlCol="0">
            <a:noAutofit/>
          </a:bodyPr>
          <a:lstStyle/>
          <a:p>
            <a:pPr algn="r" rtl="1">
              <a:lnSpc>
                <a:spcPts val="4680"/>
              </a:lnSpc>
            </a:pPr>
            <a:r>
              <a:rPr lang="ar-AE" sz="2600">
                <a:solidFill>
                  <a:srgbClr val="90712A"/>
                </a:solidFill>
                <a:latin typeface="Noto Nastaliq Urdu" panose="020B0502040504020204" pitchFamily="34" charset="-78"/>
                <a:cs typeface="Noto Nastaliq Urdu" panose="020B0502040504020204" pitchFamily="34" charset="-78"/>
              </a:rPr>
              <a:t>آج / آج کی روشنی</a:t>
            </a:r>
            <a:endParaRPr lang="en-US" sz="2600">
              <a:solidFill>
                <a:srgbClr val="90712A"/>
              </a:solidFill>
              <a:latin typeface="Noto Nastaliq Urdu" panose="020B0502040504020204" pitchFamily="34" charset="-78"/>
              <a:cs typeface="Noto Nastaliq Urdu" panose="020B0502040504020204" pitchFamily="34" charset="-78"/>
            </a:endParaRPr>
          </a:p>
        </p:txBody>
      </p:sp>
      <p:sp>
        <p:nvSpPr>
          <p:cNvPr id="28" name="Text: Today">
            <a:extLst>
              <a:ext uri="{FF2B5EF4-FFF2-40B4-BE49-F238E27FC236}">
                <a16:creationId xmlns:a16="http://schemas.microsoft.com/office/drawing/2014/main" id="{A23618B0-4DA8-42DA-862E-0FDC2C95A70E}"/>
              </a:ext>
            </a:extLst>
          </p:cNvPr>
          <p:cNvSpPr txBox="1"/>
          <p:nvPr/>
        </p:nvSpPr>
        <p:spPr>
          <a:xfrm>
            <a:off x="1079500" y="2654300"/>
            <a:ext cx="989965"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Today</a:t>
            </a:r>
          </a:p>
        </p:txBody>
      </p:sp>
      <p:sp>
        <p:nvSpPr>
          <p:cNvPr id="29" name="Urdu: آج">
            <a:extLst>
              <a:ext uri="{FF2B5EF4-FFF2-40B4-BE49-F238E27FC236}">
                <a16:creationId xmlns:a16="http://schemas.microsoft.com/office/drawing/2014/main" id="{BCBA72F1-ACB7-572B-8141-8E9434804DAC}"/>
              </a:ext>
            </a:extLst>
          </p:cNvPr>
          <p:cNvSpPr txBox="1"/>
          <p:nvPr/>
        </p:nvSpPr>
        <p:spPr>
          <a:xfrm>
            <a:off x="2249488" y="2724150"/>
            <a:ext cx="389001"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آج</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30" name="Text: ↗">
            <a:extLst>
              <a:ext uri="{FF2B5EF4-FFF2-40B4-BE49-F238E27FC236}">
                <a16:creationId xmlns:a16="http://schemas.microsoft.com/office/drawing/2014/main" id="{586C2C34-1101-B1D3-D927-E4C2A18AE120}"/>
              </a:ext>
            </a:extLst>
          </p:cNvPr>
          <p:cNvSpPr txBox="1"/>
          <p:nvPr/>
        </p:nvSpPr>
        <p:spPr>
          <a:xfrm>
            <a:off x="9085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31" name="Text: Next prayer and live countdown">
            <a:extLst>
              <a:ext uri="{FF2B5EF4-FFF2-40B4-BE49-F238E27FC236}">
                <a16:creationId xmlns:a16="http://schemas.microsoft.com/office/drawing/2014/main" id="{FF1E1AD9-6F29-10CB-B5B1-A9F727BCDD53}"/>
              </a:ext>
            </a:extLst>
          </p:cNvPr>
          <p:cNvSpPr txBox="1"/>
          <p:nvPr/>
        </p:nvSpPr>
        <p:spPr>
          <a:xfrm>
            <a:off x="1536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Next prayer and live countdown</a:t>
            </a:r>
          </a:p>
        </p:txBody>
      </p:sp>
      <p:sp>
        <p:nvSpPr>
          <p:cNvPr id="32" name="Urdu: اگلی نماز اور باقی وقت">
            <a:extLst>
              <a:ext uri="{FF2B5EF4-FFF2-40B4-BE49-F238E27FC236}">
                <a16:creationId xmlns:a16="http://schemas.microsoft.com/office/drawing/2014/main" id="{145BA64C-2272-2893-EA03-B172DAE0D7F8}"/>
              </a:ext>
            </a:extLst>
          </p:cNvPr>
          <p:cNvSpPr txBox="1"/>
          <p:nvPr/>
        </p:nvSpPr>
        <p:spPr>
          <a:xfrm>
            <a:off x="1536701" y="3704431"/>
            <a:ext cx="16637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اگلی نماز اور باقی وقت</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3" name="Text: Local date, time and city">
            <a:extLst>
              <a:ext uri="{FF2B5EF4-FFF2-40B4-BE49-F238E27FC236}">
                <a16:creationId xmlns:a16="http://schemas.microsoft.com/office/drawing/2014/main" id="{2C6E77CF-9D4A-B974-628C-A3997AC5B902}"/>
              </a:ext>
            </a:extLst>
          </p:cNvPr>
          <p:cNvSpPr txBox="1"/>
          <p:nvPr/>
        </p:nvSpPr>
        <p:spPr>
          <a:xfrm>
            <a:off x="1536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Local date, time and city</a:t>
            </a:r>
          </a:p>
        </p:txBody>
      </p:sp>
      <p:sp>
        <p:nvSpPr>
          <p:cNvPr id="34" name="Urdu: مقامی تاریخ، وقت اور شہر">
            <a:extLst>
              <a:ext uri="{FF2B5EF4-FFF2-40B4-BE49-F238E27FC236}">
                <a16:creationId xmlns:a16="http://schemas.microsoft.com/office/drawing/2014/main" id="{402B8209-CA65-6172-6A10-C66725D3322B}"/>
              </a:ext>
            </a:extLst>
          </p:cNvPr>
          <p:cNvSpPr txBox="1"/>
          <p:nvPr/>
        </p:nvSpPr>
        <p:spPr>
          <a:xfrm>
            <a:off x="1536700" y="4364831"/>
            <a:ext cx="19907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مقامی تاریخ، وقت اور شہر</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5" name="Text: Full Hijri month and date">
            <a:extLst>
              <a:ext uri="{FF2B5EF4-FFF2-40B4-BE49-F238E27FC236}">
                <a16:creationId xmlns:a16="http://schemas.microsoft.com/office/drawing/2014/main" id="{87F51F62-C6AA-8DE5-89FD-17814196E6BF}"/>
              </a:ext>
            </a:extLst>
          </p:cNvPr>
          <p:cNvSpPr txBox="1"/>
          <p:nvPr/>
        </p:nvSpPr>
        <p:spPr>
          <a:xfrm>
            <a:off x="1536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Full Hijri month and date</a:t>
            </a:r>
          </a:p>
        </p:txBody>
      </p:sp>
      <p:sp>
        <p:nvSpPr>
          <p:cNvPr id="36" name="Urdu: مکمل اسلامی تاریخ">
            <a:extLst>
              <a:ext uri="{FF2B5EF4-FFF2-40B4-BE49-F238E27FC236}">
                <a16:creationId xmlns:a16="http://schemas.microsoft.com/office/drawing/2014/main" id="{22AA9738-4734-A259-19CE-D64E614DE7CF}"/>
              </a:ext>
            </a:extLst>
          </p:cNvPr>
          <p:cNvSpPr txBox="1"/>
          <p:nvPr/>
        </p:nvSpPr>
        <p:spPr>
          <a:xfrm>
            <a:off x="1536701" y="5025231"/>
            <a:ext cx="13796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مکمل اسلامی تاریخ</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7" name="Text: Local moon-sighting correction">
            <a:extLst>
              <a:ext uri="{FF2B5EF4-FFF2-40B4-BE49-F238E27FC236}">
                <a16:creationId xmlns:a16="http://schemas.microsoft.com/office/drawing/2014/main" id="{0EE2205F-6A7A-94AE-6AF7-54F2FFE324E2}"/>
              </a:ext>
            </a:extLst>
          </p:cNvPr>
          <p:cNvSpPr txBox="1"/>
          <p:nvPr/>
        </p:nvSpPr>
        <p:spPr>
          <a:xfrm>
            <a:off x="1536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Local moon-sighting correction</a:t>
            </a:r>
          </a:p>
        </p:txBody>
      </p:sp>
      <p:sp>
        <p:nvSpPr>
          <p:cNvPr id="38" name="Urdu: مقامی چاند کے مطابق تاریخ درست کریں">
            <a:extLst>
              <a:ext uri="{FF2B5EF4-FFF2-40B4-BE49-F238E27FC236}">
                <a16:creationId xmlns:a16="http://schemas.microsoft.com/office/drawing/2014/main" id="{C78702EB-AB5F-2830-8EFE-3923229FA097}"/>
              </a:ext>
            </a:extLst>
          </p:cNvPr>
          <p:cNvSpPr txBox="1"/>
          <p:nvPr/>
        </p:nvSpPr>
        <p:spPr>
          <a:xfrm>
            <a:off x="1536701" y="5685631"/>
            <a:ext cx="30671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مقامی چاند کے مطابق تاریخ درست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9" name="Text: Local weather in °F or °C">
            <a:extLst>
              <a:ext uri="{FF2B5EF4-FFF2-40B4-BE49-F238E27FC236}">
                <a16:creationId xmlns:a16="http://schemas.microsoft.com/office/drawing/2014/main" id="{BAA31703-B451-AB8E-034C-9C17A161FD4B}"/>
              </a:ext>
            </a:extLst>
          </p:cNvPr>
          <p:cNvSpPr txBox="1"/>
          <p:nvPr/>
        </p:nvSpPr>
        <p:spPr>
          <a:xfrm>
            <a:off x="1536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Local weather in °F or °C</a:t>
            </a:r>
          </a:p>
        </p:txBody>
      </p:sp>
      <p:sp>
        <p:nvSpPr>
          <p:cNvPr id="40" name="Urdu: مقامی موسم، فون کے مطابق درجۂ حرارت">
            <a:extLst>
              <a:ext uri="{FF2B5EF4-FFF2-40B4-BE49-F238E27FC236}">
                <a16:creationId xmlns:a16="http://schemas.microsoft.com/office/drawing/2014/main" id="{7A895DDA-C8B7-7732-1B89-F409377EFF03}"/>
              </a:ext>
            </a:extLst>
          </p:cNvPr>
          <p:cNvSpPr txBox="1"/>
          <p:nvPr/>
        </p:nvSpPr>
        <p:spPr>
          <a:xfrm>
            <a:off x="1536701" y="6346031"/>
            <a:ext cx="31893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مقامی موسم، فون کے مطابق درجۂ حرارت</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1" name="Text: Upcoming Zikr and Live Now">
            <a:extLst>
              <a:ext uri="{FF2B5EF4-FFF2-40B4-BE49-F238E27FC236}">
                <a16:creationId xmlns:a16="http://schemas.microsoft.com/office/drawing/2014/main" id="{55DC5BCB-C318-D99D-DFB0-21F2C8AEA0EB}"/>
              </a:ext>
            </a:extLst>
          </p:cNvPr>
          <p:cNvSpPr txBox="1"/>
          <p:nvPr/>
        </p:nvSpPr>
        <p:spPr>
          <a:xfrm>
            <a:off x="1536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Upcoming Zikr and Live Now</a:t>
            </a:r>
          </a:p>
        </p:txBody>
      </p:sp>
      <p:sp>
        <p:nvSpPr>
          <p:cNvPr id="42" name="Urdu: آنے والے ذکر اور لائیو ذکر کی اطلاع">
            <a:extLst>
              <a:ext uri="{FF2B5EF4-FFF2-40B4-BE49-F238E27FC236}">
                <a16:creationId xmlns:a16="http://schemas.microsoft.com/office/drawing/2014/main" id="{C2F62FCA-94BF-92BF-054D-ACC3163F0468}"/>
              </a:ext>
            </a:extLst>
          </p:cNvPr>
          <p:cNvSpPr txBox="1"/>
          <p:nvPr/>
        </p:nvSpPr>
        <p:spPr>
          <a:xfrm>
            <a:off x="1536701" y="7006431"/>
            <a:ext cx="26861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آنے والے ذکر اور لائیو ذکر کی اطلاع</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3" name="Text: App update notice">
            <a:extLst>
              <a:ext uri="{FF2B5EF4-FFF2-40B4-BE49-F238E27FC236}">
                <a16:creationId xmlns:a16="http://schemas.microsoft.com/office/drawing/2014/main" id="{BFFC3251-6CD4-A59D-F490-DD2CA9A3E6D6}"/>
              </a:ext>
            </a:extLst>
          </p:cNvPr>
          <p:cNvSpPr txBox="1"/>
          <p:nvPr/>
        </p:nvSpPr>
        <p:spPr>
          <a:xfrm>
            <a:off x="1536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App update notice</a:t>
            </a:r>
          </a:p>
        </p:txBody>
      </p:sp>
      <p:sp>
        <p:nvSpPr>
          <p:cNvPr id="44" name="Urdu: نئے اپ ڈیٹ کی اطلاع">
            <a:extLst>
              <a:ext uri="{FF2B5EF4-FFF2-40B4-BE49-F238E27FC236}">
                <a16:creationId xmlns:a16="http://schemas.microsoft.com/office/drawing/2014/main" id="{A4AE93CC-368B-5821-D27D-519DDF20009A}"/>
              </a:ext>
            </a:extLst>
          </p:cNvPr>
          <p:cNvSpPr txBox="1"/>
          <p:nvPr/>
        </p:nvSpPr>
        <p:spPr>
          <a:xfrm>
            <a:off x="1536701" y="7666831"/>
            <a:ext cx="18241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نئے اپ ڈیٹ کی اطلاع</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5" name="Text: Quick language switch and search">
            <a:extLst>
              <a:ext uri="{FF2B5EF4-FFF2-40B4-BE49-F238E27FC236}">
                <a16:creationId xmlns:a16="http://schemas.microsoft.com/office/drawing/2014/main" id="{62DD3920-97DE-BDB1-0382-09A343E6AE3C}"/>
              </a:ext>
            </a:extLst>
          </p:cNvPr>
          <p:cNvSpPr txBox="1"/>
          <p:nvPr/>
        </p:nvSpPr>
        <p:spPr>
          <a:xfrm>
            <a:off x="1536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Quick language switch and search</a:t>
            </a:r>
          </a:p>
        </p:txBody>
      </p:sp>
      <p:sp>
        <p:nvSpPr>
          <p:cNvPr id="46" name="Urdu: زبان بدلیں یا تلاش کریں">
            <a:extLst>
              <a:ext uri="{FF2B5EF4-FFF2-40B4-BE49-F238E27FC236}">
                <a16:creationId xmlns:a16="http://schemas.microsoft.com/office/drawing/2014/main" id="{C333A238-C6C8-FD37-8542-2D4F3F76FFD3}"/>
              </a:ext>
            </a:extLst>
          </p:cNvPr>
          <p:cNvSpPr txBox="1"/>
          <p:nvPr/>
        </p:nvSpPr>
        <p:spPr>
          <a:xfrm>
            <a:off x="1536701" y="8327231"/>
            <a:ext cx="18923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زبان بدلیں یا تلاش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7" name="Text: Resume reading or listening">
            <a:extLst>
              <a:ext uri="{FF2B5EF4-FFF2-40B4-BE49-F238E27FC236}">
                <a16:creationId xmlns:a16="http://schemas.microsoft.com/office/drawing/2014/main" id="{FD05E925-5FBF-816B-BCE1-2C5CB4788C0E}"/>
              </a:ext>
            </a:extLst>
          </p:cNvPr>
          <p:cNvSpPr txBox="1"/>
          <p:nvPr/>
        </p:nvSpPr>
        <p:spPr>
          <a:xfrm>
            <a:off x="1536700" y="8712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Resume reading or listening</a:t>
            </a:r>
          </a:p>
        </p:txBody>
      </p:sp>
      <p:sp>
        <p:nvSpPr>
          <p:cNvPr id="48" name="Urdu: مطالعہ یا آڈیو وہیں سے جاری رکھیں">
            <a:extLst>
              <a:ext uri="{FF2B5EF4-FFF2-40B4-BE49-F238E27FC236}">
                <a16:creationId xmlns:a16="http://schemas.microsoft.com/office/drawing/2014/main" id="{C35B8965-B8C3-6BA8-92FB-D77689623886}"/>
              </a:ext>
            </a:extLst>
          </p:cNvPr>
          <p:cNvSpPr txBox="1"/>
          <p:nvPr/>
        </p:nvSpPr>
        <p:spPr>
          <a:xfrm>
            <a:off x="1536701" y="8987631"/>
            <a:ext cx="25718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مطالعہ یا آڈیو وہیں سے جاری رکھیں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9" name="Text: Home-screen widget guidance">
            <a:extLst>
              <a:ext uri="{FF2B5EF4-FFF2-40B4-BE49-F238E27FC236}">
                <a16:creationId xmlns:a16="http://schemas.microsoft.com/office/drawing/2014/main" id="{61F75681-E41F-01A1-0DB4-5F6E41F8D586}"/>
              </a:ext>
            </a:extLst>
          </p:cNvPr>
          <p:cNvSpPr txBox="1"/>
          <p:nvPr/>
        </p:nvSpPr>
        <p:spPr>
          <a:xfrm>
            <a:off x="1536700" y="9372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Home-screen widget guidance</a:t>
            </a:r>
          </a:p>
        </p:txBody>
      </p:sp>
      <p:sp>
        <p:nvSpPr>
          <p:cNvPr id="50" name="Urdu: ہوم اسکرین ویجٹ لگانے کا طریقہ">
            <a:extLst>
              <a:ext uri="{FF2B5EF4-FFF2-40B4-BE49-F238E27FC236}">
                <a16:creationId xmlns:a16="http://schemas.microsoft.com/office/drawing/2014/main" id="{7EB0852C-57D3-001C-5429-DAB41C3051CB}"/>
              </a:ext>
            </a:extLst>
          </p:cNvPr>
          <p:cNvSpPr txBox="1"/>
          <p:nvPr/>
        </p:nvSpPr>
        <p:spPr>
          <a:xfrm>
            <a:off x="1536701" y="9648031"/>
            <a:ext cx="26162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ہوم اسکرین ویجٹ لگانے کا طریقہ</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1" name="Text: Today’s Light">
            <a:extLst>
              <a:ext uri="{FF2B5EF4-FFF2-40B4-BE49-F238E27FC236}">
                <a16:creationId xmlns:a16="http://schemas.microsoft.com/office/drawing/2014/main" id="{CF00FB13-C65A-9D9C-1633-8553C8091EB8}"/>
              </a:ext>
            </a:extLst>
          </p:cNvPr>
          <p:cNvSpPr txBox="1"/>
          <p:nvPr/>
        </p:nvSpPr>
        <p:spPr>
          <a:xfrm>
            <a:off x="10985500" y="2654300"/>
            <a:ext cx="2001901"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Today’s Light</a:t>
            </a:r>
          </a:p>
        </p:txBody>
      </p:sp>
      <p:sp>
        <p:nvSpPr>
          <p:cNvPr id="52" name="Urdu: آج کی روشنی">
            <a:extLst>
              <a:ext uri="{FF2B5EF4-FFF2-40B4-BE49-F238E27FC236}">
                <a16:creationId xmlns:a16="http://schemas.microsoft.com/office/drawing/2014/main" id="{AF044517-EAA7-0A89-32A3-B56143901BB2}"/>
              </a:ext>
            </a:extLst>
          </p:cNvPr>
          <p:cNvSpPr txBox="1"/>
          <p:nvPr/>
        </p:nvSpPr>
        <p:spPr>
          <a:xfrm>
            <a:off x="13168314" y="2724150"/>
            <a:ext cx="1220851"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آج کی روشنی</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53" name="Text: ↗">
            <a:extLst>
              <a:ext uri="{FF2B5EF4-FFF2-40B4-BE49-F238E27FC236}">
                <a16:creationId xmlns:a16="http://schemas.microsoft.com/office/drawing/2014/main" id="{AA1EA99D-703B-7032-E7BC-E0038D392414}"/>
              </a:ext>
            </a:extLst>
          </p:cNvPr>
          <p:cNvSpPr txBox="1"/>
          <p:nvPr/>
        </p:nvSpPr>
        <p:spPr>
          <a:xfrm>
            <a:off x="18991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54" name="Text: Ayah of the day">
            <a:extLst>
              <a:ext uri="{FF2B5EF4-FFF2-40B4-BE49-F238E27FC236}">
                <a16:creationId xmlns:a16="http://schemas.microsoft.com/office/drawing/2014/main" id="{89CD1AD6-2ACF-1FDE-2A78-7BD398F0796E}"/>
              </a:ext>
            </a:extLst>
          </p:cNvPr>
          <p:cNvSpPr txBox="1"/>
          <p:nvPr/>
        </p:nvSpPr>
        <p:spPr>
          <a:xfrm>
            <a:off x="11442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Ayah of the day</a:t>
            </a:r>
          </a:p>
        </p:txBody>
      </p:sp>
      <p:sp>
        <p:nvSpPr>
          <p:cNvPr id="55" name="Urdu: آج کی آیت">
            <a:extLst>
              <a:ext uri="{FF2B5EF4-FFF2-40B4-BE49-F238E27FC236}">
                <a16:creationId xmlns:a16="http://schemas.microsoft.com/office/drawing/2014/main" id="{C80A8569-3030-EC00-89CA-144CCB5E576F}"/>
              </a:ext>
            </a:extLst>
          </p:cNvPr>
          <p:cNvSpPr txBox="1"/>
          <p:nvPr/>
        </p:nvSpPr>
        <p:spPr>
          <a:xfrm>
            <a:off x="11442701" y="3704431"/>
            <a:ext cx="9271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آج کی آیت</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6" name="Text: Tafsir directly from the daily ayah">
            <a:extLst>
              <a:ext uri="{FF2B5EF4-FFF2-40B4-BE49-F238E27FC236}">
                <a16:creationId xmlns:a16="http://schemas.microsoft.com/office/drawing/2014/main" id="{0FF4E276-A794-5E24-0D1A-049917460D91}"/>
              </a:ext>
            </a:extLst>
          </p:cNvPr>
          <p:cNvSpPr txBox="1"/>
          <p:nvPr/>
        </p:nvSpPr>
        <p:spPr>
          <a:xfrm>
            <a:off x="11442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Tafsir directly from the daily ayah</a:t>
            </a:r>
          </a:p>
        </p:txBody>
      </p:sp>
      <p:sp>
        <p:nvSpPr>
          <p:cNvPr id="57" name="Urdu: آج کی آیت سے براہِ راست تفسیر">
            <a:extLst>
              <a:ext uri="{FF2B5EF4-FFF2-40B4-BE49-F238E27FC236}">
                <a16:creationId xmlns:a16="http://schemas.microsoft.com/office/drawing/2014/main" id="{A80DA9E5-A7FC-C9FC-0268-DACE527A497C}"/>
              </a:ext>
            </a:extLst>
          </p:cNvPr>
          <p:cNvSpPr txBox="1"/>
          <p:nvPr/>
        </p:nvSpPr>
        <p:spPr>
          <a:xfrm>
            <a:off x="11442700" y="4364831"/>
            <a:ext cx="24987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آج کی آیت سے براہِ راست تفسیر</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8" name="Text: Hadith of the day">
            <a:extLst>
              <a:ext uri="{FF2B5EF4-FFF2-40B4-BE49-F238E27FC236}">
                <a16:creationId xmlns:a16="http://schemas.microsoft.com/office/drawing/2014/main" id="{AAD9A9D7-D9B5-721F-3FDE-F1FAA584CC7A}"/>
              </a:ext>
            </a:extLst>
          </p:cNvPr>
          <p:cNvSpPr txBox="1"/>
          <p:nvPr/>
        </p:nvSpPr>
        <p:spPr>
          <a:xfrm>
            <a:off x="11442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Hadith of the day</a:t>
            </a:r>
          </a:p>
        </p:txBody>
      </p:sp>
      <p:sp>
        <p:nvSpPr>
          <p:cNvPr id="59" name="Urdu: آج کی حدیث">
            <a:extLst>
              <a:ext uri="{FF2B5EF4-FFF2-40B4-BE49-F238E27FC236}">
                <a16:creationId xmlns:a16="http://schemas.microsoft.com/office/drawing/2014/main" id="{122C2B1C-658A-5272-6DBB-C3CBC1B0574E}"/>
              </a:ext>
            </a:extLst>
          </p:cNvPr>
          <p:cNvSpPr txBox="1"/>
          <p:nvPr/>
        </p:nvSpPr>
        <p:spPr>
          <a:xfrm>
            <a:off x="11442701" y="5025231"/>
            <a:ext cx="10668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آج کی حدیث</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0" name="Text: A saying from the Silsila">
            <a:extLst>
              <a:ext uri="{FF2B5EF4-FFF2-40B4-BE49-F238E27FC236}">
                <a16:creationId xmlns:a16="http://schemas.microsoft.com/office/drawing/2014/main" id="{6E1A3606-B641-57C1-42E9-F8A5B5C55F6B}"/>
              </a:ext>
            </a:extLst>
          </p:cNvPr>
          <p:cNvSpPr txBox="1"/>
          <p:nvPr/>
        </p:nvSpPr>
        <p:spPr>
          <a:xfrm>
            <a:off x="11442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 saying from the Silsila</a:t>
            </a:r>
          </a:p>
        </p:txBody>
      </p:sp>
      <p:sp>
        <p:nvSpPr>
          <p:cNvPr id="61" name="Urdu: سلسلے کا روزانہ قول">
            <a:extLst>
              <a:ext uri="{FF2B5EF4-FFF2-40B4-BE49-F238E27FC236}">
                <a16:creationId xmlns:a16="http://schemas.microsoft.com/office/drawing/2014/main" id="{8C5D579D-F74F-8FAB-D336-DB1AB3C5689B}"/>
              </a:ext>
            </a:extLst>
          </p:cNvPr>
          <p:cNvSpPr txBox="1"/>
          <p:nvPr/>
        </p:nvSpPr>
        <p:spPr>
          <a:xfrm>
            <a:off x="11442700" y="5685631"/>
            <a:ext cx="14764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سلسلے کا روزانہ قول</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2" name="Text: Dua with Arabic and translation">
            <a:extLst>
              <a:ext uri="{FF2B5EF4-FFF2-40B4-BE49-F238E27FC236}">
                <a16:creationId xmlns:a16="http://schemas.microsoft.com/office/drawing/2014/main" id="{3A4FA926-2C83-D7B9-F9A8-16E5FC579088}"/>
              </a:ext>
            </a:extLst>
          </p:cNvPr>
          <p:cNvSpPr txBox="1"/>
          <p:nvPr/>
        </p:nvSpPr>
        <p:spPr>
          <a:xfrm>
            <a:off x="11442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Dua with Arabic and translation</a:t>
            </a:r>
          </a:p>
        </p:txBody>
      </p:sp>
      <p:sp>
        <p:nvSpPr>
          <p:cNvPr id="63" name="Urdu: عربی دعا اور اس کا ترجمہ">
            <a:extLst>
              <a:ext uri="{FF2B5EF4-FFF2-40B4-BE49-F238E27FC236}">
                <a16:creationId xmlns:a16="http://schemas.microsoft.com/office/drawing/2014/main" id="{C832F741-1864-4C07-BECC-28C8737830B7}"/>
              </a:ext>
            </a:extLst>
          </p:cNvPr>
          <p:cNvSpPr txBox="1"/>
          <p:nvPr/>
        </p:nvSpPr>
        <p:spPr>
          <a:xfrm>
            <a:off x="11442700" y="6346031"/>
            <a:ext cx="18145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عربی دعا اور اس کا ترجمہ</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4" name="Text: Daily zikr opens its own counter">
            <a:extLst>
              <a:ext uri="{FF2B5EF4-FFF2-40B4-BE49-F238E27FC236}">
                <a16:creationId xmlns:a16="http://schemas.microsoft.com/office/drawing/2014/main" id="{31D75EAE-4B57-C61B-1C82-971BA36F06EC}"/>
              </a:ext>
            </a:extLst>
          </p:cNvPr>
          <p:cNvSpPr txBox="1"/>
          <p:nvPr/>
        </p:nvSpPr>
        <p:spPr>
          <a:xfrm>
            <a:off x="11442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Daily zikr opens its own counter</a:t>
            </a:r>
          </a:p>
        </p:txBody>
      </p:sp>
      <p:sp>
        <p:nvSpPr>
          <p:cNvPr id="65" name="Urdu: روزانہ کے ذکر کا کاؤنٹر فوراً کھولیں">
            <a:extLst>
              <a:ext uri="{FF2B5EF4-FFF2-40B4-BE49-F238E27FC236}">
                <a16:creationId xmlns:a16="http://schemas.microsoft.com/office/drawing/2014/main" id="{CD8F13B9-3ABF-6F4A-264B-D6637F738870}"/>
              </a:ext>
            </a:extLst>
          </p:cNvPr>
          <p:cNvSpPr txBox="1"/>
          <p:nvPr/>
        </p:nvSpPr>
        <p:spPr>
          <a:xfrm>
            <a:off x="11442701" y="7006431"/>
            <a:ext cx="25099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روزانہ کے ذکر کا کاؤنٹر فوراً کھولیں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6" name="Text: Name of Allah and its meaning">
            <a:extLst>
              <a:ext uri="{FF2B5EF4-FFF2-40B4-BE49-F238E27FC236}">
                <a16:creationId xmlns:a16="http://schemas.microsoft.com/office/drawing/2014/main" id="{7897A80E-82A5-EEA9-19C9-5C8A59864D98}"/>
              </a:ext>
            </a:extLst>
          </p:cNvPr>
          <p:cNvSpPr txBox="1"/>
          <p:nvPr/>
        </p:nvSpPr>
        <p:spPr>
          <a:xfrm>
            <a:off x="11442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Name of Allah and its meaning</a:t>
            </a:r>
          </a:p>
        </p:txBody>
      </p:sp>
      <p:sp>
        <p:nvSpPr>
          <p:cNvPr id="67" name="Urdu: اللہ کا نام اور اس کا مطلب">
            <a:extLst>
              <a:ext uri="{FF2B5EF4-FFF2-40B4-BE49-F238E27FC236}">
                <a16:creationId xmlns:a16="http://schemas.microsoft.com/office/drawing/2014/main" id="{62AEBF1C-948D-9002-08C6-D58D8F8D79D7}"/>
              </a:ext>
            </a:extLst>
          </p:cNvPr>
          <p:cNvSpPr txBox="1"/>
          <p:nvPr/>
        </p:nvSpPr>
        <p:spPr>
          <a:xfrm>
            <a:off x="11442701" y="7666831"/>
            <a:ext cx="20844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اللہ کا نام اور اس کا مطلب</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8" name="Text: Share a designed reading card">
            <a:extLst>
              <a:ext uri="{FF2B5EF4-FFF2-40B4-BE49-F238E27FC236}">
                <a16:creationId xmlns:a16="http://schemas.microsoft.com/office/drawing/2014/main" id="{7630D7D0-94F7-DD0C-8312-0A73D5EDBD4D}"/>
              </a:ext>
            </a:extLst>
          </p:cNvPr>
          <p:cNvSpPr txBox="1"/>
          <p:nvPr/>
        </p:nvSpPr>
        <p:spPr>
          <a:xfrm>
            <a:off x="11442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Share a designed reading card</a:t>
            </a:r>
          </a:p>
        </p:txBody>
      </p:sp>
      <p:sp>
        <p:nvSpPr>
          <p:cNvPr id="69" name="Urdu: خوب صورت کارڈ بنا کر شیئر کریں">
            <a:extLst>
              <a:ext uri="{FF2B5EF4-FFF2-40B4-BE49-F238E27FC236}">
                <a16:creationId xmlns:a16="http://schemas.microsoft.com/office/drawing/2014/main" id="{59F1A8BC-968F-0DAF-0267-CCDFB90ED6E9}"/>
              </a:ext>
            </a:extLst>
          </p:cNvPr>
          <p:cNvSpPr txBox="1"/>
          <p:nvPr/>
        </p:nvSpPr>
        <p:spPr>
          <a:xfrm>
            <a:off x="11442701" y="8327231"/>
            <a:ext cx="24908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خوب صورت کارڈ بنا کر شیئر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70" name="Text: SILSILA NAQSHBANDIA OWAISIAH">
            <a:extLst>
              <a:ext uri="{FF2B5EF4-FFF2-40B4-BE49-F238E27FC236}">
                <a16:creationId xmlns:a16="http://schemas.microsoft.com/office/drawing/2014/main" id="{738C104F-60EE-F7B0-70D5-872FB952588B}"/>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71" name="Text: App map">
            <a:extLst>
              <a:ext uri="{FF2B5EF4-FFF2-40B4-BE49-F238E27FC236}">
                <a16:creationId xmlns:a16="http://schemas.microsoft.com/office/drawing/2014/main" id="{0954B413-D807-485E-0CB3-0CA29E62F503}"/>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72" name="Text: All features">
            <a:extLst>
              <a:ext uri="{FF2B5EF4-FFF2-40B4-BE49-F238E27FC236}">
                <a16:creationId xmlns:a16="http://schemas.microsoft.com/office/drawing/2014/main" id="{83E182FD-DF12-4453-9E00-2F66203C6B84}"/>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73" name="Text: 50 / 65">
            <a:extLst>
              <a:ext uri="{FF2B5EF4-FFF2-40B4-BE49-F238E27FC236}">
                <a16:creationId xmlns:a16="http://schemas.microsoft.com/office/drawing/2014/main" id="{1EF006C6-C5E9-FA21-4811-80A94C1AF2D6}"/>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50 / 65</a:t>
            </a:r>
          </a:p>
        </p:txBody>
      </p:sp>
      <p:sp>
        <p:nvSpPr>
          <p:cNvPr id="74" name="Text: ‹">
            <a:extLst>
              <a:ext uri="{FF2B5EF4-FFF2-40B4-BE49-F238E27FC236}">
                <a16:creationId xmlns:a16="http://schemas.microsoft.com/office/drawing/2014/main" id="{0E93CDD6-97EA-8FA7-94B5-042C71DE6A34}"/>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75" name="Text: ›">
            <a:extLst>
              <a:ext uri="{FF2B5EF4-FFF2-40B4-BE49-F238E27FC236}">
                <a16:creationId xmlns:a16="http://schemas.microsoft.com/office/drawing/2014/main" id="{A7F58A17-C44B-DBD5-A0C6-C24926273F14}"/>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76" name="Explore: screen=today-light-en">
            <a:hlinkClick r:id="rId4"/>
            <a:extLst>
              <a:ext uri="{FF2B5EF4-FFF2-40B4-BE49-F238E27FC236}">
                <a16:creationId xmlns:a16="http://schemas.microsoft.com/office/drawing/2014/main" id="{56A7F00C-1EA5-B1CD-C3D1-F6A127CD4FC7}"/>
              </a:ext>
            </a:extLst>
          </p:cNvPr>
          <p:cNvSpPr/>
          <p:nvPr/>
        </p:nvSpPr>
        <p:spPr>
          <a:xfrm>
            <a:off x="1079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Explore: screen=noor-ayah-en">
            <a:hlinkClick r:id="rId5"/>
            <a:extLst>
              <a:ext uri="{FF2B5EF4-FFF2-40B4-BE49-F238E27FC236}">
                <a16:creationId xmlns:a16="http://schemas.microsoft.com/office/drawing/2014/main" id="{A2334A6F-A745-F53D-ECF4-CD5EB1890E19}"/>
              </a:ext>
            </a:extLst>
          </p:cNvPr>
          <p:cNvSpPr/>
          <p:nvPr/>
        </p:nvSpPr>
        <p:spPr>
          <a:xfrm>
            <a:off x="10985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Navigate: architecture">
            <a:hlinkClick r:id="rId6" action="ppaction://hlinksldjump"/>
            <a:extLst>
              <a:ext uri="{FF2B5EF4-FFF2-40B4-BE49-F238E27FC236}">
                <a16:creationId xmlns:a16="http://schemas.microsoft.com/office/drawing/2014/main" id="{0CE4B814-82BB-3ACA-5E2A-459E4EBA6BB9}"/>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Explore: features">
            <a:hlinkClick r:id="rId7"/>
            <a:extLst>
              <a:ext uri="{FF2B5EF4-FFF2-40B4-BE49-F238E27FC236}">
                <a16:creationId xmlns:a16="http://schemas.microsoft.com/office/drawing/2014/main" id="{FF4DE039-92F4-548A-DD22-6C0B29BE3936}"/>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Navigate: explore">
            <a:hlinkClick r:id="rId8" action="ppaction://hlinksldjump"/>
            <a:extLst>
              <a:ext uri="{FF2B5EF4-FFF2-40B4-BE49-F238E27FC236}">
                <a16:creationId xmlns:a16="http://schemas.microsoft.com/office/drawing/2014/main" id="{C96F8E56-CE60-18FF-C563-B553A6722D51}"/>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Navigate: tree-2">
            <a:hlinkClick r:id="rId9" action="ppaction://hlinksldjump"/>
            <a:extLst>
              <a:ext uri="{FF2B5EF4-FFF2-40B4-BE49-F238E27FC236}">
                <a16:creationId xmlns:a16="http://schemas.microsoft.com/office/drawing/2014/main" id="{328320A3-2ACB-1640-57EF-5CB2DE30D3A4}"/>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7087982"/>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name="tree-2">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FCBB061C-93DE-4376-768D-19985A8F120E}"/>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cxnSp>
        <p:nvCxnSpPr>
          <p:cNvPr id="4" name="Editable architecture connector">
            <a:extLst>
              <a:ext uri="{FF2B5EF4-FFF2-40B4-BE49-F238E27FC236}">
                <a16:creationId xmlns:a16="http://schemas.microsoft.com/office/drawing/2014/main" id="{5EDF4FD4-1506-992D-46CB-6AF5BB6A7468}"/>
              </a:ext>
            </a:extLst>
          </p:cNvPr>
          <p:cNvCxnSpPr/>
          <p:nvPr/>
        </p:nvCxnSpPr>
        <p:spPr>
          <a:xfrm>
            <a:off x="1206500" y="3175000"/>
            <a:ext cx="0" cy="50292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 name="Editable architecture connector">
            <a:extLst>
              <a:ext uri="{FF2B5EF4-FFF2-40B4-BE49-F238E27FC236}">
                <a16:creationId xmlns:a16="http://schemas.microsoft.com/office/drawing/2014/main" id="{1114E426-3C70-2B47-27DF-61EAF44DF468}"/>
              </a:ext>
            </a:extLst>
          </p:cNvPr>
          <p:cNvCxnSpPr/>
          <p:nvPr/>
        </p:nvCxnSpPr>
        <p:spPr>
          <a:xfrm>
            <a:off x="1206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 name="Editable architecture connector">
            <a:extLst>
              <a:ext uri="{FF2B5EF4-FFF2-40B4-BE49-F238E27FC236}">
                <a16:creationId xmlns:a16="http://schemas.microsoft.com/office/drawing/2014/main" id="{492652A9-4D20-4C5B-9751-1E3A746EC5D4}"/>
              </a:ext>
            </a:extLst>
          </p:cNvPr>
          <p:cNvCxnSpPr/>
          <p:nvPr/>
        </p:nvCxnSpPr>
        <p:spPr>
          <a:xfrm>
            <a:off x="1206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 name="Editable architecture connector">
            <a:extLst>
              <a:ext uri="{FF2B5EF4-FFF2-40B4-BE49-F238E27FC236}">
                <a16:creationId xmlns:a16="http://schemas.microsoft.com/office/drawing/2014/main" id="{2B361E73-A00B-241E-759F-3E8674971AE6}"/>
              </a:ext>
            </a:extLst>
          </p:cNvPr>
          <p:cNvCxnSpPr/>
          <p:nvPr/>
        </p:nvCxnSpPr>
        <p:spPr>
          <a:xfrm>
            <a:off x="1206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 name="Editable architecture connector">
            <a:extLst>
              <a:ext uri="{FF2B5EF4-FFF2-40B4-BE49-F238E27FC236}">
                <a16:creationId xmlns:a16="http://schemas.microsoft.com/office/drawing/2014/main" id="{11D0C25B-98BD-815E-395A-9B4749994055}"/>
              </a:ext>
            </a:extLst>
          </p:cNvPr>
          <p:cNvCxnSpPr/>
          <p:nvPr/>
        </p:nvCxnSpPr>
        <p:spPr>
          <a:xfrm>
            <a:off x="1206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 name="Editable architecture connector">
            <a:extLst>
              <a:ext uri="{FF2B5EF4-FFF2-40B4-BE49-F238E27FC236}">
                <a16:creationId xmlns:a16="http://schemas.microsoft.com/office/drawing/2014/main" id="{CAA18BE2-2D5A-CE0A-34DA-D448158FA26C}"/>
              </a:ext>
            </a:extLst>
          </p:cNvPr>
          <p:cNvCxnSpPr/>
          <p:nvPr/>
        </p:nvCxnSpPr>
        <p:spPr>
          <a:xfrm>
            <a:off x="1206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0" name="Editable architecture connector">
            <a:extLst>
              <a:ext uri="{FF2B5EF4-FFF2-40B4-BE49-F238E27FC236}">
                <a16:creationId xmlns:a16="http://schemas.microsoft.com/office/drawing/2014/main" id="{039B43E9-076D-469B-5B78-C28BAAB2ACA3}"/>
              </a:ext>
            </a:extLst>
          </p:cNvPr>
          <p:cNvCxnSpPr/>
          <p:nvPr/>
        </p:nvCxnSpPr>
        <p:spPr>
          <a:xfrm>
            <a:off x="1206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1" name="Editable architecture connector">
            <a:extLst>
              <a:ext uri="{FF2B5EF4-FFF2-40B4-BE49-F238E27FC236}">
                <a16:creationId xmlns:a16="http://schemas.microsoft.com/office/drawing/2014/main" id="{30FD848E-0E99-1099-09A0-F40F09D1C784}"/>
              </a:ext>
            </a:extLst>
          </p:cNvPr>
          <p:cNvCxnSpPr/>
          <p:nvPr/>
        </p:nvCxnSpPr>
        <p:spPr>
          <a:xfrm>
            <a:off x="1206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2" name="Editable architecture connector">
            <a:extLst>
              <a:ext uri="{FF2B5EF4-FFF2-40B4-BE49-F238E27FC236}">
                <a16:creationId xmlns:a16="http://schemas.microsoft.com/office/drawing/2014/main" id="{20854CFD-B0C0-91D8-DFD7-E75E7AC029F3}"/>
              </a:ext>
            </a:extLst>
          </p:cNvPr>
          <p:cNvCxnSpPr/>
          <p:nvPr/>
        </p:nvCxnSpPr>
        <p:spPr>
          <a:xfrm>
            <a:off x="1206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3" name="Editable architecture connector">
            <a:extLst>
              <a:ext uri="{FF2B5EF4-FFF2-40B4-BE49-F238E27FC236}">
                <a16:creationId xmlns:a16="http://schemas.microsoft.com/office/drawing/2014/main" id="{67CA0E61-DCB4-9FE3-98E6-BD866A9B638F}"/>
              </a:ext>
            </a:extLst>
          </p:cNvPr>
          <p:cNvCxnSpPr/>
          <p:nvPr/>
        </p:nvCxnSpPr>
        <p:spPr>
          <a:xfrm>
            <a:off x="11112500" y="3175000"/>
            <a:ext cx="0" cy="50292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4" name="Editable architecture connector">
            <a:extLst>
              <a:ext uri="{FF2B5EF4-FFF2-40B4-BE49-F238E27FC236}">
                <a16:creationId xmlns:a16="http://schemas.microsoft.com/office/drawing/2014/main" id="{4CDFB606-9338-3DC7-45D9-5606ABBA5A31}"/>
              </a:ext>
            </a:extLst>
          </p:cNvPr>
          <p:cNvCxnSpPr/>
          <p:nvPr/>
        </p:nvCxnSpPr>
        <p:spPr>
          <a:xfrm>
            <a:off x="11112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5" name="Editable architecture connector">
            <a:extLst>
              <a:ext uri="{FF2B5EF4-FFF2-40B4-BE49-F238E27FC236}">
                <a16:creationId xmlns:a16="http://schemas.microsoft.com/office/drawing/2014/main" id="{41EEC9A6-784C-856C-629A-241420B5556E}"/>
              </a:ext>
            </a:extLst>
          </p:cNvPr>
          <p:cNvCxnSpPr/>
          <p:nvPr/>
        </p:nvCxnSpPr>
        <p:spPr>
          <a:xfrm>
            <a:off x="11112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6" name="Editable architecture connector">
            <a:extLst>
              <a:ext uri="{FF2B5EF4-FFF2-40B4-BE49-F238E27FC236}">
                <a16:creationId xmlns:a16="http://schemas.microsoft.com/office/drawing/2014/main" id="{74C7B58B-6916-4FE7-DB43-B71749789470}"/>
              </a:ext>
            </a:extLst>
          </p:cNvPr>
          <p:cNvCxnSpPr/>
          <p:nvPr/>
        </p:nvCxnSpPr>
        <p:spPr>
          <a:xfrm>
            <a:off x="11112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7" name="Editable architecture connector">
            <a:extLst>
              <a:ext uri="{FF2B5EF4-FFF2-40B4-BE49-F238E27FC236}">
                <a16:creationId xmlns:a16="http://schemas.microsoft.com/office/drawing/2014/main" id="{BA4F468E-C06C-3532-444F-C234CAE9D1C3}"/>
              </a:ext>
            </a:extLst>
          </p:cNvPr>
          <p:cNvCxnSpPr/>
          <p:nvPr/>
        </p:nvCxnSpPr>
        <p:spPr>
          <a:xfrm>
            <a:off x="11112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8" name="Editable architecture connector">
            <a:extLst>
              <a:ext uri="{FF2B5EF4-FFF2-40B4-BE49-F238E27FC236}">
                <a16:creationId xmlns:a16="http://schemas.microsoft.com/office/drawing/2014/main" id="{A12D7A1E-5812-2DE3-BE4C-3922272DB137}"/>
              </a:ext>
            </a:extLst>
          </p:cNvPr>
          <p:cNvCxnSpPr/>
          <p:nvPr/>
        </p:nvCxnSpPr>
        <p:spPr>
          <a:xfrm>
            <a:off x="11112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9" name="Editable architecture connector">
            <a:extLst>
              <a:ext uri="{FF2B5EF4-FFF2-40B4-BE49-F238E27FC236}">
                <a16:creationId xmlns:a16="http://schemas.microsoft.com/office/drawing/2014/main" id="{9F4424F4-97B4-CA71-3885-9379621FF86B}"/>
              </a:ext>
            </a:extLst>
          </p:cNvPr>
          <p:cNvCxnSpPr/>
          <p:nvPr/>
        </p:nvCxnSpPr>
        <p:spPr>
          <a:xfrm>
            <a:off x="11112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0" name="Editable architecture connector">
            <a:extLst>
              <a:ext uri="{FF2B5EF4-FFF2-40B4-BE49-F238E27FC236}">
                <a16:creationId xmlns:a16="http://schemas.microsoft.com/office/drawing/2014/main" id="{90ED7792-F5A5-5C5E-72D1-C5645233C728}"/>
              </a:ext>
            </a:extLst>
          </p:cNvPr>
          <p:cNvCxnSpPr/>
          <p:nvPr/>
        </p:nvCxnSpPr>
        <p:spPr>
          <a:xfrm>
            <a:off x="11112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1" name="Editable architecture connector">
            <a:extLst>
              <a:ext uri="{FF2B5EF4-FFF2-40B4-BE49-F238E27FC236}">
                <a16:creationId xmlns:a16="http://schemas.microsoft.com/office/drawing/2014/main" id="{DF7E929F-3971-D22A-D827-02BF1CBC3D98}"/>
              </a:ext>
            </a:extLst>
          </p:cNvPr>
          <p:cNvCxnSpPr/>
          <p:nvPr/>
        </p:nvCxnSpPr>
        <p:spPr>
          <a:xfrm>
            <a:off x="11112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2" name="Text: DARUL IRFAN">
            <a:extLst>
              <a:ext uri="{FF2B5EF4-FFF2-40B4-BE49-F238E27FC236}">
                <a16:creationId xmlns:a16="http://schemas.microsoft.com/office/drawing/2014/main" id="{2FBABE7E-3888-5AD0-B734-3A14B5B1823A}"/>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23" name="Text: FEATURE ARCHITECTURE">
            <a:extLst>
              <a:ext uri="{FF2B5EF4-FFF2-40B4-BE49-F238E27FC236}">
                <a16:creationId xmlns:a16="http://schemas.microsoft.com/office/drawing/2014/main" id="{643D7391-468F-23CF-4823-E88D995E4187}"/>
              </a:ext>
            </a:extLst>
          </p:cNvPr>
          <p:cNvSpPr txBox="1"/>
          <p:nvPr/>
        </p:nvSpPr>
        <p:spPr>
          <a:xfrm>
            <a:off x="3070820" y="527050"/>
            <a:ext cx="2861072"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FEATURE ARCHITECTURE</a:t>
            </a:r>
          </a:p>
        </p:txBody>
      </p:sp>
      <p:sp>
        <p:nvSpPr>
          <p:cNvPr id="24" name="Text: Darul Irfan / Prayer times + Everyday tools">
            <a:extLst>
              <a:ext uri="{FF2B5EF4-FFF2-40B4-BE49-F238E27FC236}">
                <a16:creationId xmlns:a16="http://schemas.microsoft.com/office/drawing/2014/main" id="{BC6CA867-32E6-5A42-2266-DC64F9C04BE2}"/>
              </a:ext>
            </a:extLst>
          </p:cNvPr>
          <p:cNvSpPr txBox="1"/>
          <p:nvPr/>
        </p:nvSpPr>
        <p:spPr>
          <a:xfrm>
            <a:off x="965199" y="1295400"/>
            <a:ext cx="8509064" cy="787400"/>
          </a:xfrm>
          <a:prstGeom prst="rect">
            <a:avLst/>
          </a:prstGeom>
          <a:noFill/>
        </p:spPr>
        <p:txBody>
          <a:bodyPr vert="horz" wrap="none" lIns="0" tIns="0" rIns="0" bIns="0" rtlCol="0">
            <a:noAutofit/>
          </a:bodyPr>
          <a:lstStyle/>
          <a:p>
            <a:pPr>
              <a:lnSpc>
                <a:spcPts val="4080"/>
              </a:lnSpc>
            </a:pPr>
            <a:r>
              <a:rPr lang="en-US" sz="3400">
                <a:solidFill>
                  <a:srgbClr val="153D31"/>
                </a:solidFill>
                <a:latin typeface="Segoe UI Semibold" panose="020B0702040204020203" pitchFamily="34" charset="0"/>
              </a:rPr>
              <a:t>Darul Irfan / Prayer times + Everyday tools</a:t>
            </a:r>
          </a:p>
        </p:txBody>
      </p:sp>
      <p:sp>
        <p:nvSpPr>
          <p:cNvPr id="25" name="Urdu: نماز کے اوقات / روزمرہ کی سہولتیں">
            <a:extLst>
              <a:ext uri="{FF2B5EF4-FFF2-40B4-BE49-F238E27FC236}">
                <a16:creationId xmlns:a16="http://schemas.microsoft.com/office/drawing/2014/main" id="{E7CAB7EF-D900-22E9-FD9F-6580CA30C662}"/>
              </a:ext>
            </a:extLst>
          </p:cNvPr>
          <p:cNvSpPr txBox="1"/>
          <p:nvPr/>
        </p:nvSpPr>
        <p:spPr>
          <a:xfrm>
            <a:off x="965200" y="1943100"/>
            <a:ext cx="4076763" cy="797520"/>
          </a:xfrm>
          <a:prstGeom prst="rect">
            <a:avLst/>
          </a:prstGeom>
          <a:noFill/>
        </p:spPr>
        <p:txBody>
          <a:bodyPr vert="horz" wrap="none" lIns="0" tIns="0" rIns="0" bIns="0" rtlCol="0">
            <a:noAutofit/>
          </a:bodyPr>
          <a:lstStyle/>
          <a:p>
            <a:pPr algn="r" rtl="1">
              <a:lnSpc>
                <a:spcPts val="4680"/>
              </a:lnSpc>
            </a:pPr>
            <a:r>
              <a:rPr lang="ar-AE" sz="2600">
                <a:solidFill>
                  <a:srgbClr val="90712A"/>
                </a:solidFill>
                <a:latin typeface="Noto Nastaliq Urdu" panose="020B0502040504020204" pitchFamily="34" charset="-78"/>
                <a:cs typeface="Noto Nastaliq Urdu" panose="020B0502040504020204" pitchFamily="34" charset="-78"/>
              </a:rPr>
              <a:t>نماز کے اوقات / روزمرہ کی سہولتیں</a:t>
            </a:r>
            <a:endParaRPr lang="en-US" sz="2600">
              <a:solidFill>
                <a:srgbClr val="90712A"/>
              </a:solidFill>
              <a:latin typeface="Noto Nastaliq Urdu" panose="020B0502040504020204" pitchFamily="34" charset="-78"/>
              <a:cs typeface="Noto Nastaliq Urdu" panose="020B0502040504020204" pitchFamily="34" charset="-78"/>
            </a:endParaRPr>
          </a:p>
        </p:txBody>
      </p:sp>
      <p:sp>
        <p:nvSpPr>
          <p:cNvPr id="26" name="Text: Prayer times">
            <a:extLst>
              <a:ext uri="{FF2B5EF4-FFF2-40B4-BE49-F238E27FC236}">
                <a16:creationId xmlns:a16="http://schemas.microsoft.com/office/drawing/2014/main" id="{AA1BCBA8-8E88-A5E2-ADEA-117627036E9D}"/>
              </a:ext>
            </a:extLst>
          </p:cNvPr>
          <p:cNvSpPr txBox="1"/>
          <p:nvPr/>
        </p:nvSpPr>
        <p:spPr>
          <a:xfrm>
            <a:off x="1079500" y="2654300"/>
            <a:ext cx="1921764"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Prayer times</a:t>
            </a:r>
          </a:p>
        </p:txBody>
      </p:sp>
      <p:sp>
        <p:nvSpPr>
          <p:cNvPr id="27" name="Urdu: نماز کے اوقات">
            <a:extLst>
              <a:ext uri="{FF2B5EF4-FFF2-40B4-BE49-F238E27FC236}">
                <a16:creationId xmlns:a16="http://schemas.microsoft.com/office/drawing/2014/main" id="{188F03B6-CDAC-9143-DFC8-1327618CDC70}"/>
              </a:ext>
            </a:extLst>
          </p:cNvPr>
          <p:cNvSpPr txBox="1"/>
          <p:nvPr/>
        </p:nvSpPr>
        <p:spPr>
          <a:xfrm>
            <a:off x="3182938" y="2724150"/>
            <a:ext cx="1446276"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نماز کے اوقات</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28" name="Text: ↗">
            <a:extLst>
              <a:ext uri="{FF2B5EF4-FFF2-40B4-BE49-F238E27FC236}">
                <a16:creationId xmlns:a16="http://schemas.microsoft.com/office/drawing/2014/main" id="{6CD77FA4-6DDD-8932-71A7-95AE789CA7E1}"/>
              </a:ext>
            </a:extLst>
          </p:cNvPr>
          <p:cNvSpPr txBox="1"/>
          <p:nvPr/>
        </p:nvSpPr>
        <p:spPr>
          <a:xfrm>
            <a:off x="9085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29" name="Text: Five daily prayer times">
            <a:extLst>
              <a:ext uri="{FF2B5EF4-FFF2-40B4-BE49-F238E27FC236}">
                <a16:creationId xmlns:a16="http://schemas.microsoft.com/office/drawing/2014/main" id="{CDA0F19C-F44B-4317-0A6E-1BA9613BF6D5}"/>
              </a:ext>
            </a:extLst>
          </p:cNvPr>
          <p:cNvSpPr txBox="1"/>
          <p:nvPr/>
        </p:nvSpPr>
        <p:spPr>
          <a:xfrm>
            <a:off x="1536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Five daily prayer times</a:t>
            </a:r>
          </a:p>
        </p:txBody>
      </p:sp>
      <p:sp>
        <p:nvSpPr>
          <p:cNvPr id="30" name="Urdu: پانچوں نمازوں کے اوقات">
            <a:extLst>
              <a:ext uri="{FF2B5EF4-FFF2-40B4-BE49-F238E27FC236}">
                <a16:creationId xmlns:a16="http://schemas.microsoft.com/office/drawing/2014/main" id="{2A556BB6-674B-35D8-AF24-F0E783AE89C8}"/>
              </a:ext>
            </a:extLst>
          </p:cNvPr>
          <p:cNvSpPr txBox="1"/>
          <p:nvPr/>
        </p:nvSpPr>
        <p:spPr>
          <a:xfrm>
            <a:off x="1536701" y="3704431"/>
            <a:ext cx="20463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پانچوں نمازوں کے اوقات</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1" name="Text: Sunrise and the next-prayer highlight">
            <a:extLst>
              <a:ext uri="{FF2B5EF4-FFF2-40B4-BE49-F238E27FC236}">
                <a16:creationId xmlns:a16="http://schemas.microsoft.com/office/drawing/2014/main" id="{E0C8AB76-C1AA-40EA-A329-2675CA98F8BC}"/>
              </a:ext>
            </a:extLst>
          </p:cNvPr>
          <p:cNvSpPr txBox="1"/>
          <p:nvPr/>
        </p:nvSpPr>
        <p:spPr>
          <a:xfrm>
            <a:off x="1536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Sunrise and the next-prayer highlight</a:t>
            </a:r>
          </a:p>
        </p:txBody>
      </p:sp>
      <p:sp>
        <p:nvSpPr>
          <p:cNvPr id="32" name="Urdu: طلوعِ آفتاب اور اگلی نماز">
            <a:extLst>
              <a:ext uri="{FF2B5EF4-FFF2-40B4-BE49-F238E27FC236}">
                <a16:creationId xmlns:a16="http://schemas.microsoft.com/office/drawing/2014/main" id="{F556E38D-DB1A-8056-4EA1-0043FDC04E9D}"/>
              </a:ext>
            </a:extLst>
          </p:cNvPr>
          <p:cNvSpPr txBox="1"/>
          <p:nvPr/>
        </p:nvSpPr>
        <p:spPr>
          <a:xfrm>
            <a:off x="1536700" y="4364831"/>
            <a:ext cx="19336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طلوعِ آفتاب اور اگلی نماز</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3" name="Text: Daily and monthly timetable">
            <a:extLst>
              <a:ext uri="{FF2B5EF4-FFF2-40B4-BE49-F238E27FC236}">
                <a16:creationId xmlns:a16="http://schemas.microsoft.com/office/drawing/2014/main" id="{A92AD32E-FF5C-2AF2-ADEA-82C56182C72B}"/>
              </a:ext>
            </a:extLst>
          </p:cNvPr>
          <p:cNvSpPr txBox="1"/>
          <p:nvPr/>
        </p:nvSpPr>
        <p:spPr>
          <a:xfrm>
            <a:off x="1536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Daily and monthly timetable</a:t>
            </a:r>
          </a:p>
        </p:txBody>
      </p:sp>
      <p:sp>
        <p:nvSpPr>
          <p:cNvPr id="34" name="Urdu: روزانہ اور ماہانہ جدول">
            <a:extLst>
              <a:ext uri="{FF2B5EF4-FFF2-40B4-BE49-F238E27FC236}">
                <a16:creationId xmlns:a16="http://schemas.microsoft.com/office/drawing/2014/main" id="{8E474B14-FAC8-FC3D-584C-5DCF18792D0C}"/>
              </a:ext>
            </a:extLst>
          </p:cNvPr>
          <p:cNvSpPr txBox="1"/>
          <p:nvPr/>
        </p:nvSpPr>
        <p:spPr>
          <a:xfrm>
            <a:off x="1536700" y="5025231"/>
            <a:ext cx="16224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روزانہ اور ماہانہ جدول</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5" name="Text: Mark each prayer as completed">
            <a:extLst>
              <a:ext uri="{FF2B5EF4-FFF2-40B4-BE49-F238E27FC236}">
                <a16:creationId xmlns:a16="http://schemas.microsoft.com/office/drawing/2014/main" id="{22A111B0-0893-C129-2CB5-A29B017E9FCB}"/>
              </a:ext>
            </a:extLst>
          </p:cNvPr>
          <p:cNvSpPr txBox="1"/>
          <p:nvPr/>
        </p:nvSpPr>
        <p:spPr>
          <a:xfrm>
            <a:off x="1536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Mark each prayer as completed</a:t>
            </a:r>
          </a:p>
        </p:txBody>
      </p:sp>
      <p:sp>
        <p:nvSpPr>
          <p:cNvPr id="36" name="Urdu: ادا کی گئی نماز کا نشان لگائیں">
            <a:extLst>
              <a:ext uri="{FF2B5EF4-FFF2-40B4-BE49-F238E27FC236}">
                <a16:creationId xmlns:a16="http://schemas.microsoft.com/office/drawing/2014/main" id="{9BC98AA8-718E-CD61-4332-42D31DA5FCA1}"/>
              </a:ext>
            </a:extLst>
          </p:cNvPr>
          <p:cNvSpPr txBox="1"/>
          <p:nvPr/>
        </p:nvSpPr>
        <p:spPr>
          <a:xfrm>
            <a:off x="1536700" y="5685631"/>
            <a:ext cx="21130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ادا کی گئی نماز کا نشان لگائیں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7" name="Text: Weekly tracker and calendar history">
            <a:extLst>
              <a:ext uri="{FF2B5EF4-FFF2-40B4-BE49-F238E27FC236}">
                <a16:creationId xmlns:a16="http://schemas.microsoft.com/office/drawing/2014/main" id="{FFA4048A-C58E-4357-8FB7-C422C3A61EAF}"/>
              </a:ext>
            </a:extLst>
          </p:cNvPr>
          <p:cNvSpPr txBox="1"/>
          <p:nvPr/>
        </p:nvSpPr>
        <p:spPr>
          <a:xfrm>
            <a:off x="1536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Weekly tracker and calendar history</a:t>
            </a:r>
          </a:p>
        </p:txBody>
      </p:sp>
      <p:sp>
        <p:nvSpPr>
          <p:cNvPr id="38" name="Urdu: ہفتے اور کیلنڈر میں ریکارڈ دیکھیں">
            <a:extLst>
              <a:ext uri="{FF2B5EF4-FFF2-40B4-BE49-F238E27FC236}">
                <a16:creationId xmlns:a16="http://schemas.microsoft.com/office/drawing/2014/main" id="{529A0A70-85DF-034B-69E7-B9B869686144}"/>
              </a:ext>
            </a:extLst>
          </p:cNvPr>
          <p:cNvSpPr txBox="1"/>
          <p:nvPr/>
        </p:nvSpPr>
        <p:spPr>
          <a:xfrm>
            <a:off x="1536701" y="6346031"/>
            <a:ext cx="23813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ہفتے اور کیلنڈر میں ریکارڈ دیکھیں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9" name="Text: Prayer reminders and Azan choices">
            <a:extLst>
              <a:ext uri="{FF2B5EF4-FFF2-40B4-BE49-F238E27FC236}">
                <a16:creationId xmlns:a16="http://schemas.microsoft.com/office/drawing/2014/main" id="{529BF3B3-A889-0682-51B1-C120E46174ED}"/>
              </a:ext>
            </a:extLst>
          </p:cNvPr>
          <p:cNvSpPr txBox="1"/>
          <p:nvPr/>
        </p:nvSpPr>
        <p:spPr>
          <a:xfrm>
            <a:off x="1536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Prayer reminders and Azan choices</a:t>
            </a:r>
          </a:p>
        </p:txBody>
      </p:sp>
      <p:sp>
        <p:nvSpPr>
          <p:cNvPr id="40" name="Urdu: نماز کی یاددہانی اور اذان کے انتخاب">
            <a:extLst>
              <a:ext uri="{FF2B5EF4-FFF2-40B4-BE49-F238E27FC236}">
                <a16:creationId xmlns:a16="http://schemas.microsoft.com/office/drawing/2014/main" id="{063ECD8E-5783-6D1A-1584-986DB221F6A0}"/>
              </a:ext>
            </a:extLst>
          </p:cNvPr>
          <p:cNvSpPr txBox="1"/>
          <p:nvPr/>
        </p:nvSpPr>
        <p:spPr>
          <a:xfrm>
            <a:off x="1536700" y="7006431"/>
            <a:ext cx="26448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نماز کی یاددہانی اور اذان کے انتخاب</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1" name="Text: Pre-prayer and iqamah reminders">
            <a:extLst>
              <a:ext uri="{FF2B5EF4-FFF2-40B4-BE49-F238E27FC236}">
                <a16:creationId xmlns:a16="http://schemas.microsoft.com/office/drawing/2014/main" id="{78C05520-6753-6925-7B9D-621818B869A6}"/>
              </a:ext>
            </a:extLst>
          </p:cNvPr>
          <p:cNvSpPr txBox="1"/>
          <p:nvPr/>
        </p:nvSpPr>
        <p:spPr>
          <a:xfrm>
            <a:off x="1536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Pre-prayer and iqamah reminders</a:t>
            </a:r>
          </a:p>
        </p:txBody>
      </p:sp>
      <p:sp>
        <p:nvSpPr>
          <p:cNvPr id="42" name="Urdu: نماز سے پہلے اور اقامت کی یاددہانی">
            <a:extLst>
              <a:ext uri="{FF2B5EF4-FFF2-40B4-BE49-F238E27FC236}">
                <a16:creationId xmlns:a16="http://schemas.microsoft.com/office/drawing/2014/main" id="{1F971699-AA15-7B76-9110-C7272A34F854}"/>
              </a:ext>
            </a:extLst>
          </p:cNvPr>
          <p:cNvSpPr txBox="1"/>
          <p:nvPr/>
        </p:nvSpPr>
        <p:spPr>
          <a:xfrm>
            <a:off x="1536701" y="7666831"/>
            <a:ext cx="25289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نماز سے پہلے اور اقامت کی یاددہانی</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3" name="Text: Calculation and per-prayer adjustment">
            <a:extLst>
              <a:ext uri="{FF2B5EF4-FFF2-40B4-BE49-F238E27FC236}">
                <a16:creationId xmlns:a16="http://schemas.microsoft.com/office/drawing/2014/main" id="{1DD28D5D-6052-3D3D-1898-840E184E7F67}"/>
              </a:ext>
            </a:extLst>
          </p:cNvPr>
          <p:cNvSpPr txBox="1"/>
          <p:nvPr/>
        </p:nvSpPr>
        <p:spPr>
          <a:xfrm>
            <a:off x="1536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Calculation and per-prayer adjustment</a:t>
            </a:r>
          </a:p>
        </p:txBody>
      </p:sp>
      <p:sp>
        <p:nvSpPr>
          <p:cNvPr id="44" name="Urdu: حساب کا طریقہ اور وقت میں تبدیلی">
            <a:extLst>
              <a:ext uri="{FF2B5EF4-FFF2-40B4-BE49-F238E27FC236}">
                <a16:creationId xmlns:a16="http://schemas.microsoft.com/office/drawing/2014/main" id="{E85568CE-AB58-4149-3A00-975B3759382E}"/>
              </a:ext>
            </a:extLst>
          </p:cNvPr>
          <p:cNvSpPr txBox="1"/>
          <p:nvPr/>
        </p:nvSpPr>
        <p:spPr>
          <a:xfrm>
            <a:off x="1536701" y="8327231"/>
            <a:ext cx="26162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حساب کا طریقہ اور وقت میں تبدیلی</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5" name="Text: Everyday tools">
            <a:extLst>
              <a:ext uri="{FF2B5EF4-FFF2-40B4-BE49-F238E27FC236}">
                <a16:creationId xmlns:a16="http://schemas.microsoft.com/office/drawing/2014/main" id="{8A9330C9-9B01-AFF6-FF7D-296CAD497A3F}"/>
              </a:ext>
            </a:extLst>
          </p:cNvPr>
          <p:cNvSpPr txBox="1"/>
          <p:nvPr/>
        </p:nvSpPr>
        <p:spPr>
          <a:xfrm>
            <a:off x="10985499" y="2654300"/>
            <a:ext cx="2234946"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Everyday tools</a:t>
            </a:r>
          </a:p>
        </p:txBody>
      </p:sp>
      <p:sp>
        <p:nvSpPr>
          <p:cNvPr id="46" name="Urdu: روزمرہ کی سہولتیں">
            <a:extLst>
              <a:ext uri="{FF2B5EF4-FFF2-40B4-BE49-F238E27FC236}">
                <a16:creationId xmlns:a16="http://schemas.microsoft.com/office/drawing/2014/main" id="{600408AC-04A7-13DB-F5DB-82508B1A7F3A}"/>
              </a:ext>
            </a:extLst>
          </p:cNvPr>
          <p:cNvSpPr txBox="1"/>
          <p:nvPr/>
        </p:nvSpPr>
        <p:spPr>
          <a:xfrm>
            <a:off x="13401477" y="2724150"/>
            <a:ext cx="1585976"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روزمرہ کی سہولتیں</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47" name="Text: ↗">
            <a:extLst>
              <a:ext uri="{FF2B5EF4-FFF2-40B4-BE49-F238E27FC236}">
                <a16:creationId xmlns:a16="http://schemas.microsoft.com/office/drawing/2014/main" id="{2A675563-B58C-CBAA-FA77-7EEAC0D570C3}"/>
              </a:ext>
            </a:extLst>
          </p:cNvPr>
          <p:cNvSpPr txBox="1"/>
          <p:nvPr/>
        </p:nvSpPr>
        <p:spPr>
          <a:xfrm>
            <a:off x="18991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48" name="Text: Qibla direction and bearing">
            <a:extLst>
              <a:ext uri="{FF2B5EF4-FFF2-40B4-BE49-F238E27FC236}">
                <a16:creationId xmlns:a16="http://schemas.microsoft.com/office/drawing/2014/main" id="{4A9BCE41-C568-401E-39CE-3B8448DE3054}"/>
              </a:ext>
            </a:extLst>
          </p:cNvPr>
          <p:cNvSpPr txBox="1"/>
          <p:nvPr/>
        </p:nvSpPr>
        <p:spPr>
          <a:xfrm>
            <a:off x="11442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Qibla direction and bearing</a:t>
            </a:r>
          </a:p>
        </p:txBody>
      </p:sp>
      <p:sp>
        <p:nvSpPr>
          <p:cNvPr id="49" name="Urdu: قبلے کی سمت اور زاویہ">
            <a:extLst>
              <a:ext uri="{FF2B5EF4-FFF2-40B4-BE49-F238E27FC236}">
                <a16:creationId xmlns:a16="http://schemas.microsoft.com/office/drawing/2014/main" id="{6ED1E696-38D4-63E8-75EE-335E2757302F}"/>
              </a:ext>
            </a:extLst>
          </p:cNvPr>
          <p:cNvSpPr txBox="1"/>
          <p:nvPr/>
        </p:nvSpPr>
        <p:spPr>
          <a:xfrm>
            <a:off x="11442700" y="3704431"/>
            <a:ext cx="17050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قبلے کی سمت اور زاویہ</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0" name="Text: Compass guidance and location status">
            <a:extLst>
              <a:ext uri="{FF2B5EF4-FFF2-40B4-BE49-F238E27FC236}">
                <a16:creationId xmlns:a16="http://schemas.microsoft.com/office/drawing/2014/main" id="{920F54FE-9E2F-8CD7-25E0-C0BA15E9A62C}"/>
              </a:ext>
            </a:extLst>
          </p:cNvPr>
          <p:cNvSpPr txBox="1"/>
          <p:nvPr/>
        </p:nvSpPr>
        <p:spPr>
          <a:xfrm>
            <a:off x="11442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Compass guidance and location status</a:t>
            </a:r>
          </a:p>
        </p:txBody>
      </p:sp>
      <p:sp>
        <p:nvSpPr>
          <p:cNvPr id="51" name="Urdu: کمپاس اور مقام کی رہنمائی">
            <a:extLst>
              <a:ext uri="{FF2B5EF4-FFF2-40B4-BE49-F238E27FC236}">
                <a16:creationId xmlns:a16="http://schemas.microsoft.com/office/drawing/2014/main" id="{C56776BC-AFE9-D5B8-3E04-2980BCA73ED0}"/>
              </a:ext>
            </a:extLst>
          </p:cNvPr>
          <p:cNvSpPr txBox="1"/>
          <p:nvPr/>
        </p:nvSpPr>
        <p:spPr>
          <a:xfrm>
            <a:off x="11442701" y="4364831"/>
            <a:ext cx="19701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کمپاس اور مقام کی رہنمائی</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2" name="Text: Nearby masjids with distance">
            <a:extLst>
              <a:ext uri="{FF2B5EF4-FFF2-40B4-BE49-F238E27FC236}">
                <a16:creationId xmlns:a16="http://schemas.microsoft.com/office/drawing/2014/main" id="{5B784827-BF22-43D6-2F6D-43DA7D79A3A1}"/>
              </a:ext>
            </a:extLst>
          </p:cNvPr>
          <p:cNvSpPr txBox="1"/>
          <p:nvPr/>
        </p:nvSpPr>
        <p:spPr>
          <a:xfrm>
            <a:off x="11442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Nearby masjids with distance</a:t>
            </a:r>
          </a:p>
        </p:txBody>
      </p:sp>
      <p:sp>
        <p:nvSpPr>
          <p:cNvPr id="53" name="Urdu: قریبی مساجد اور ان کا فاصلہ">
            <a:extLst>
              <a:ext uri="{FF2B5EF4-FFF2-40B4-BE49-F238E27FC236}">
                <a16:creationId xmlns:a16="http://schemas.microsoft.com/office/drawing/2014/main" id="{ED0003B8-1AA1-8081-4603-BDA9358A50DF}"/>
              </a:ext>
            </a:extLst>
          </p:cNvPr>
          <p:cNvSpPr txBox="1"/>
          <p:nvPr/>
        </p:nvSpPr>
        <p:spPr>
          <a:xfrm>
            <a:off x="11442700" y="5025231"/>
            <a:ext cx="21320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قریبی مساجد اور ان کا فاصلہ</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4" name="Text: Open directions in Maps">
            <a:extLst>
              <a:ext uri="{FF2B5EF4-FFF2-40B4-BE49-F238E27FC236}">
                <a16:creationId xmlns:a16="http://schemas.microsoft.com/office/drawing/2014/main" id="{245046EB-8775-0CDB-C430-2B446C3B9854}"/>
              </a:ext>
            </a:extLst>
          </p:cNvPr>
          <p:cNvSpPr txBox="1"/>
          <p:nvPr/>
        </p:nvSpPr>
        <p:spPr>
          <a:xfrm>
            <a:off x="11442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Open directions in Maps</a:t>
            </a:r>
          </a:p>
        </p:txBody>
      </p:sp>
      <p:sp>
        <p:nvSpPr>
          <p:cNvPr id="55" name="Urdu: نقشے میں راستہ کھولیں">
            <a:extLst>
              <a:ext uri="{FF2B5EF4-FFF2-40B4-BE49-F238E27FC236}">
                <a16:creationId xmlns:a16="http://schemas.microsoft.com/office/drawing/2014/main" id="{814676FA-C400-E19E-CECF-B89C770C53BC}"/>
              </a:ext>
            </a:extLst>
          </p:cNvPr>
          <p:cNvSpPr txBox="1"/>
          <p:nvPr/>
        </p:nvSpPr>
        <p:spPr>
          <a:xfrm>
            <a:off x="11442701" y="5685631"/>
            <a:ext cx="16510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نقشے میں راستہ کھولیں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6" name="Text: Duas by category and search">
            <a:extLst>
              <a:ext uri="{FF2B5EF4-FFF2-40B4-BE49-F238E27FC236}">
                <a16:creationId xmlns:a16="http://schemas.microsoft.com/office/drawing/2014/main" id="{059534D6-8AFB-6668-9542-6AFF8EBCBBE7}"/>
              </a:ext>
            </a:extLst>
          </p:cNvPr>
          <p:cNvSpPr txBox="1"/>
          <p:nvPr/>
        </p:nvSpPr>
        <p:spPr>
          <a:xfrm>
            <a:off x="11442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Duas by category and search</a:t>
            </a:r>
          </a:p>
        </p:txBody>
      </p:sp>
      <p:sp>
        <p:nvSpPr>
          <p:cNvPr id="57" name="Urdu: دعاؤں کی قسم منتخب کریں یا تلاش کریں">
            <a:extLst>
              <a:ext uri="{FF2B5EF4-FFF2-40B4-BE49-F238E27FC236}">
                <a16:creationId xmlns:a16="http://schemas.microsoft.com/office/drawing/2014/main" id="{9A766FCF-EAD2-5C45-C1C8-88DC9D6B9CE0}"/>
              </a:ext>
            </a:extLst>
          </p:cNvPr>
          <p:cNvSpPr txBox="1"/>
          <p:nvPr/>
        </p:nvSpPr>
        <p:spPr>
          <a:xfrm>
            <a:off x="11442700" y="6346031"/>
            <a:ext cx="29702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دعاؤں کی قسم منتخب کریں یا تلاش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8" name="Text: Quranic duas link to their ayah">
            <a:extLst>
              <a:ext uri="{FF2B5EF4-FFF2-40B4-BE49-F238E27FC236}">
                <a16:creationId xmlns:a16="http://schemas.microsoft.com/office/drawing/2014/main" id="{B0B94950-2589-2CF6-62D5-B628CEB9CA84}"/>
              </a:ext>
            </a:extLst>
          </p:cNvPr>
          <p:cNvSpPr txBox="1"/>
          <p:nvPr/>
        </p:nvSpPr>
        <p:spPr>
          <a:xfrm>
            <a:off x="11442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Quranic duas link to their ayah</a:t>
            </a:r>
          </a:p>
        </p:txBody>
      </p:sp>
      <p:sp>
        <p:nvSpPr>
          <p:cNvPr id="59" name="Urdu: قرآنی دعا سے اصل آیت کھولیں">
            <a:extLst>
              <a:ext uri="{FF2B5EF4-FFF2-40B4-BE49-F238E27FC236}">
                <a16:creationId xmlns:a16="http://schemas.microsoft.com/office/drawing/2014/main" id="{C7E0AD2B-4198-5873-7EE4-C16AD37BBDC8}"/>
              </a:ext>
            </a:extLst>
          </p:cNvPr>
          <p:cNvSpPr txBox="1"/>
          <p:nvPr/>
        </p:nvSpPr>
        <p:spPr>
          <a:xfrm>
            <a:off x="11442701" y="7006431"/>
            <a:ext cx="23940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قرآنی دعا سے اصل آیت کھولیں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0" name="Text: 99 Names: Arabic, reading and meaning">
            <a:extLst>
              <a:ext uri="{FF2B5EF4-FFF2-40B4-BE49-F238E27FC236}">
                <a16:creationId xmlns:a16="http://schemas.microsoft.com/office/drawing/2014/main" id="{BF78AF30-8AC2-78EA-9B98-C1DED877B9E5}"/>
              </a:ext>
            </a:extLst>
          </p:cNvPr>
          <p:cNvSpPr txBox="1"/>
          <p:nvPr/>
        </p:nvSpPr>
        <p:spPr>
          <a:xfrm>
            <a:off x="11442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99 Names: Arabic, reading and meaning</a:t>
            </a:r>
          </a:p>
        </p:txBody>
      </p:sp>
      <p:sp>
        <p:nvSpPr>
          <p:cNvPr id="61" name="Urdu: 99 نام، عربی متن، تلفظ اور مطلب">
            <a:extLst>
              <a:ext uri="{FF2B5EF4-FFF2-40B4-BE49-F238E27FC236}">
                <a16:creationId xmlns:a16="http://schemas.microsoft.com/office/drawing/2014/main" id="{7AFBE0FE-BFBF-6359-AC5B-ED5029EBD008}"/>
              </a:ext>
            </a:extLst>
          </p:cNvPr>
          <p:cNvSpPr txBox="1"/>
          <p:nvPr/>
        </p:nvSpPr>
        <p:spPr>
          <a:xfrm>
            <a:off x="11442701" y="7666831"/>
            <a:ext cx="25845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99 نام، عربی متن، تلفظ اور مطلب</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2" name="Text: Islamic days and occasions">
            <a:extLst>
              <a:ext uri="{FF2B5EF4-FFF2-40B4-BE49-F238E27FC236}">
                <a16:creationId xmlns:a16="http://schemas.microsoft.com/office/drawing/2014/main" id="{B0CA825E-EC08-D1B4-0A71-6F6D3A55DAF4}"/>
              </a:ext>
            </a:extLst>
          </p:cNvPr>
          <p:cNvSpPr txBox="1"/>
          <p:nvPr/>
        </p:nvSpPr>
        <p:spPr>
          <a:xfrm>
            <a:off x="11442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Islamic days and occasions</a:t>
            </a:r>
          </a:p>
        </p:txBody>
      </p:sp>
      <p:sp>
        <p:nvSpPr>
          <p:cNvPr id="63" name="Urdu: اسلامی دن اور اہم مواقع">
            <a:extLst>
              <a:ext uri="{FF2B5EF4-FFF2-40B4-BE49-F238E27FC236}">
                <a16:creationId xmlns:a16="http://schemas.microsoft.com/office/drawing/2014/main" id="{2BDACBD1-2070-B3D3-E5F4-8D7944529656}"/>
              </a:ext>
            </a:extLst>
          </p:cNvPr>
          <p:cNvSpPr txBox="1"/>
          <p:nvPr/>
        </p:nvSpPr>
        <p:spPr>
          <a:xfrm>
            <a:off x="11442701" y="8327231"/>
            <a:ext cx="18987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اسلامی دن اور اہم مواقع</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4" name="Text: SILSILA NAQSHBANDIA OWAISIAH">
            <a:extLst>
              <a:ext uri="{FF2B5EF4-FFF2-40B4-BE49-F238E27FC236}">
                <a16:creationId xmlns:a16="http://schemas.microsoft.com/office/drawing/2014/main" id="{312A1B75-5F9D-41E0-BB94-4B662EBD6D23}"/>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65" name="Text: App map">
            <a:extLst>
              <a:ext uri="{FF2B5EF4-FFF2-40B4-BE49-F238E27FC236}">
                <a16:creationId xmlns:a16="http://schemas.microsoft.com/office/drawing/2014/main" id="{48F0D774-464A-19AF-454C-9351638B55EE}"/>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66" name="Text: All features">
            <a:extLst>
              <a:ext uri="{FF2B5EF4-FFF2-40B4-BE49-F238E27FC236}">
                <a16:creationId xmlns:a16="http://schemas.microsoft.com/office/drawing/2014/main" id="{D1C367F5-8B48-1593-29C3-9A7E054FA2F4}"/>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67" name="Text: 51 / 65">
            <a:extLst>
              <a:ext uri="{FF2B5EF4-FFF2-40B4-BE49-F238E27FC236}">
                <a16:creationId xmlns:a16="http://schemas.microsoft.com/office/drawing/2014/main" id="{619C666E-0BE2-FCBF-DA11-5BD6C5338E3B}"/>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51 / 65</a:t>
            </a:r>
          </a:p>
        </p:txBody>
      </p:sp>
      <p:sp>
        <p:nvSpPr>
          <p:cNvPr id="68" name="Text: ‹">
            <a:extLst>
              <a:ext uri="{FF2B5EF4-FFF2-40B4-BE49-F238E27FC236}">
                <a16:creationId xmlns:a16="http://schemas.microsoft.com/office/drawing/2014/main" id="{FD63708E-4F83-4CA9-7704-2E7A60D6D843}"/>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69" name="Text: ›">
            <a:extLst>
              <a:ext uri="{FF2B5EF4-FFF2-40B4-BE49-F238E27FC236}">
                <a16:creationId xmlns:a16="http://schemas.microsoft.com/office/drawing/2014/main" id="{FBC7D624-ED4F-79A5-27E7-4943620F6A60}"/>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70" name="Explore: screen=prayer-en">
            <a:hlinkClick r:id="rId4"/>
            <a:extLst>
              <a:ext uri="{FF2B5EF4-FFF2-40B4-BE49-F238E27FC236}">
                <a16:creationId xmlns:a16="http://schemas.microsoft.com/office/drawing/2014/main" id="{1B3B6E0D-9070-8E74-4A70-51035376A4B7}"/>
              </a:ext>
            </a:extLst>
          </p:cNvPr>
          <p:cNvSpPr/>
          <p:nvPr/>
        </p:nvSpPr>
        <p:spPr>
          <a:xfrm>
            <a:off x="1079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Explore: screen=tools-en">
            <a:hlinkClick r:id="rId5"/>
            <a:extLst>
              <a:ext uri="{FF2B5EF4-FFF2-40B4-BE49-F238E27FC236}">
                <a16:creationId xmlns:a16="http://schemas.microsoft.com/office/drawing/2014/main" id="{D42DC3FE-07AA-841D-1C4E-0EF8188F35B3}"/>
              </a:ext>
            </a:extLst>
          </p:cNvPr>
          <p:cNvSpPr/>
          <p:nvPr/>
        </p:nvSpPr>
        <p:spPr>
          <a:xfrm>
            <a:off x="10985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Navigate: architecture">
            <a:hlinkClick r:id="rId6" action="ppaction://hlinksldjump"/>
            <a:extLst>
              <a:ext uri="{FF2B5EF4-FFF2-40B4-BE49-F238E27FC236}">
                <a16:creationId xmlns:a16="http://schemas.microsoft.com/office/drawing/2014/main" id="{D833674C-31DD-77A4-A47F-1916FB6C434B}"/>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Explore: features">
            <a:hlinkClick r:id="rId7"/>
            <a:extLst>
              <a:ext uri="{FF2B5EF4-FFF2-40B4-BE49-F238E27FC236}">
                <a16:creationId xmlns:a16="http://schemas.microsoft.com/office/drawing/2014/main" id="{F2E9BF17-5C2C-F477-E440-9C0047A13C70}"/>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Navigate: tree-1">
            <a:hlinkClick r:id="rId8" action="ppaction://hlinksldjump"/>
            <a:extLst>
              <a:ext uri="{FF2B5EF4-FFF2-40B4-BE49-F238E27FC236}">
                <a16:creationId xmlns:a16="http://schemas.microsoft.com/office/drawing/2014/main" id="{508A7E56-B042-149D-E55F-251B9F9CB5A5}"/>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Navigate: tree-3">
            <a:hlinkClick r:id="rId9" action="ppaction://hlinksldjump"/>
            <a:extLst>
              <a:ext uri="{FF2B5EF4-FFF2-40B4-BE49-F238E27FC236}">
                <a16:creationId xmlns:a16="http://schemas.microsoft.com/office/drawing/2014/main" id="{B5F56DF7-BCB2-B6EF-8D67-4F2C1F3DACE1}"/>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9435392"/>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name="tree-3">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32FD877C-1CC3-CF02-127E-AF1D6187CEDC}"/>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cxnSp>
        <p:nvCxnSpPr>
          <p:cNvPr id="4" name="Editable architecture connector">
            <a:extLst>
              <a:ext uri="{FF2B5EF4-FFF2-40B4-BE49-F238E27FC236}">
                <a16:creationId xmlns:a16="http://schemas.microsoft.com/office/drawing/2014/main" id="{15256FF1-E14F-CB3E-3E85-9BFFFCBD27BC}"/>
              </a:ext>
            </a:extLst>
          </p:cNvPr>
          <p:cNvCxnSpPr/>
          <p:nvPr/>
        </p:nvCxnSpPr>
        <p:spPr>
          <a:xfrm>
            <a:off x="1206500" y="3175000"/>
            <a:ext cx="0" cy="50292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 name="Editable architecture connector">
            <a:extLst>
              <a:ext uri="{FF2B5EF4-FFF2-40B4-BE49-F238E27FC236}">
                <a16:creationId xmlns:a16="http://schemas.microsoft.com/office/drawing/2014/main" id="{DE54EFB4-0C67-A96F-C192-058DE0A24BCD}"/>
              </a:ext>
            </a:extLst>
          </p:cNvPr>
          <p:cNvCxnSpPr/>
          <p:nvPr/>
        </p:nvCxnSpPr>
        <p:spPr>
          <a:xfrm>
            <a:off x="1206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 name="Editable architecture connector">
            <a:extLst>
              <a:ext uri="{FF2B5EF4-FFF2-40B4-BE49-F238E27FC236}">
                <a16:creationId xmlns:a16="http://schemas.microsoft.com/office/drawing/2014/main" id="{CC28B477-DF10-CE74-52E5-957F51CCF7E7}"/>
              </a:ext>
            </a:extLst>
          </p:cNvPr>
          <p:cNvCxnSpPr/>
          <p:nvPr/>
        </p:nvCxnSpPr>
        <p:spPr>
          <a:xfrm>
            <a:off x="1206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 name="Editable architecture connector">
            <a:extLst>
              <a:ext uri="{FF2B5EF4-FFF2-40B4-BE49-F238E27FC236}">
                <a16:creationId xmlns:a16="http://schemas.microsoft.com/office/drawing/2014/main" id="{0DA6A16D-F744-FE4E-B5AB-0A3B97ECB8F0}"/>
              </a:ext>
            </a:extLst>
          </p:cNvPr>
          <p:cNvCxnSpPr/>
          <p:nvPr/>
        </p:nvCxnSpPr>
        <p:spPr>
          <a:xfrm>
            <a:off x="1206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 name="Editable architecture connector">
            <a:extLst>
              <a:ext uri="{FF2B5EF4-FFF2-40B4-BE49-F238E27FC236}">
                <a16:creationId xmlns:a16="http://schemas.microsoft.com/office/drawing/2014/main" id="{8F47413D-BCAB-DF36-C459-01FD198B7ABC}"/>
              </a:ext>
            </a:extLst>
          </p:cNvPr>
          <p:cNvCxnSpPr/>
          <p:nvPr/>
        </p:nvCxnSpPr>
        <p:spPr>
          <a:xfrm>
            <a:off x="1206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 name="Editable architecture connector">
            <a:extLst>
              <a:ext uri="{FF2B5EF4-FFF2-40B4-BE49-F238E27FC236}">
                <a16:creationId xmlns:a16="http://schemas.microsoft.com/office/drawing/2014/main" id="{9352690B-A7C4-95D0-5F90-01FD01CF7E60}"/>
              </a:ext>
            </a:extLst>
          </p:cNvPr>
          <p:cNvCxnSpPr/>
          <p:nvPr/>
        </p:nvCxnSpPr>
        <p:spPr>
          <a:xfrm>
            <a:off x="1206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0" name="Editable architecture connector">
            <a:extLst>
              <a:ext uri="{FF2B5EF4-FFF2-40B4-BE49-F238E27FC236}">
                <a16:creationId xmlns:a16="http://schemas.microsoft.com/office/drawing/2014/main" id="{3E1C0617-F226-4453-C7BE-BBFFAF6DE51C}"/>
              </a:ext>
            </a:extLst>
          </p:cNvPr>
          <p:cNvCxnSpPr/>
          <p:nvPr/>
        </p:nvCxnSpPr>
        <p:spPr>
          <a:xfrm>
            <a:off x="1206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1" name="Editable architecture connector">
            <a:extLst>
              <a:ext uri="{FF2B5EF4-FFF2-40B4-BE49-F238E27FC236}">
                <a16:creationId xmlns:a16="http://schemas.microsoft.com/office/drawing/2014/main" id="{C4BC4D15-2976-64A5-6ABB-AC5F501DD98F}"/>
              </a:ext>
            </a:extLst>
          </p:cNvPr>
          <p:cNvCxnSpPr/>
          <p:nvPr/>
        </p:nvCxnSpPr>
        <p:spPr>
          <a:xfrm>
            <a:off x="1206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2" name="Editable architecture connector">
            <a:extLst>
              <a:ext uri="{FF2B5EF4-FFF2-40B4-BE49-F238E27FC236}">
                <a16:creationId xmlns:a16="http://schemas.microsoft.com/office/drawing/2014/main" id="{0C8ACF2F-6ED6-F9EE-D8BF-55195F654EC5}"/>
              </a:ext>
            </a:extLst>
          </p:cNvPr>
          <p:cNvCxnSpPr/>
          <p:nvPr/>
        </p:nvCxnSpPr>
        <p:spPr>
          <a:xfrm>
            <a:off x="1206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3" name="Editable architecture connector">
            <a:extLst>
              <a:ext uri="{FF2B5EF4-FFF2-40B4-BE49-F238E27FC236}">
                <a16:creationId xmlns:a16="http://schemas.microsoft.com/office/drawing/2014/main" id="{7FE8E05D-8490-EDBD-60B9-748712B67EE2}"/>
              </a:ext>
            </a:extLst>
          </p:cNvPr>
          <p:cNvCxnSpPr/>
          <p:nvPr/>
        </p:nvCxnSpPr>
        <p:spPr>
          <a:xfrm>
            <a:off x="11112500" y="3175000"/>
            <a:ext cx="0" cy="63500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4" name="Editable architecture connector">
            <a:extLst>
              <a:ext uri="{FF2B5EF4-FFF2-40B4-BE49-F238E27FC236}">
                <a16:creationId xmlns:a16="http://schemas.microsoft.com/office/drawing/2014/main" id="{CBFDD0B9-F5A7-1EC4-7E54-D11A09B529D6}"/>
              </a:ext>
            </a:extLst>
          </p:cNvPr>
          <p:cNvCxnSpPr/>
          <p:nvPr/>
        </p:nvCxnSpPr>
        <p:spPr>
          <a:xfrm>
            <a:off x="11112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5" name="Editable architecture connector">
            <a:extLst>
              <a:ext uri="{FF2B5EF4-FFF2-40B4-BE49-F238E27FC236}">
                <a16:creationId xmlns:a16="http://schemas.microsoft.com/office/drawing/2014/main" id="{5F42C3A4-F652-705E-F187-E8E7C19C3861}"/>
              </a:ext>
            </a:extLst>
          </p:cNvPr>
          <p:cNvCxnSpPr/>
          <p:nvPr/>
        </p:nvCxnSpPr>
        <p:spPr>
          <a:xfrm>
            <a:off x="11112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6" name="Editable architecture connector">
            <a:extLst>
              <a:ext uri="{FF2B5EF4-FFF2-40B4-BE49-F238E27FC236}">
                <a16:creationId xmlns:a16="http://schemas.microsoft.com/office/drawing/2014/main" id="{5A08160C-747C-9E1A-5583-77DC87DE2746}"/>
              </a:ext>
            </a:extLst>
          </p:cNvPr>
          <p:cNvCxnSpPr/>
          <p:nvPr/>
        </p:nvCxnSpPr>
        <p:spPr>
          <a:xfrm>
            <a:off x="11112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7" name="Editable architecture connector">
            <a:extLst>
              <a:ext uri="{FF2B5EF4-FFF2-40B4-BE49-F238E27FC236}">
                <a16:creationId xmlns:a16="http://schemas.microsoft.com/office/drawing/2014/main" id="{B2EE0CF2-A12F-CB49-38D9-B9320E77688C}"/>
              </a:ext>
            </a:extLst>
          </p:cNvPr>
          <p:cNvCxnSpPr/>
          <p:nvPr/>
        </p:nvCxnSpPr>
        <p:spPr>
          <a:xfrm>
            <a:off x="11112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8" name="Editable architecture connector">
            <a:extLst>
              <a:ext uri="{FF2B5EF4-FFF2-40B4-BE49-F238E27FC236}">
                <a16:creationId xmlns:a16="http://schemas.microsoft.com/office/drawing/2014/main" id="{3C55999D-D535-7040-99A8-047D222BA6C3}"/>
              </a:ext>
            </a:extLst>
          </p:cNvPr>
          <p:cNvCxnSpPr/>
          <p:nvPr/>
        </p:nvCxnSpPr>
        <p:spPr>
          <a:xfrm>
            <a:off x="11112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9" name="Editable architecture connector">
            <a:extLst>
              <a:ext uri="{FF2B5EF4-FFF2-40B4-BE49-F238E27FC236}">
                <a16:creationId xmlns:a16="http://schemas.microsoft.com/office/drawing/2014/main" id="{071FEF24-CA0A-1568-0007-40500CEBFECA}"/>
              </a:ext>
            </a:extLst>
          </p:cNvPr>
          <p:cNvCxnSpPr/>
          <p:nvPr/>
        </p:nvCxnSpPr>
        <p:spPr>
          <a:xfrm>
            <a:off x="11112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0" name="Editable architecture connector">
            <a:extLst>
              <a:ext uri="{FF2B5EF4-FFF2-40B4-BE49-F238E27FC236}">
                <a16:creationId xmlns:a16="http://schemas.microsoft.com/office/drawing/2014/main" id="{A95F6BE6-94B2-C81E-CD2A-FD7352392B48}"/>
              </a:ext>
            </a:extLst>
          </p:cNvPr>
          <p:cNvCxnSpPr/>
          <p:nvPr/>
        </p:nvCxnSpPr>
        <p:spPr>
          <a:xfrm>
            <a:off x="11112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1" name="Editable architecture connector">
            <a:extLst>
              <a:ext uri="{FF2B5EF4-FFF2-40B4-BE49-F238E27FC236}">
                <a16:creationId xmlns:a16="http://schemas.microsoft.com/office/drawing/2014/main" id="{CB97A2D1-B785-D7B7-0017-52C9823918FE}"/>
              </a:ext>
            </a:extLst>
          </p:cNvPr>
          <p:cNvCxnSpPr/>
          <p:nvPr/>
        </p:nvCxnSpPr>
        <p:spPr>
          <a:xfrm>
            <a:off x="11112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2" name="Editable architecture connector">
            <a:extLst>
              <a:ext uri="{FF2B5EF4-FFF2-40B4-BE49-F238E27FC236}">
                <a16:creationId xmlns:a16="http://schemas.microsoft.com/office/drawing/2014/main" id="{EAF06228-D9C6-BC14-2E87-ED0E92D85B44}"/>
              </a:ext>
            </a:extLst>
          </p:cNvPr>
          <p:cNvCxnSpPr/>
          <p:nvPr/>
        </p:nvCxnSpPr>
        <p:spPr>
          <a:xfrm>
            <a:off x="11112500" y="8864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3" name="Editable architecture connector">
            <a:extLst>
              <a:ext uri="{FF2B5EF4-FFF2-40B4-BE49-F238E27FC236}">
                <a16:creationId xmlns:a16="http://schemas.microsoft.com/office/drawing/2014/main" id="{DBEBC74F-FBFF-2D2A-0C8F-97D773F02F21}"/>
              </a:ext>
            </a:extLst>
          </p:cNvPr>
          <p:cNvCxnSpPr/>
          <p:nvPr/>
        </p:nvCxnSpPr>
        <p:spPr>
          <a:xfrm>
            <a:off x="11112500" y="9525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4" name="Text: DARUL IRFAN">
            <a:extLst>
              <a:ext uri="{FF2B5EF4-FFF2-40B4-BE49-F238E27FC236}">
                <a16:creationId xmlns:a16="http://schemas.microsoft.com/office/drawing/2014/main" id="{3E64CCCA-14FA-336F-C979-996948BA8780}"/>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25" name="Text: FEATURE ARCHITECTURE">
            <a:extLst>
              <a:ext uri="{FF2B5EF4-FFF2-40B4-BE49-F238E27FC236}">
                <a16:creationId xmlns:a16="http://schemas.microsoft.com/office/drawing/2014/main" id="{A00A933D-DF53-587F-06F1-2874C7C1F6C8}"/>
              </a:ext>
            </a:extLst>
          </p:cNvPr>
          <p:cNvSpPr txBox="1"/>
          <p:nvPr/>
        </p:nvSpPr>
        <p:spPr>
          <a:xfrm>
            <a:off x="3070820" y="527050"/>
            <a:ext cx="2861072"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FEATURE ARCHITECTURE</a:t>
            </a:r>
          </a:p>
        </p:txBody>
      </p:sp>
      <p:sp>
        <p:nvSpPr>
          <p:cNvPr id="26" name="Text: Darul Irfan / My Day + Search, saved &amp; offline">
            <a:extLst>
              <a:ext uri="{FF2B5EF4-FFF2-40B4-BE49-F238E27FC236}">
                <a16:creationId xmlns:a16="http://schemas.microsoft.com/office/drawing/2014/main" id="{D172EEEB-ED89-2C16-83F2-18C27904467C}"/>
              </a:ext>
            </a:extLst>
          </p:cNvPr>
          <p:cNvSpPr txBox="1"/>
          <p:nvPr/>
        </p:nvSpPr>
        <p:spPr>
          <a:xfrm>
            <a:off x="965200" y="1295400"/>
            <a:ext cx="9162796" cy="787400"/>
          </a:xfrm>
          <a:prstGeom prst="rect">
            <a:avLst/>
          </a:prstGeom>
          <a:noFill/>
        </p:spPr>
        <p:txBody>
          <a:bodyPr vert="horz" wrap="none" lIns="0" tIns="0" rIns="0" bIns="0" rtlCol="0">
            <a:noAutofit/>
          </a:bodyPr>
          <a:lstStyle/>
          <a:p>
            <a:pPr>
              <a:lnSpc>
                <a:spcPts val="4080"/>
              </a:lnSpc>
            </a:pPr>
            <a:r>
              <a:rPr lang="en-US" sz="3400">
                <a:solidFill>
                  <a:srgbClr val="153D31"/>
                </a:solidFill>
                <a:latin typeface="Segoe UI Semibold" panose="020B0702040204020203" pitchFamily="34" charset="0"/>
              </a:rPr>
              <a:t>Darul Irfan / My Day + Search, saved &amp; offline</a:t>
            </a:r>
          </a:p>
        </p:txBody>
      </p:sp>
      <p:sp>
        <p:nvSpPr>
          <p:cNvPr id="27" name="Urdu: میرا دن / تلاش، محفوظ مواد اور آف لائن مطالعہ">
            <a:extLst>
              <a:ext uri="{FF2B5EF4-FFF2-40B4-BE49-F238E27FC236}">
                <a16:creationId xmlns:a16="http://schemas.microsoft.com/office/drawing/2014/main" id="{BBCDA900-6EB2-E56B-B455-D053FD3F7D1F}"/>
              </a:ext>
            </a:extLst>
          </p:cNvPr>
          <p:cNvSpPr txBox="1"/>
          <p:nvPr/>
        </p:nvSpPr>
        <p:spPr>
          <a:xfrm>
            <a:off x="965200" y="1943100"/>
            <a:ext cx="5429314" cy="797520"/>
          </a:xfrm>
          <a:prstGeom prst="rect">
            <a:avLst/>
          </a:prstGeom>
          <a:noFill/>
        </p:spPr>
        <p:txBody>
          <a:bodyPr vert="horz" wrap="none" lIns="0" tIns="0" rIns="0" bIns="0" rtlCol="0">
            <a:noAutofit/>
          </a:bodyPr>
          <a:lstStyle/>
          <a:p>
            <a:pPr algn="r" rtl="1">
              <a:lnSpc>
                <a:spcPts val="4680"/>
              </a:lnSpc>
            </a:pPr>
            <a:r>
              <a:rPr lang="ar-AE" sz="2600">
                <a:solidFill>
                  <a:srgbClr val="90712A"/>
                </a:solidFill>
                <a:latin typeface="Noto Nastaliq Urdu" panose="020B0502040504020204" pitchFamily="34" charset="-78"/>
                <a:cs typeface="Noto Nastaliq Urdu" panose="020B0502040504020204" pitchFamily="34" charset="-78"/>
              </a:rPr>
              <a:t>میرا دن / تلاش، محفوظ مواد اور آف لائن مطالعہ</a:t>
            </a:r>
            <a:endParaRPr lang="en-US" sz="2600">
              <a:solidFill>
                <a:srgbClr val="90712A"/>
              </a:solidFill>
              <a:latin typeface="Noto Nastaliq Urdu" panose="020B0502040504020204" pitchFamily="34" charset="-78"/>
              <a:cs typeface="Noto Nastaliq Urdu" panose="020B0502040504020204" pitchFamily="34" charset="-78"/>
            </a:endParaRPr>
          </a:p>
        </p:txBody>
      </p:sp>
      <p:sp>
        <p:nvSpPr>
          <p:cNvPr id="28" name="Text: My Day">
            <a:extLst>
              <a:ext uri="{FF2B5EF4-FFF2-40B4-BE49-F238E27FC236}">
                <a16:creationId xmlns:a16="http://schemas.microsoft.com/office/drawing/2014/main" id="{2DC7C01F-3485-8518-70F6-03891EA513EA}"/>
              </a:ext>
            </a:extLst>
          </p:cNvPr>
          <p:cNvSpPr txBox="1"/>
          <p:nvPr/>
        </p:nvSpPr>
        <p:spPr>
          <a:xfrm>
            <a:off x="1079500" y="2654300"/>
            <a:ext cx="1235139"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My Day</a:t>
            </a:r>
          </a:p>
        </p:txBody>
      </p:sp>
      <p:sp>
        <p:nvSpPr>
          <p:cNvPr id="29" name="Urdu: میرا دن">
            <a:extLst>
              <a:ext uri="{FF2B5EF4-FFF2-40B4-BE49-F238E27FC236}">
                <a16:creationId xmlns:a16="http://schemas.microsoft.com/office/drawing/2014/main" id="{5E74003A-237F-7F99-D5EB-629EF7AC404E}"/>
              </a:ext>
            </a:extLst>
          </p:cNvPr>
          <p:cNvSpPr txBox="1"/>
          <p:nvPr/>
        </p:nvSpPr>
        <p:spPr>
          <a:xfrm>
            <a:off x="2494161" y="2724150"/>
            <a:ext cx="754126"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میرا دن</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30" name="Text: ↗">
            <a:extLst>
              <a:ext uri="{FF2B5EF4-FFF2-40B4-BE49-F238E27FC236}">
                <a16:creationId xmlns:a16="http://schemas.microsoft.com/office/drawing/2014/main" id="{5AA71099-5A07-27D9-008A-762D61267A30}"/>
              </a:ext>
            </a:extLst>
          </p:cNvPr>
          <p:cNvSpPr txBox="1"/>
          <p:nvPr/>
        </p:nvSpPr>
        <p:spPr>
          <a:xfrm>
            <a:off x="9085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31" name="Text: Today and week task views">
            <a:extLst>
              <a:ext uri="{FF2B5EF4-FFF2-40B4-BE49-F238E27FC236}">
                <a16:creationId xmlns:a16="http://schemas.microsoft.com/office/drawing/2014/main" id="{07E5E953-1A98-13C6-8ECF-390921CB5958}"/>
              </a:ext>
            </a:extLst>
          </p:cNvPr>
          <p:cNvSpPr txBox="1"/>
          <p:nvPr/>
        </p:nvSpPr>
        <p:spPr>
          <a:xfrm>
            <a:off x="1536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Today and week task views</a:t>
            </a:r>
          </a:p>
        </p:txBody>
      </p:sp>
      <p:sp>
        <p:nvSpPr>
          <p:cNvPr id="32" name="Urdu: آج اور اس ہفتے کے کام">
            <a:extLst>
              <a:ext uri="{FF2B5EF4-FFF2-40B4-BE49-F238E27FC236}">
                <a16:creationId xmlns:a16="http://schemas.microsoft.com/office/drawing/2014/main" id="{0459C9AC-1BB2-2A66-DE82-796BC91D652B}"/>
              </a:ext>
            </a:extLst>
          </p:cNvPr>
          <p:cNvSpPr txBox="1"/>
          <p:nvPr/>
        </p:nvSpPr>
        <p:spPr>
          <a:xfrm>
            <a:off x="1536700" y="3704431"/>
            <a:ext cx="18907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آج اور اس ہفتے کے کام</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3" name="Text: Add, edit and complete tasks">
            <a:extLst>
              <a:ext uri="{FF2B5EF4-FFF2-40B4-BE49-F238E27FC236}">
                <a16:creationId xmlns:a16="http://schemas.microsoft.com/office/drawing/2014/main" id="{828321C5-672C-67F0-DE3A-3282DE8D8A15}"/>
              </a:ext>
            </a:extLst>
          </p:cNvPr>
          <p:cNvSpPr txBox="1"/>
          <p:nvPr/>
        </p:nvSpPr>
        <p:spPr>
          <a:xfrm>
            <a:off x="1536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Add, edit and complete tasks</a:t>
            </a:r>
          </a:p>
        </p:txBody>
      </p:sp>
      <p:sp>
        <p:nvSpPr>
          <p:cNvPr id="34" name="Urdu: کام شامل کریں، بدلیں یا مکمل کریں">
            <a:extLst>
              <a:ext uri="{FF2B5EF4-FFF2-40B4-BE49-F238E27FC236}">
                <a16:creationId xmlns:a16="http://schemas.microsoft.com/office/drawing/2014/main" id="{79960B6C-B402-3E06-1C28-8B3A63D83731}"/>
              </a:ext>
            </a:extLst>
          </p:cNvPr>
          <p:cNvSpPr txBox="1"/>
          <p:nvPr/>
        </p:nvSpPr>
        <p:spPr>
          <a:xfrm>
            <a:off x="1536701" y="4364831"/>
            <a:ext cx="26480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کام شامل کریں، بدلیں یا مکمل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5" name="Text: Set task time or prayer-based timing">
            <a:extLst>
              <a:ext uri="{FF2B5EF4-FFF2-40B4-BE49-F238E27FC236}">
                <a16:creationId xmlns:a16="http://schemas.microsoft.com/office/drawing/2014/main" id="{05B63B28-52FD-FBE3-37D8-0BC01C0280A2}"/>
              </a:ext>
            </a:extLst>
          </p:cNvPr>
          <p:cNvSpPr txBox="1"/>
          <p:nvPr/>
        </p:nvSpPr>
        <p:spPr>
          <a:xfrm>
            <a:off x="1536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Set task time or prayer-based timing</a:t>
            </a:r>
          </a:p>
        </p:txBody>
      </p:sp>
      <p:sp>
        <p:nvSpPr>
          <p:cNvPr id="36" name="Urdu: کام کا وقت نماز کے ساتھ مقرر کریں">
            <a:extLst>
              <a:ext uri="{FF2B5EF4-FFF2-40B4-BE49-F238E27FC236}">
                <a16:creationId xmlns:a16="http://schemas.microsoft.com/office/drawing/2014/main" id="{5B4636CC-E9E6-82A7-0BE2-8AB34EEE3B43}"/>
              </a:ext>
            </a:extLst>
          </p:cNvPr>
          <p:cNvSpPr txBox="1"/>
          <p:nvPr/>
        </p:nvSpPr>
        <p:spPr>
          <a:xfrm>
            <a:off x="1536701" y="5025231"/>
            <a:ext cx="27258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کام کا وقت نماز کے ساتھ مقرر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7" name="Text: Private notes with Quran references">
            <a:extLst>
              <a:ext uri="{FF2B5EF4-FFF2-40B4-BE49-F238E27FC236}">
                <a16:creationId xmlns:a16="http://schemas.microsoft.com/office/drawing/2014/main" id="{EDBFD298-67D3-53E5-5C20-E217069B96B6}"/>
              </a:ext>
            </a:extLst>
          </p:cNvPr>
          <p:cNvSpPr txBox="1"/>
          <p:nvPr/>
        </p:nvSpPr>
        <p:spPr>
          <a:xfrm>
            <a:off x="1536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Private notes with Quran references</a:t>
            </a:r>
          </a:p>
        </p:txBody>
      </p:sp>
      <p:sp>
        <p:nvSpPr>
          <p:cNvPr id="38" name="Urdu: آیت کے حوالے کے ساتھ ذاتی نوٹس">
            <a:extLst>
              <a:ext uri="{FF2B5EF4-FFF2-40B4-BE49-F238E27FC236}">
                <a16:creationId xmlns:a16="http://schemas.microsoft.com/office/drawing/2014/main" id="{5C10F662-17D1-86ED-D530-A61105DF68CE}"/>
              </a:ext>
            </a:extLst>
          </p:cNvPr>
          <p:cNvSpPr txBox="1"/>
          <p:nvPr/>
        </p:nvSpPr>
        <p:spPr>
          <a:xfrm>
            <a:off x="1536701" y="5685631"/>
            <a:ext cx="27813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آیت کے حوالے کے ساتھ ذاتی نوٹس</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9" name="Text: Return from a note to its ayah">
            <a:extLst>
              <a:ext uri="{FF2B5EF4-FFF2-40B4-BE49-F238E27FC236}">
                <a16:creationId xmlns:a16="http://schemas.microsoft.com/office/drawing/2014/main" id="{DE650176-B7DA-FFAE-8496-F662095B8107}"/>
              </a:ext>
            </a:extLst>
          </p:cNvPr>
          <p:cNvSpPr txBox="1"/>
          <p:nvPr/>
        </p:nvSpPr>
        <p:spPr>
          <a:xfrm>
            <a:off x="1536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Return from a note to its ayah</a:t>
            </a:r>
          </a:p>
        </p:txBody>
      </p:sp>
      <p:sp>
        <p:nvSpPr>
          <p:cNvPr id="40" name="Urdu: نوٹ سے متعلقہ آیت کھولیں">
            <a:extLst>
              <a:ext uri="{FF2B5EF4-FFF2-40B4-BE49-F238E27FC236}">
                <a16:creationId xmlns:a16="http://schemas.microsoft.com/office/drawing/2014/main" id="{6BBB29C3-F9EC-C647-E6B4-B4AA04C08983}"/>
              </a:ext>
            </a:extLst>
          </p:cNvPr>
          <p:cNvSpPr txBox="1"/>
          <p:nvPr/>
        </p:nvSpPr>
        <p:spPr>
          <a:xfrm>
            <a:off x="1536701" y="6346031"/>
            <a:ext cx="21463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نوٹ سے متعلقہ آیت کھولیں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1" name="Text: Record fasts on a monthly calendar">
            <a:extLst>
              <a:ext uri="{FF2B5EF4-FFF2-40B4-BE49-F238E27FC236}">
                <a16:creationId xmlns:a16="http://schemas.microsoft.com/office/drawing/2014/main" id="{921B31E8-D1AF-3116-F1C0-B09813D56D04}"/>
              </a:ext>
            </a:extLst>
          </p:cNvPr>
          <p:cNvSpPr txBox="1"/>
          <p:nvPr/>
        </p:nvSpPr>
        <p:spPr>
          <a:xfrm>
            <a:off x="1536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Record fasts on a monthly calendar</a:t>
            </a:r>
          </a:p>
        </p:txBody>
      </p:sp>
      <p:sp>
        <p:nvSpPr>
          <p:cNvPr id="42" name="Urdu: کیلنڈر میں روزوں کا ریکارڈ رکھیں">
            <a:extLst>
              <a:ext uri="{FF2B5EF4-FFF2-40B4-BE49-F238E27FC236}">
                <a16:creationId xmlns:a16="http://schemas.microsoft.com/office/drawing/2014/main" id="{B9F89351-FDB1-114E-B5F7-D7FE0D7B9B63}"/>
              </a:ext>
            </a:extLst>
          </p:cNvPr>
          <p:cNvSpPr txBox="1"/>
          <p:nvPr/>
        </p:nvSpPr>
        <p:spPr>
          <a:xfrm>
            <a:off x="1536701" y="7006431"/>
            <a:ext cx="24019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کیلنڈر میں روزوں کا ریکارڈ رکھیں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3" name="Text: Suhoor and iftar from prayer settings">
            <a:extLst>
              <a:ext uri="{FF2B5EF4-FFF2-40B4-BE49-F238E27FC236}">
                <a16:creationId xmlns:a16="http://schemas.microsoft.com/office/drawing/2014/main" id="{EF8C9F3F-6F71-54FC-61F2-BB9BC0533627}"/>
              </a:ext>
            </a:extLst>
          </p:cNvPr>
          <p:cNvSpPr txBox="1"/>
          <p:nvPr/>
        </p:nvSpPr>
        <p:spPr>
          <a:xfrm>
            <a:off x="1536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Suhoor and iftar from prayer settings</a:t>
            </a:r>
          </a:p>
        </p:txBody>
      </p:sp>
      <p:sp>
        <p:nvSpPr>
          <p:cNvPr id="44" name="Urdu: نماز کی سیٹنگز کے مطابق سحری اور افطار">
            <a:extLst>
              <a:ext uri="{FF2B5EF4-FFF2-40B4-BE49-F238E27FC236}">
                <a16:creationId xmlns:a16="http://schemas.microsoft.com/office/drawing/2014/main" id="{751CA931-D211-5A2D-9647-E8AA76EE76E0}"/>
              </a:ext>
            </a:extLst>
          </p:cNvPr>
          <p:cNvSpPr txBox="1"/>
          <p:nvPr/>
        </p:nvSpPr>
        <p:spPr>
          <a:xfrm>
            <a:off x="1536700" y="7666831"/>
            <a:ext cx="29686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نماز کی سیٹنگز کے مطابق سحری اور افطار</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5" name="Text: Fasting types and yearly totals">
            <a:extLst>
              <a:ext uri="{FF2B5EF4-FFF2-40B4-BE49-F238E27FC236}">
                <a16:creationId xmlns:a16="http://schemas.microsoft.com/office/drawing/2014/main" id="{0A7318E7-4A4C-4E24-4FA8-DE7E55201EA6}"/>
              </a:ext>
            </a:extLst>
          </p:cNvPr>
          <p:cNvSpPr txBox="1"/>
          <p:nvPr/>
        </p:nvSpPr>
        <p:spPr>
          <a:xfrm>
            <a:off x="1536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Fasting types and yearly totals</a:t>
            </a:r>
          </a:p>
        </p:txBody>
      </p:sp>
      <p:sp>
        <p:nvSpPr>
          <p:cNvPr id="46" name="Urdu: روزوں کی قسم اور سال کا کل ریکارڈ">
            <a:extLst>
              <a:ext uri="{FF2B5EF4-FFF2-40B4-BE49-F238E27FC236}">
                <a16:creationId xmlns:a16="http://schemas.microsoft.com/office/drawing/2014/main" id="{699396B4-024B-34F6-2BB5-F9DE0F2D22EA}"/>
              </a:ext>
            </a:extLst>
          </p:cNvPr>
          <p:cNvSpPr txBox="1"/>
          <p:nvPr/>
        </p:nvSpPr>
        <p:spPr>
          <a:xfrm>
            <a:off x="1536700" y="8327231"/>
            <a:ext cx="26956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روزوں کی قسم اور سال کا کل ریکارڈ</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7" name="Text: Search, saved &amp; offline">
            <a:extLst>
              <a:ext uri="{FF2B5EF4-FFF2-40B4-BE49-F238E27FC236}">
                <a16:creationId xmlns:a16="http://schemas.microsoft.com/office/drawing/2014/main" id="{9C364FA0-C141-4F78-6EB0-9456D0435825}"/>
              </a:ext>
            </a:extLst>
          </p:cNvPr>
          <p:cNvSpPr txBox="1"/>
          <p:nvPr/>
        </p:nvSpPr>
        <p:spPr>
          <a:xfrm>
            <a:off x="10985500" y="2654300"/>
            <a:ext cx="3399473"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Search, saved &amp; offline</a:t>
            </a:r>
          </a:p>
        </p:txBody>
      </p:sp>
      <p:sp>
        <p:nvSpPr>
          <p:cNvPr id="48" name="Urdu: تلاش، محفوظ مواد اور آف لائن مطالعہ">
            <a:extLst>
              <a:ext uri="{FF2B5EF4-FFF2-40B4-BE49-F238E27FC236}">
                <a16:creationId xmlns:a16="http://schemas.microsoft.com/office/drawing/2014/main" id="{405A344D-D710-C64A-EDC1-538FBE08A958}"/>
              </a:ext>
            </a:extLst>
          </p:cNvPr>
          <p:cNvSpPr txBox="1"/>
          <p:nvPr/>
        </p:nvSpPr>
        <p:spPr>
          <a:xfrm>
            <a:off x="14568884" y="2724150"/>
            <a:ext cx="3313176"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تلاش، محفوظ مواد اور آف لائن مطالعہ</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49" name="Text: ↗">
            <a:extLst>
              <a:ext uri="{FF2B5EF4-FFF2-40B4-BE49-F238E27FC236}">
                <a16:creationId xmlns:a16="http://schemas.microsoft.com/office/drawing/2014/main" id="{D709CD9B-C8E3-0DD9-5558-DDA056CE7E1C}"/>
              </a:ext>
            </a:extLst>
          </p:cNvPr>
          <p:cNvSpPr txBox="1"/>
          <p:nvPr/>
        </p:nvSpPr>
        <p:spPr>
          <a:xfrm>
            <a:off x="18991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50" name="Text: Search content and app features">
            <a:extLst>
              <a:ext uri="{FF2B5EF4-FFF2-40B4-BE49-F238E27FC236}">
                <a16:creationId xmlns:a16="http://schemas.microsoft.com/office/drawing/2014/main" id="{86D69F1D-90BC-B4FC-C299-20A48FD6C0A5}"/>
              </a:ext>
            </a:extLst>
          </p:cNvPr>
          <p:cNvSpPr txBox="1"/>
          <p:nvPr/>
        </p:nvSpPr>
        <p:spPr>
          <a:xfrm>
            <a:off x="11442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Search content and app features</a:t>
            </a:r>
          </a:p>
        </p:txBody>
      </p:sp>
      <p:sp>
        <p:nvSpPr>
          <p:cNvPr id="51" name="Urdu: مواد اور ایپ کی سہولتیں تلاش کریں">
            <a:extLst>
              <a:ext uri="{FF2B5EF4-FFF2-40B4-BE49-F238E27FC236}">
                <a16:creationId xmlns:a16="http://schemas.microsoft.com/office/drawing/2014/main" id="{803DD664-71DA-791F-9B3D-A899EC65A1CC}"/>
              </a:ext>
            </a:extLst>
          </p:cNvPr>
          <p:cNvSpPr txBox="1"/>
          <p:nvPr/>
        </p:nvSpPr>
        <p:spPr>
          <a:xfrm>
            <a:off x="11442701" y="3704431"/>
            <a:ext cx="27369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مواد اور ایپ کی سہولتیں تلاش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2" name="Text: English, Urdu and reference searches">
            <a:extLst>
              <a:ext uri="{FF2B5EF4-FFF2-40B4-BE49-F238E27FC236}">
                <a16:creationId xmlns:a16="http://schemas.microsoft.com/office/drawing/2014/main" id="{36D1F552-9DDF-047E-4C15-DB3917CF4D98}"/>
              </a:ext>
            </a:extLst>
          </p:cNvPr>
          <p:cNvSpPr txBox="1"/>
          <p:nvPr/>
        </p:nvSpPr>
        <p:spPr>
          <a:xfrm>
            <a:off x="11442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English, Urdu and reference searches</a:t>
            </a:r>
          </a:p>
        </p:txBody>
      </p:sp>
      <p:sp>
        <p:nvSpPr>
          <p:cNvPr id="53" name="Urdu: انگریزی، اردو یا حوالے سے تلاش">
            <a:extLst>
              <a:ext uri="{FF2B5EF4-FFF2-40B4-BE49-F238E27FC236}">
                <a16:creationId xmlns:a16="http://schemas.microsoft.com/office/drawing/2014/main" id="{D428B20A-C61E-EDD1-EAC5-CE2432F28EA2}"/>
              </a:ext>
            </a:extLst>
          </p:cNvPr>
          <p:cNvSpPr txBox="1"/>
          <p:nvPr/>
        </p:nvSpPr>
        <p:spPr>
          <a:xfrm>
            <a:off x="11442701" y="4364831"/>
            <a:ext cx="25099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انگریزی، اردو یا حوالے سے تلاش</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4" name="Text: Open the exact result or tool">
            <a:extLst>
              <a:ext uri="{FF2B5EF4-FFF2-40B4-BE49-F238E27FC236}">
                <a16:creationId xmlns:a16="http://schemas.microsoft.com/office/drawing/2014/main" id="{A92A54BD-A8BE-62CC-F518-4E07492FD21D}"/>
              </a:ext>
            </a:extLst>
          </p:cNvPr>
          <p:cNvSpPr txBox="1"/>
          <p:nvPr/>
        </p:nvSpPr>
        <p:spPr>
          <a:xfrm>
            <a:off x="11442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Open the exact result or tool</a:t>
            </a:r>
          </a:p>
        </p:txBody>
      </p:sp>
      <p:sp>
        <p:nvSpPr>
          <p:cNvPr id="55" name="Urdu: متعلقہ نتیجہ یا سہولت فوراً کھولیں">
            <a:extLst>
              <a:ext uri="{FF2B5EF4-FFF2-40B4-BE49-F238E27FC236}">
                <a16:creationId xmlns:a16="http://schemas.microsoft.com/office/drawing/2014/main" id="{B97F245B-D483-4CD7-4333-F52C44CA9C33}"/>
              </a:ext>
            </a:extLst>
          </p:cNvPr>
          <p:cNvSpPr txBox="1"/>
          <p:nvPr/>
        </p:nvSpPr>
        <p:spPr>
          <a:xfrm>
            <a:off x="11442700" y="5025231"/>
            <a:ext cx="23924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متعلقہ نتیجہ یا سہولت فوراً کھولیں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6" name="Text: Saved ayat, books and other favourites">
            <a:extLst>
              <a:ext uri="{FF2B5EF4-FFF2-40B4-BE49-F238E27FC236}">
                <a16:creationId xmlns:a16="http://schemas.microsoft.com/office/drawing/2014/main" id="{56FD1311-1996-C886-CB8B-8D720D93D8AC}"/>
              </a:ext>
            </a:extLst>
          </p:cNvPr>
          <p:cNvSpPr txBox="1"/>
          <p:nvPr/>
        </p:nvSpPr>
        <p:spPr>
          <a:xfrm>
            <a:off x="11442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Saved ayat, books and other favourites</a:t>
            </a:r>
          </a:p>
        </p:txBody>
      </p:sp>
      <p:sp>
        <p:nvSpPr>
          <p:cNvPr id="57" name="Urdu: محفوظ آیات، کتابیں اور پسندیدہ مواد">
            <a:extLst>
              <a:ext uri="{FF2B5EF4-FFF2-40B4-BE49-F238E27FC236}">
                <a16:creationId xmlns:a16="http://schemas.microsoft.com/office/drawing/2014/main" id="{F3BC31F2-81BA-4D57-1AFE-C18F32BCC4B2}"/>
              </a:ext>
            </a:extLst>
          </p:cNvPr>
          <p:cNvSpPr txBox="1"/>
          <p:nvPr/>
        </p:nvSpPr>
        <p:spPr>
          <a:xfrm>
            <a:off x="11442701" y="5685631"/>
            <a:ext cx="26797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محفوظ آیات، کتابیں اور پسندیدہ مواد</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8" name="Text: Resume reading and listening">
            <a:extLst>
              <a:ext uri="{FF2B5EF4-FFF2-40B4-BE49-F238E27FC236}">
                <a16:creationId xmlns:a16="http://schemas.microsoft.com/office/drawing/2014/main" id="{6C2FE1A3-2EBC-13C2-B8F6-49AC91E6DC43}"/>
              </a:ext>
            </a:extLst>
          </p:cNvPr>
          <p:cNvSpPr txBox="1"/>
          <p:nvPr/>
        </p:nvSpPr>
        <p:spPr>
          <a:xfrm>
            <a:off x="11442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Resume reading and listening</a:t>
            </a:r>
          </a:p>
        </p:txBody>
      </p:sp>
      <p:sp>
        <p:nvSpPr>
          <p:cNvPr id="59" name="Urdu: مطالعہ اور آڈیو دوبارہ جاری رکھیں">
            <a:extLst>
              <a:ext uri="{FF2B5EF4-FFF2-40B4-BE49-F238E27FC236}">
                <a16:creationId xmlns:a16="http://schemas.microsoft.com/office/drawing/2014/main" id="{2FA6561B-800A-69AC-815E-8F9155B96752}"/>
              </a:ext>
            </a:extLst>
          </p:cNvPr>
          <p:cNvSpPr txBox="1"/>
          <p:nvPr/>
        </p:nvSpPr>
        <p:spPr>
          <a:xfrm>
            <a:off x="11442700" y="6346031"/>
            <a:ext cx="24749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مطالعہ اور آڈیو دوبارہ جاری رکھیں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0" name="Text: Offline bundled reading material">
            <a:extLst>
              <a:ext uri="{FF2B5EF4-FFF2-40B4-BE49-F238E27FC236}">
                <a16:creationId xmlns:a16="http://schemas.microsoft.com/office/drawing/2014/main" id="{9188D9C2-C4F9-3159-14D1-ACADD6BD1B9C}"/>
              </a:ext>
            </a:extLst>
          </p:cNvPr>
          <p:cNvSpPr txBox="1"/>
          <p:nvPr/>
        </p:nvSpPr>
        <p:spPr>
          <a:xfrm>
            <a:off x="11442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Offline bundled reading material</a:t>
            </a:r>
          </a:p>
        </p:txBody>
      </p:sp>
      <p:sp>
        <p:nvSpPr>
          <p:cNvPr id="61" name="Urdu: فون میں موجود مواد آف لائن پڑھیں">
            <a:extLst>
              <a:ext uri="{FF2B5EF4-FFF2-40B4-BE49-F238E27FC236}">
                <a16:creationId xmlns:a16="http://schemas.microsoft.com/office/drawing/2014/main" id="{28E227EB-4A56-F8D4-A92B-CB4EC07C57CC}"/>
              </a:ext>
            </a:extLst>
          </p:cNvPr>
          <p:cNvSpPr txBox="1"/>
          <p:nvPr/>
        </p:nvSpPr>
        <p:spPr>
          <a:xfrm>
            <a:off x="11442701" y="7006431"/>
            <a:ext cx="26416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فون میں موجود مواد آف لائن پڑھیں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2" name="Text: Download and storage management">
            <a:extLst>
              <a:ext uri="{FF2B5EF4-FFF2-40B4-BE49-F238E27FC236}">
                <a16:creationId xmlns:a16="http://schemas.microsoft.com/office/drawing/2014/main" id="{7963496E-DB53-74C3-3842-030306F4907E}"/>
              </a:ext>
            </a:extLst>
          </p:cNvPr>
          <p:cNvSpPr txBox="1"/>
          <p:nvPr/>
        </p:nvSpPr>
        <p:spPr>
          <a:xfrm>
            <a:off x="11442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Download and storage management</a:t>
            </a:r>
          </a:p>
        </p:txBody>
      </p:sp>
      <p:sp>
        <p:nvSpPr>
          <p:cNvPr id="63" name="Urdu: ڈاؤن لوڈ اور اسٹوریج کا انتظام">
            <a:extLst>
              <a:ext uri="{FF2B5EF4-FFF2-40B4-BE49-F238E27FC236}">
                <a16:creationId xmlns:a16="http://schemas.microsoft.com/office/drawing/2014/main" id="{9ACA0267-6EE1-5601-E828-E061B53B9116}"/>
              </a:ext>
            </a:extLst>
          </p:cNvPr>
          <p:cNvSpPr txBox="1"/>
          <p:nvPr/>
        </p:nvSpPr>
        <p:spPr>
          <a:xfrm>
            <a:off x="11442700" y="7666831"/>
            <a:ext cx="22892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ڈاؤن لوڈ اور اسٹوریج کا انتظام</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4" name="Text: Private local notes and daily records">
            <a:extLst>
              <a:ext uri="{FF2B5EF4-FFF2-40B4-BE49-F238E27FC236}">
                <a16:creationId xmlns:a16="http://schemas.microsoft.com/office/drawing/2014/main" id="{75A191E0-C562-26EE-A041-4885DB0C592C}"/>
              </a:ext>
            </a:extLst>
          </p:cNvPr>
          <p:cNvSpPr txBox="1"/>
          <p:nvPr/>
        </p:nvSpPr>
        <p:spPr>
          <a:xfrm>
            <a:off x="11442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Private local notes and daily records</a:t>
            </a:r>
          </a:p>
        </p:txBody>
      </p:sp>
      <p:sp>
        <p:nvSpPr>
          <p:cNvPr id="65" name="Urdu: ذاتی نوٹس اور روزانہ ریکارڈ فون پر رکھیں">
            <a:extLst>
              <a:ext uri="{FF2B5EF4-FFF2-40B4-BE49-F238E27FC236}">
                <a16:creationId xmlns:a16="http://schemas.microsoft.com/office/drawing/2014/main" id="{93655453-2C5A-7496-47F0-5034D1995426}"/>
              </a:ext>
            </a:extLst>
          </p:cNvPr>
          <p:cNvSpPr txBox="1"/>
          <p:nvPr/>
        </p:nvSpPr>
        <p:spPr>
          <a:xfrm>
            <a:off x="11442700" y="8327231"/>
            <a:ext cx="29512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ذاتی نوٹس اور روزانہ ریکارڈ فون پر رکھیں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6" name="Text: Privacy and diagnostic choices">
            <a:extLst>
              <a:ext uri="{FF2B5EF4-FFF2-40B4-BE49-F238E27FC236}">
                <a16:creationId xmlns:a16="http://schemas.microsoft.com/office/drawing/2014/main" id="{3A02C13D-0DE9-C3BB-891F-DDFC27C9C823}"/>
              </a:ext>
            </a:extLst>
          </p:cNvPr>
          <p:cNvSpPr txBox="1"/>
          <p:nvPr/>
        </p:nvSpPr>
        <p:spPr>
          <a:xfrm>
            <a:off x="11442700" y="8712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Privacy and diagnostic choices</a:t>
            </a:r>
          </a:p>
        </p:txBody>
      </p:sp>
      <p:sp>
        <p:nvSpPr>
          <p:cNvPr id="67" name="Urdu: پرائیویسی اور تشخیصی معلومات کے انتخاب">
            <a:extLst>
              <a:ext uri="{FF2B5EF4-FFF2-40B4-BE49-F238E27FC236}">
                <a16:creationId xmlns:a16="http://schemas.microsoft.com/office/drawing/2014/main" id="{73168C73-6C52-08EF-507B-1627706A47BE}"/>
              </a:ext>
            </a:extLst>
          </p:cNvPr>
          <p:cNvSpPr txBox="1"/>
          <p:nvPr/>
        </p:nvSpPr>
        <p:spPr>
          <a:xfrm>
            <a:off x="11442700" y="8987631"/>
            <a:ext cx="31845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پرائیویسی اور تشخیصی معلومات کے انتخاب</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8" name="Text: About, acknowledgements and contact">
            <a:extLst>
              <a:ext uri="{FF2B5EF4-FFF2-40B4-BE49-F238E27FC236}">
                <a16:creationId xmlns:a16="http://schemas.microsoft.com/office/drawing/2014/main" id="{E3BCE1E2-B2B5-FA66-D1C0-7A92945217C6}"/>
              </a:ext>
            </a:extLst>
          </p:cNvPr>
          <p:cNvSpPr txBox="1"/>
          <p:nvPr/>
        </p:nvSpPr>
        <p:spPr>
          <a:xfrm>
            <a:off x="11442700" y="9372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About, acknowledgements and contact</a:t>
            </a:r>
          </a:p>
        </p:txBody>
      </p:sp>
      <p:sp>
        <p:nvSpPr>
          <p:cNvPr id="69" name="Urdu: تعارف، ماخذ اور رابطے">
            <a:extLst>
              <a:ext uri="{FF2B5EF4-FFF2-40B4-BE49-F238E27FC236}">
                <a16:creationId xmlns:a16="http://schemas.microsoft.com/office/drawing/2014/main" id="{BB478B12-A78C-817D-FEB5-8B5250B7F05B}"/>
              </a:ext>
            </a:extLst>
          </p:cNvPr>
          <p:cNvSpPr txBox="1"/>
          <p:nvPr/>
        </p:nvSpPr>
        <p:spPr>
          <a:xfrm>
            <a:off x="11442700" y="9648031"/>
            <a:ext cx="17431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تعارف، ماخذ اور رابطے</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70" name="Text: SILSILA NAQSHBANDIA OWAISIAH">
            <a:extLst>
              <a:ext uri="{FF2B5EF4-FFF2-40B4-BE49-F238E27FC236}">
                <a16:creationId xmlns:a16="http://schemas.microsoft.com/office/drawing/2014/main" id="{F4C07A11-19DB-59A4-3F34-CC4FF7AE1989}"/>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71" name="Text: App map">
            <a:extLst>
              <a:ext uri="{FF2B5EF4-FFF2-40B4-BE49-F238E27FC236}">
                <a16:creationId xmlns:a16="http://schemas.microsoft.com/office/drawing/2014/main" id="{D4A231DF-4253-B93D-2485-788C653FBF50}"/>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72" name="Text: All features">
            <a:extLst>
              <a:ext uri="{FF2B5EF4-FFF2-40B4-BE49-F238E27FC236}">
                <a16:creationId xmlns:a16="http://schemas.microsoft.com/office/drawing/2014/main" id="{4319883C-5B18-1811-1544-279E70542EEF}"/>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73" name="Text: 52 / 65">
            <a:extLst>
              <a:ext uri="{FF2B5EF4-FFF2-40B4-BE49-F238E27FC236}">
                <a16:creationId xmlns:a16="http://schemas.microsoft.com/office/drawing/2014/main" id="{A10D008E-2764-104B-9CF2-BBA02C0C3AC8}"/>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52 / 65</a:t>
            </a:r>
          </a:p>
        </p:txBody>
      </p:sp>
      <p:sp>
        <p:nvSpPr>
          <p:cNvPr id="74" name="Text: ‹">
            <a:extLst>
              <a:ext uri="{FF2B5EF4-FFF2-40B4-BE49-F238E27FC236}">
                <a16:creationId xmlns:a16="http://schemas.microsoft.com/office/drawing/2014/main" id="{C9C929D2-FD68-F13D-2F6F-004916A74FDE}"/>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75" name="Text: ›">
            <a:extLst>
              <a:ext uri="{FF2B5EF4-FFF2-40B4-BE49-F238E27FC236}">
                <a16:creationId xmlns:a16="http://schemas.microsoft.com/office/drawing/2014/main" id="{59A84FC9-1FA3-3D5B-A765-58D0FF4891C3}"/>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76" name="Explore: screen=myday-en">
            <a:hlinkClick r:id="rId4"/>
            <a:extLst>
              <a:ext uri="{FF2B5EF4-FFF2-40B4-BE49-F238E27FC236}">
                <a16:creationId xmlns:a16="http://schemas.microsoft.com/office/drawing/2014/main" id="{97513EFB-B17F-15F4-D152-5864DFA1D6EC}"/>
              </a:ext>
            </a:extLst>
          </p:cNvPr>
          <p:cNvSpPr/>
          <p:nvPr/>
        </p:nvSpPr>
        <p:spPr>
          <a:xfrm>
            <a:off x="1079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Explore: screen=search-en">
            <a:hlinkClick r:id="rId5"/>
            <a:extLst>
              <a:ext uri="{FF2B5EF4-FFF2-40B4-BE49-F238E27FC236}">
                <a16:creationId xmlns:a16="http://schemas.microsoft.com/office/drawing/2014/main" id="{345AB8A1-ADF5-5124-B160-87EE647585C3}"/>
              </a:ext>
            </a:extLst>
          </p:cNvPr>
          <p:cNvSpPr/>
          <p:nvPr/>
        </p:nvSpPr>
        <p:spPr>
          <a:xfrm>
            <a:off x="10985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Navigate: architecture">
            <a:hlinkClick r:id="rId6" action="ppaction://hlinksldjump"/>
            <a:extLst>
              <a:ext uri="{FF2B5EF4-FFF2-40B4-BE49-F238E27FC236}">
                <a16:creationId xmlns:a16="http://schemas.microsoft.com/office/drawing/2014/main" id="{52A63A0E-5301-7E9B-472F-2A7D559E2621}"/>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Explore: features">
            <a:hlinkClick r:id="rId7"/>
            <a:extLst>
              <a:ext uri="{FF2B5EF4-FFF2-40B4-BE49-F238E27FC236}">
                <a16:creationId xmlns:a16="http://schemas.microsoft.com/office/drawing/2014/main" id="{09E1DA4B-9E20-E5EC-230B-1F56575A089B}"/>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Navigate: tree-2">
            <a:hlinkClick r:id="rId8" action="ppaction://hlinksldjump"/>
            <a:extLst>
              <a:ext uri="{FF2B5EF4-FFF2-40B4-BE49-F238E27FC236}">
                <a16:creationId xmlns:a16="http://schemas.microsoft.com/office/drawing/2014/main" id="{951AFC79-EA46-F652-9806-FD03D463B7DD}"/>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Navigate: tree-4">
            <a:hlinkClick r:id="rId9" action="ppaction://hlinksldjump"/>
            <a:extLst>
              <a:ext uri="{FF2B5EF4-FFF2-40B4-BE49-F238E27FC236}">
                <a16:creationId xmlns:a16="http://schemas.microsoft.com/office/drawing/2014/main" id="{1D227FA0-BA1B-6349-B037-39EA15C80EED}"/>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6676096"/>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name="tree-4">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62A13AFE-105D-85CE-69F9-DBCAF615868B}"/>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cxnSp>
        <p:nvCxnSpPr>
          <p:cNvPr id="4" name="Editable architecture connector">
            <a:extLst>
              <a:ext uri="{FF2B5EF4-FFF2-40B4-BE49-F238E27FC236}">
                <a16:creationId xmlns:a16="http://schemas.microsoft.com/office/drawing/2014/main" id="{BAEE2023-841C-84B2-F855-9DFC2874B504}"/>
              </a:ext>
            </a:extLst>
          </p:cNvPr>
          <p:cNvCxnSpPr/>
          <p:nvPr/>
        </p:nvCxnSpPr>
        <p:spPr>
          <a:xfrm>
            <a:off x="1206500" y="3175000"/>
            <a:ext cx="0" cy="63500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 name="Editable architecture connector">
            <a:extLst>
              <a:ext uri="{FF2B5EF4-FFF2-40B4-BE49-F238E27FC236}">
                <a16:creationId xmlns:a16="http://schemas.microsoft.com/office/drawing/2014/main" id="{1CF6B390-8F92-F75F-05CC-A7D62EF14B2C}"/>
              </a:ext>
            </a:extLst>
          </p:cNvPr>
          <p:cNvCxnSpPr/>
          <p:nvPr/>
        </p:nvCxnSpPr>
        <p:spPr>
          <a:xfrm>
            <a:off x="1206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 name="Editable architecture connector">
            <a:extLst>
              <a:ext uri="{FF2B5EF4-FFF2-40B4-BE49-F238E27FC236}">
                <a16:creationId xmlns:a16="http://schemas.microsoft.com/office/drawing/2014/main" id="{589ACF3C-7987-374F-355E-7863AFAED738}"/>
              </a:ext>
            </a:extLst>
          </p:cNvPr>
          <p:cNvCxnSpPr/>
          <p:nvPr/>
        </p:nvCxnSpPr>
        <p:spPr>
          <a:xfrm>
            <a:off x="1206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 name="Editable architecture connector">
            <a:extLst>
              <a:ext uri="{FF2B5EF4-FFF2-40B4-BE49-F238E27FC236}">
                <a16:creationId xmlns:a16="http://schemas.microsoft.com/office/drawing/2014/main" id="{9C6DE8EE-7D5E-7D83-E110-AD3D3BC2F8B9}"/>
              </a:ext>
            </a:extLst>
          </p:cNvPr>
          <p:cNvCxnSpPr/>
          <p:nvPr/>
        </p:nvCxnSpPr>
        <p:spPr>
          <a:xfrm>
            <a:off x="1206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 name="Editable architecture connector">
            <a:extLst>
              <a:ext uri="{FF2B5EF4-FFF2-40B4-BE49-F238E27FC236}">
                <a16:creationId xmlns:a16="http://schemas.microsoft.com/office/drawing/2014/main" id="{A9D3623C-E6BF-D084-009E-00AEA05F09F5}"/>
              </a:ext>
            </a:extLst>
          </p:cNvPr>
          <p:cNvCxnSpPr/>
          <p:nvPr/>
        </p:nvCxnSpPr>
        <p:spPr>
          <a:xfrm>
            <a:off x="1206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 name="Editable architecture connector">
            <a:extLst>
              <a:ext uri="{FF2B5EF4-FFF2-40B4-BE49-F238E27FC236}">
                <a16:creationId xmlns:a16="http://schemas.microsoft.com/office/drawing/2014/main" id="{4EEC7EF9-7C83-85BE-0BEA-41931997F4F8}"/>
              </a:ext>
            </a:extLst>
          </p:cNvPr>
          <p:cNvCxnSpPr/>
          <p:nvPr/>
        </p:nvCxnSpPr>
        <p:spPr>
          <a:xfrm>
            <a:off x="1206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0" name="Editable architecture connector">
            <a:extLst>
              <a:ext uri="{FF2B5EF4-FFF2-40B4-BE49-F238E27FC236}">
                <a16:creationId xmlns:a16="http://schemas.microsoft.com/office/drawing/2014/main" id="{E2C35B82-76CE-0612-734A-AEBEEF6A42C5}"/>
              </a:ext>
            </a:extLst>
          </p:cNvPr>
          <p:cNvCxnSpPr/>
          <p:nvPr/>
        </p:nvCxnSpPr>
        <p:spPr>
          <a:xfrm>
            <a:off x="1206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1" name="Editable architecture connector">
            <a:extLst>
              <a:ext uri="{FF2B5EF4-FFF2-40B4-BE49-F238E27FC236}">
                <a16:creationId xmlns:a16="http://schemas.microsoft.com/office/drawing/2014/main" id="{2510F2DC-9894-FE36-E36D-C4A11282A967}"/>
              </a:ext>
            </a:extLst>
          </p:cNvPr>
          <p:cNvCxnSpPr/>
          <p:nvPr/>
        </p:nvCxnSpPr>
        <p:spPr>
          <a:xfrm>
            <a:off x="1206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2" name="Editable architecture connector">
            <a:extLst>
              <a:ext uri="{FF2B5EF4-FFF2-40B4-BE49-F238E27FC236}">
                <a16:creationId xmlns:a16="http://schemas.microsoft.com/office/drawing/2014/main" id="{9E4349DB-3E8D-7EB6-2F3B-885A4E10E839}"/>
              </a:ext>
            </a:extLst>
          </p:cNvPr>
          <p:cNvCxnSpPr/>
          <p:nvPr/>
        </p:nvCxnSpPr>
        <p:spPr>
          <a:xfrm>
            <a:off x="1206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3" name="Editable architecture connector">
            <a:extLst>
              <a:ext uri="{FF2B5EF4-FFF2-40B4-BE49-F238E27FC236}">
                <a16:creationId xmlns:a16="http://schemas.microsoft.com/office/drawing/2014/main" id="{94177DB5-3F8D-A2ED-3B9C-ADA8BC9D8CA5}"/>
              </a:ext>
            </a:extLst>
          </p:cNvPr>
          <p:cNvCxnSpPr/>
          <p:nvPr/>
        </p:nvCxnSpPr>
        <p:spPr>
          <a:xfrm>
            <a:off x="1206500" y="8864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4" name="Editable architecture connector">
            <a:extLst>
              <a:ext uri="{FF2B5EF4-FFF2-40B4-BE49-F238E27FC236}">
                <a16:creationId xmlns:a16="http://schemas.microsoft.com/office/drawing/2014/main" id="{BFFA55BB-BA34-4D47-81CF-7E68EA7D882B}"/>
              </a:ext>
            </a:extLst>
          </p:cNvPr>
          <p:cNvCxnSpPr/>
          <p:nvPr/>
        </p:nvCxnSpPr>
        <p:spPr>
          <a:xfrm>
            <a:off x="1206500" y="9525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5" name="Editable architecture connector">
            <a:extLst>
              <a:ext uri="{FF2B5EF4-FFF2-40B4-BE49-F238E27FC236}">
                <a16:creationId xmlns:a16="http://schemas.microsoft.com/office/drawing/2014/main" id="{27109905-2EBF-06BD-5D2F-26C6007D639E}"/>
              </a:ext>
            </a:extLst>
          </p:cNvPr>
          <p:cNvCxnSpPr/>
          <p:nvPr/>
        </p:nvCxnSpPr>
        <p:spPr>
          <a:xfrm>
            <a:off x="11112500" y="3175000"/>
            <a:ext cx="0" cy="63500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6" name="Editable architecture connector">
            <a:extLst>
              <a:ext uri="{FF2B5EF4-FFF2-40B4-BE49-F238E27FC236}">
                <a16:creationId xmlns:a16="http://schemas.microsoft.com/office/drawing/2014/main" id="{DF729639-FE77-4B1C-F5C5-634FAEF0E50D}"/>
              </a:ext>
            </a:extLst>
          </p:cNvPr>
          <p:cNvCxnSpPr/>
          <p:nvPr/>
        </p:nvCxnSpPr>
        <p:spPr>
          <a:xfrm>
            <a:off x="11112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7" name="Editable architecture connector">
            <a:extLst>
              <a:ext uri="{FF2B5EF4-FFF2-40B4-BE49-F238E27FC236}">
                <a16:creationId xmlns:a16="http://schemas.microsoft.com/office/drawing/2014/main" id="{C7E45C36-F4B0-91CF-B434-E10A375D0674}"/>
              </a:ext>
            </a:extLst>
          </p:cNvPr>
          <p:cNvCxnSpPr/>
          <p:nvPr/>
        </p:nvCxnSpPr>
        <p:spPr>
          <a:xfrm>
            <a:off x="11112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8" name="Editable architecture connector">
            <a:extLst>
              <a:ext uri="{FF2B5EF4-FFF2-40B4-BE49-F238E27FC236}">
                <a16:creationId xmlns:a16="http://schemas.microsoft.com/office/drawing/2014/main" id="{57992C29-36E7-4252-7C57-6BBFBA65ADE9}"/>
              </a:ext>
            </a:extLst>
          </p:cNvPr>
          <p:cNvCxnSpPr/>
          <p:nvPr/>
        </p:nvCxnSpPr>
        <p:spPr>
          <a:xfrm>
            <a:off x="11112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9" name="Editable architecture connector">
            <a:extLst>
              <a:ext uri="{FF2B5EF4-FFF2-40B4-BE49-F238E27FC236}">
                <a16:creationId xmlns:a16="http://schemas.microsoft.com/office/drawing/2014/main" id="{81FFDB9E-29DD-AADF-CF76-0949B43912DE}"/>
              </a:ext>
            </a:extLst>
          </p:cNvPr>
          <p:cNvCxnSpPr/>
          <p:nvPr/>
        </p:nvCxnSpPr>
        <p:spPr>
          <a:xfrm>
            <a:off x="11112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0" name="Editable architecture connector">
            <a:extLst>
              <a:ext uri="{FF2B5EF4-FFF2-40B4-BE49-F238E27FC236}">
                <a16:creationId xmlns:a16="http://schemas.microsoft.com/office/drawing/2014/main" id="{ADCB5B84-6E75-7185-0C83-57FA289DC666}"/>
              </a:ext>
            </a:extLst>
          </p:cNvPr>
          <p:cNvCxnSpPr/>
          <p:nvPr/>
        </p:nvCxnSpPr>
        <p:spPr>
          <a:xfrm>
            <a:off x="11112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1" name="Editable architecture connector">
            <a:extLst>
              <a:ext uri="{FF2B5EF4-FFF2-40B4-BE49-F238E27FC236}">
                <a16:creationId xmlns:a16="http://schemas.microsoft.com/office/drawing/2014/main" id="{419149B1-1CC9-54A2-3EED-5CD13C64A8CF}"/>
              </a:ext>
            </a:extLst>
          </p:cNvPr>
          <p:cNvCxnSpPr/>
          <p:nvPr/>
        </p:nvCxnSpPr>
        <p:spPr>
          <a:xfrm>
            <a:off x="11112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2" name="Editable architecture connector">
            <a:extLst>
              <a:ext uri="{FF2B5EF4-FFF2-40B4-BE49-F238E27FC236}">
                <a16:creationId xmlns:a16="http://schemas.microsoft.com/office/drawing/2014/main" id="{1FF9879F-0D15-0177-C044-9AA367A71567}"/>
              </a:ext>
            </a:extLst>
          </p:cNvPr>
          <p:cNvCxnSpPr/>
          <p:nvPr/>
        </p:nvCxnSpPr>
        <p:spPr>
          <a:xfrm>
            <a:off x="11112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3" name="Editable architecture connector">
            <a:extLst>
              <a:ext uri="{FF2B5EF4-FFF2-40B4-BE49-F238E27FC236}">
                <a16:creationId xmlns:a16="http://schemas.microsoft.com/office/drawing/2014/main" id="{EBB823DE-3C0A-454C-0D9F-A7D7A947A596}"/>
              </a:ext>
            </a:extLst>
          </p:cNvPr>
          <p:cNvCxnSpPr/>
          <p:nvPr/>
        </p:nvCxnSpPr>
        <p:spPr>
          <a:xfrm>
            <a:off x="11112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4" name="Editable architecture connector">
            <a:extLst>
              <a:ext uri="{FF2B5EF4-FFF2-40B4-BE49-F238E27FC236}">
                <a16:creationId xmlns:a16="http://schemas.microsoft.com/office/drawing/2014/main" id="{199F317C-DCD3-F28B-C65B-12B49FD90A94}"/>
              </a:ext>
            </a:extLst>
          </p:cNvPr>
          <p:cNvCxnSpPr/>
          <p:nvPr/>
        </p:nvCxnSpPr>
        <p:spPr>
          <a:xfrm>
            <a:off x="11112500" y="8864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5" name="Editable architecture connector">
            <a:extLst>
              <a:ext uri="{FF2B5EF4-FFF2-40B4-BE49-F238E27FC236}">
                <a16:creationId xmlns:a16="http://schemas.microsoft.com/office/drawing/2014/main" id="{289D849E-02AC-CDEC-FDB1-B0E2A9FCB9AD}"/>
              </a:ext>
            </a:extLst>
          </p:cNvPr>
          <p:cNvCxnSpPr/>
          <p:nvPr/>
        </p:nvCxnSpPr>
        <p:spPr>
          <a:xfrm>
            <a:off x="11112500" y="9525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6" name="Text: DARUL IRFAN">
            <a:extLst>
              <a:ext uri="{FF2B5EF4-FFF2-40B4-BE49-F238E27FC236}">
                <a16:creationId xmlns:a16="http://schemas.microsoft.com/office/drawing/2014/main" id="{3CDE1AD1-3FFD-CF78-A251-AAEFDAD46C80}"/>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27" name="Text: FEATURE ARCHITECTURE">
            <a:extLst>
              <a:ext uri="{FF2B5EF4-FFF2-40B4-BE49-F238E27FC236}">
                <a16:creationId xmlns:a16="http://schemas.microsoft.com/office/drawing/2014/main" id="{F8733B96-373D-8B17-7E6F-C18D949173C6}"/>
              </a:ext>
            </a:extLst>
          </p:cNvPr>
          <p:cNvSpPr txBox="1"/>
          <p:nvPr/>
        </p:nvSpPr>
        <p:spPr>
          <a:xfrm>
            <a:off x="3070820" y="527050"/>
            <a:ext cx="2861072"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FEATURE ARCHITECTURE</a:t>
            </a:r>
          </a:p>
        </p:txBody>
      </p:sp>
      <p:sp>
        <p:nvSpPr>
          <p:cNvPr id="28" name="Text: Darul Irfan / Quran + Translation &amp; tafsir">
            <a:extLst>
              <a:ext uri="{FF2B5EF4-FFF2-40B4-BE49-F238E27FC236}">
                <a16:creationId xmlns:a16="http://schemas.microsoft.com/office/drawing/2014/main" id="{4448489A-C370-E0B4-736F-8376FAEF8B4B}"/>
              </a:ext>
            </a:extLst>
          </p:cNvPr>
          <p:cNvSpPr txBox="1"/>
          <p:nvPr/>
        </p:nvSpPr>
        <p:spPr>
          <a:xfrm>
            <a:off x="965200" y="1295400"/>
            <a:ext cx="8122793" cy="787400"/>
          </a:xfrm>
          <a:prstGeom prst="rect">
            <a:avLst/>
          </a:prstGeom>
          <a:noFill/>
        </p:spPr>
        <p:txBody>
          <a:bodyPr vert="horz" wrap="none" lIns="0" tIns="0" rIns="0" bIns="0" rtlCol="0">
            <a:noAutofit/>
          </a:bodyPr>
          <a:lstStyle/>
          <a:p>
            <a:pPr>
              <a:lnSpc>
                <a:spcPts val="4080"/>
              </a:lnSpc>
            </a:pPr>
            <a:r>
              <a:rPr lang="en-US" sz="3400">
                <a:solidFill>
                  <a:srgbClr val="153D31"/>
                </a:solidFill>
                <a:latin typeface="Segoe UI Semibold" panose="020B0702040204020203" pitchFamily="34" charset="0"/>
              </a:rPr>
              <a:t>Darul Irfan / Quran + Translation &amp; tafsir</a:t>
            </a:r>
          </a:p>
        </p:txBody>
      </p:sp>
      <p:sp>
        <p:nvSpPr>
          <p:cNvPr id="29" name="Urdu: قرآن / ترجمہ اور تفسیر">
            <a:extLst>
              <a:ext uri="{FF2B5EF4-FFF2-40B4-BE49-F238E27FC236}">
                <a16:creationId xmlns:a16="http://schemas.microsoft.com/office/drawing/2014/main" id="{0001390F-07E3-8E31-3ECD-5BC7011B4CE9}"/>
              </a:ext>
            </a:extLst>
          </p:cNvPr>
          <p:cNvSpPr txBox="1"/>
          <p:nvPr/>
        </p:nvSpPr>
        <p:spPr>
          <a:xfrm>
            <a:off x="965200" y="1943100"/>
            <a:ext cx="2508313" cy="797520"/>
          </a:xfrm>
          <a:prstGeom prst="rect">
            <a:avLst/>
          </a:prstGeom>
          <a:noFill/>
        </p:spPr>
        <p:txBody>
          <a:bodyPr vert="horz" wrap="none" lIns="0" tIns="0" rIns="0" bIns="0" rtlCol="0">
            <a:noAutofit/>
          </a:bodyPr>
          <a:lstStyle/>
          <a:p>
            <a:pPr algn="r" rtl="1">
              <a:lnSpc>
                <a:spcPts val="4680"/>
              </a:lnSpc>
            </a:pPr>
            <a:r>
              <a:rPr lang="ar-AE" sz="2600">
                <a:solidFill>
                  <a:srgbClr val="90712A"/>
                </a:solidFill>
                <a:latin typeface="Noto Nastaliq Urdu" panose="020B0502040504020204" pitchFamily="34" charset="-78"/>
                <a:cs typeface="Noto Nastaliq Urdu" panose="020B0502040504020204" pitchFamily="34" charset="-78"/>
              </a:rPr>
              <a:t>قرآن / ترجمہ اور تفسیر</a:t>
            </a:r>
            <a:endParaRPr lang="en-US" sz="2600">
              <a:solidFill>
                <a:srgbClr val="90712A"/>
              </a:solidFill>
              <a:latin typeface="Noto Nastaliq Urdu" panose="020B0502040504020204" pitchFamily="34" charset="-78"/>
              <a:cs typeface="Noto Nastaliq Urdu" panose="020B0502040504020204" pitchFamily="34" charset="-78"/>
            </a:endParaRPr>
          </a:p>
        </p:txBody>
      </p:sp>
      <p:sp>
        <p:nvSpPr>
          <p:cNvPr id="30" name="Text: Quran">
            <a:extLst>
              <a:ext uri="{FF2B5EF4-FFF2-40B4-BE49-F238E27FC236}">
                <a16:creationId xmlns:a16="http://schemas.microsoft.com/office/drawing/2014/main" id="{FD41CB61-5BDD-4AAF-6310-95FD81998586}"/>
              </a:ext>
            </a:extLst>
          </p:cNvPr>
          <p:cNvSpPr txBox="1"/>
          <p:nvPr/>
        </p:nvSpPr>
        <p:spPr>
          <a:xfrm>
            <a:off x="1079500" y="2654300"/>
            <a:ext cx="1031939"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Quran</a:t>
            </a:r>
          </a:p>
        </p:txBody>
      </p:sp>
      <p:sp>
        <p:nvSpPr>
          <p:cNvPr id="31" name="Urdu: قرآن">
            <a:extLst>
              <a:ext uri="{FF2B5EF4-FFF2-40B4-BE49-F238E27FC236}">
                <a16:creationId xmlns:a16="http://schemas.microsoft.com/office/drawing/2014/main" id="{3943EF90-6EBE-BADC-C1B2-BECA9B616F40}"/>
              </a:ext>
            </a:extLst>
          </p:cNvPr>
          <p:cNvSpPr txBox="1"/>
          <p:nvPr/>
        </p:nvSpPr>
        <p:spPr>
          <a:xfrm>
            <a:off x="2290763" y="2724150"/>
            <a:ext cx="539813"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قرآن</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32" name="Text: ↗">
            <a:extLst>
              <a:ext uri="{FF2B5EF4-FFF2-40B4-BE49-F238E27FC236}">
                <a16:creationId xmlns:a16="http://schemas.microsoft.com/office/drawing/2014/main" id="{A4937648-756A-7223-AB67-938823C94958}"/>
              </a:ext>
            </a:extLst>
          </p:cNvPr>
          <p:cNvSpPr txBox="1"/>
          <p:nvPr/>
        </p:nvSpPr>
        <p:spPr>
          <a:xfrm>
            <a:off x="9085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33" name="Text: Browse all 114 surahs">
            <a:extLst>
              <a:ext uri="{FF2B5EF4-FFF2-40B4-BE49-F238E27FC236}">
                <a16:creationId xmlns:a16="http://schemas.microsoft.com/office/drawing/2014/main" id="{A187B843-B804-C5CC-6E40-A1A7BD33288E}"/>
              </a:ext>
            </a:extLst>
          </p:cNvPr>
          <p:cNvSpPr txBox="1"/>
          <p:nvPr/>
        </p:nvSpPr>
        <p:spPr>
          <a:xfrm>
            <a:off x="1536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Browse all 114 surahs</a:t>
            </a:r>
          </a:p>
        </p:txBody>
      </p:sp>
      <p:sp>
        <p:nvSpPr>
          <p:cNvPr id="34" name="Urdu: تمام 114 سورتیں">
            <a:extLst>
              <a:ext uri="{FF2B5EF4-FFF2-40B4-BE49-F238E27FC236}">
                <a16:creationId xmlns:a16="http://schemas.microsoft.com/office/drawing/2014/main" id="{A7CC704D-7766-5A05-CC2C-AEF411DB12E9}"/>
              </a:ext>
            </a:extLst>
          </p:cNvPr>
          <p:cNvSpPr txBox="1"/>
          <p:nvPr/>
        </p:nvSpPr>
        <p:spPr>
          <a:xfrm>
            <a:off x="1536700" y="3704431"/>
            <a:ext cx="13748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تمام 114 سورتیں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5" name="Text: Browse all 30 parahs">
            <a:extLst>
              <a:ext uri="{FF2B5EF4-FFF2-40B4-BE49-F238E27FC236}">
                <a16:creationId xmlns:a16="http://schemas.microsoft.com/office/drawing/2014/main" id="{95D510EA-324D-D1E3-CC9E-ACDC9F67387F}"/>
              </a:ext>
            </a:extLst>
          </p:cNvPr>
          <p:cNvSpPr txBox="1"/>
          <p:nvPr/>
        </p:nvSpPr>
        <p:spPr>
          <a:xfrm>
            <a:off x="1536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Browse all 30 parahs</a:t>
            </a:r>
          </a:p>
        </p:txBody>
      </p:sp>
      <p:sp>
        <p:nvSpPr>
          <p:cNvPr id="36" name="Urdu: تمام 30 پارے">
            <a:extLst>
              <a:ext uri="{FF2B5EF4-FFF2-40B4-BE49-F238E27FC236}">
                <a16:creationId xmlns:a16="http://schemas.microsoft.com/office/drawing/2014/main" id="{F4E5D1EE-20EA-C315-FA28-76A68875CDFE}"/>
              </a:ext>
            </a:extLst>
          </p:cNvPr>
          <p:cNvSpPr txBox="1"/>
          <p:nvPr/>
        </p:nvSpPr>
        <p:spPr>
          <a:xfrm>
            <a:off x="1536701" y="4364831"/>
            <a:ext cx="11954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تمام 30 پارے</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7" name="Text: Search words or an ayah reference">
            <a:extLst>
              <a:ext uri="{FF2B5EF4-FFF2-40B4-BE49-F238E27FC236}">
                <a16:creationId xmlns:a16="http://schemas.microsoft.com/office/drawing/2014/main" id="{EFD9EF38-24AF-9EA7-9CD0-619729588A3B}"/>
              </a:ext>
            </a:extLst>
          </p:cNvPr>
          <p:cNvSpPr txBox="1"/>
          <p:nvPr/>
        </p:nvSpPr>
        <p:spPr>
          <a:xfrm>
            <a:off x="1536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Search words or an ayah reference</a:t>
            </a:r>
          </a:p>
        </p:txBody>
      </p:sp>
      <p:sp>
        <p:nvSpPr>
          <p:cNvPr id="38" name="Urdu: الفاظ یا آیت کے حوالے سے تلاش کریں">
            <a:extLst>
              <a:ext uri="{FF2B5EF4-FFF2-40B4-BE49-F238E27FC236}">
                <a16:creationId xmlns:a16="http://schemas.microsoft.com/office/drawing/2014/main" id="{6125F684-B826-1BDA-32E0-4AA8A672FA00}"/>
              </a:ext>
            </a:extLst>
          </p:cNvPr>
          <p:cNvSpPr txBox="1"/>
          <p:nvPr/>
        </p:nvSpPr>
        <p:spPr>
          <a:xfrm>
            <a:off x="1536701" y="5025231"/>
            <a:ext cx="30607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الفاظ یا آیت کے حوالے سے تلاش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9" name="Text: Arabic Quran in green">
            <a:extLst>
              <a:ext uri="{FF2B5EF4-FFF2-40B4-BE49-F238E27FC236}">
                <a16:creationId xmlns:a16="http://schemas.microsoft.com/office/drawing/2014/main" id="{7E26B990-90B8-92C7-7AC5-7629EE034BC2}"/>
              </a:ext>
            </a:extLst>
          </p:cNvPr>
          <p:cNvSpPr txBox="1"/>
          <p:nvPr/>
        </p:nvSpPr>
        <p:spPr>
          <a:xfrm>
            <a:off x="1536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Arabic Quran in green</a:t>
            </a:r>
          </a:p>
        </p:txBody>
      </p:sp>
      <p:sp>
        <p:nvSpPr>
          <p:cNvPr id="40" name="Urdu: قرآن کا عربی متن سبز رنگ میں">
            <a:extLst>
              <a:ext uri="{FF2B5EF4-FFF2-40B4-BE49-F238E27FC236}">
                <a16:creationId xmlns:a16="http://schemas.microsoft.com/office/drawing/2014/main" id="{46ED9DB8-FF4F-3A44-B246-9247E603702B}"/>
              </a:ext>
            </a:extLst>
          </p:cNvPr>
          <p:cNvSpPr txBox="1"/>
          <p:nvPr/>
        </p:nvSpPr>
        <p:spPr>
          <a:xfrm>
            <a:off x="1536701" y="5685631"/>
            <a:ext cx="22162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قرآن کا عربی متن سبز رنگ میں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1" name="Text: Choose the reading language">
            <a:extLst>
              <a:ext uri="{FF2B5EF4-FFF2-40B4-BE49-F238E27FC236}">
                <a16:creationId xmlns:a16="http://schemas.microsoft.com/office/drawing/2014/main" id="{A57D8E96-5A64-5D90-7997-DD901423D4D2}"/>
              </a:ext>
            </a:extLst>
          </p:cNvPr>
          <p:cNvSpPr txBox="1"/>
          <p:nvPr/>
        </p:nvSpPr>
        <p:spPr>
          <a:xfrm>
            <a:off x="1536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Choose the reading language</a:t>
            </a:r>
          </a:p>
        </p:txBody>
      </p:sp>
      <p:sp>
        <p:nvSpPr>
          <p:cNvPr id="42" name="Urdu: مطالعے کی زبان منتخب کریں">
            <a:extLst>
              <a:ext uri="{FF2B5EF4-FFF2-40B4-BE49-F238E27FC236}">
                <a16:creationId xmlns:a16="http://schemas.microsoft.com/office/drawing/2014/main" id="{466CD33F-1432-3881-9785-82486B3C1CB9}"/>
              </a:ext>
            </a:extLst>
          </p:cNvPr>
          <p:cNvSpPr txBox="1"/>
          <p:nvPr/>
        </p:nvSpPr>
        <p:spPr>
          <a:xfrm>
            <a:off x="1536701" y="6346031"/>
            <a:ext cx="21463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مطالعے کی زبان منتخب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3" name="Text: Save an ayah and resume your place">
            <a:extLst>
              <a:ext uri="{FF2B5EF4-FFF2-40B4-BE49-F238E27FC236}">
                <a16:creationId xmlns:a16="http://schemas.microsoft.com/office/drawing/2014/main" id="{2DE4FF17-C630-69EE-E14F-C57A67D410CD}"/>
              </a:ext>
            </a:extLst>
          </p:cNvPr>
          <p:cNvSpPr txBox="1"/>
          <p:nvPr/>
        </p:nvSpPr>
        <p:spPr>
          <a:xfrm>
            <a:off x="1536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Save an ayah and resume your place</a:t>
            </a:r>
          </a:p>
        </p:txBody>
      </p:sp>
      <p:sp>
        <p:nvSpPr>
          <p:cNvPr id="44" name="Urdu: آیت محفوظ کریں اور مطالعہ جاری رکھیں">
            <a:extLst>
              <a:ext uri="{FF2B5EF4-FFF2-40B4-BE49-F238E27FC236}">
                <a16:creationId xmlns:a16="http://schemas.microsoft.com/office/drawing/2014/main" id="{55BB815E-F1F7-7C2B-08F3-ECE0E74DB237}"/>
              </a:ext>
            </a:extLst>
          </p:cNvPr>
          <p:cNvSpPr txBox="1"/>
          <p:nvPr/>
        </p:nvSpPr>
        <p:spPr>
          <a:xfrm>
            <a:off x="1536700" y="7006431"/>
            <a:ext cx="30067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آیت محفوظ کریں اور مطالعہ جاری رکھیں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5" name="Text: Share an ayah with its reference">
            <a:extLst>
              <a:ext uri="{FF2B5EF4-FFF2-40B4-BE49-F238E27FC236}">
                <a16:creationId xmlns:a16="http://schemas.microsoft.com/office/drawing/2014/main" id="{4530164D-16DD-D4CE-2034-46841C7FA209}"/>
              </a:ext>
            </a:extLst>
          </p:cNvPr>
          <p:cNvSpPr txBox="1"/>
          <p:nvPr/>
        </p:nvSpPr>
        <p:spPr>
          <a:xfrm>
            <a:off x="1536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Share an ayah with its reference</a:t>
            </a:r>
          </a:p>
        </p:txBody>
      </p:sp>
      <p:sp>
        <p:nvSpPr>
          <p:cNvPr id="46" name="Urdu: حوالے کے ساتھ آیت شیئر کریں">
            <a:extLst>
              <a:ext uri="{FF2B5EF4-FFF2-40B4-BE49-F238E27FC236}">
                <a16:creationId xmlns:a16="http://schemas.microsoft.com/office/drawing/2014/main" id="{6E3CF3A0-10CD-359E-491F-382094B80232}"/>
              </a:ext>
            </a:extLst>
          </p:cNvPr>
          <p:cNvSpPr txBox="1"/>
          <p:nvPr/>
        </p:nvSpPr>
        <p:spPr>
          <a:xfrm>
            <a:off x="1536700" y="7666831"/>
            <a:ext cx="24670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حوالے کے ساتھ آیت شیئر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7" name="Text: Write a private note from an ayah">
            <a:extLst>
              <a:ext uri="{FF2B5EF4-FFF2-40B4-BE49-F238E27FC236}">
                <a16:creationId xmlns:a16="http://schemas.microsoft.com/office/drawing/2014/main" id="{74F9FB29-CBAD-F513-2258-B9A8A032E432}"/>
              </a:ext>
            </a:extLst>
          </p:cNvPr>
          <p:cNvSpPr txBox="1"/>
          <p:nvPr/>
        </p:nvSpPr>
        <p:spPr>
          <a:xfrm>
            <a:off x="1536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Write a private note from an ayah</a:t>
            </a:r>
          </a:p>
        </p:txBody>
      </p:sp>
      <p:sp>
        <p:nvSpPr>
          <p:cNvPr id="48" name="Urdu: آیت کے ساتھ ذاتی نوٹ لکھیں">
            <a:extLst>
              <a:ext uri="{FF2B5EF4-FFF2-40B4-BE49-F238E27FC236}">
                <a16:creationId xmlns:a16="http://schemas.microsoft.com/office/drawing/2014/main" id="{A33F8B79-820D-EF31-3859-CE63953D3043}"/>
              </a:ext>
            </a:extLst>
          </p:cNvPr>
          <p:cNvSpPr txBox="1"/>
          <p:nvPr/>
        </p:nvSpPr>
        <p:spPr>
          <a:xfrm>
            <a:off x="1536700" y="8327231"/>
            <a:ext cx="23606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آیت کے ساتھ ذاتی نوٹ لکھیں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9" name="Text: Open tafsir or linked audio bayans">
            <a:extLst>
              <a:ext uri="{FF2B5EF4-FFF2-40B4-BE49-F238E27FC236}">
                <a16:creationId xmlns:a16="http://schemas.microsoft.com/office/drawing/2014/main" id="{2A87D964-13DF-3068-EB42-05600F273121}"/>
              </a:ext>
            </a:extLst>
          </p:cNvPr>
          <p:cNvSpPr txBox="1"/>
          <p:nvPr/>
        </p:nvSpPr>
        <p:spPr>
          <a:xfrm>
            <a:off x="1536700" y="8712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Open tafsir or linked audio bayans</a:t>
            </a:r>
          </a:p>
        </p:txBody>
      </p:sp>
      <p:sp>
        <p:nvSpPr>
          <p:cNvPr id="50" name="Urdu: تفسیر یا متعلقہ آڈیو بیان کھولیں">
            <a:extLst>
              <a:ext uri="{FF2B5EF4-FFF2-40B4-BE49-F238E27FC236}">
                <a16:creationId xmlns:a16="http://schemas.microsoft.com/office/drawing/2014/main" id="{C317BE2F-8FF7-3BB2-8264-152C026E6C92}"/>
              </a:ext>
            </a:extLst>
          </p:cNvPr>
          <p:cNvSpPr txBox="1"/>
          <p:nvPr/>
        </p:nvSpPr>
        <p:spPr>
          <a:xfrm>
            <a:off x="1536700" y="8987631"/>
            <a:ext cx="22130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تفسیر یا متعلقہ آڈیو بیان کھولیں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1" name="Text: Adjust reading text size">
            <a:extLst>
              <a:ext uri="{FF2B5EF4-FFF2-40B4-BE49-F238E27FC236}">
                <a16:creationId xmlns:a16="http://schemas.microsoft.com/office/drawing/2014/main" id="{A236755C-3334-1847-7E94-27C728F1E985}"/>
              </a:ext>
            </a:extLst>
          </p:cNvPr>
          <p:cNvSpPr txBox="1"/>
          <p:nvPr/>
        </p:nvSpPr>
        <p:spPr>
          <a:xfrm>
            <a:off x="1536700" y="9372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Adjust reading text size</a:t>
            </a:r>
          </a:p>
        </p:txBody>
      </p:sp>
      <p:sp>
        <p:nvSpPr>
          <p:cNvPr id="52" name="Urdu: متن کا سائز اپنی سہولت سے بدلیں">
            <a:extLst>
              <a:ext uri="{FF2B5EF4-FFF2-40B4-BE49-F238E27FC236}">
                <a16:creationId xmlns:a16="http://schemas.microsoft.com/office/drawing/2014/main" id="{B5908980-036E-9357-904F-CBF691B6BB91}"/>
              </a:ext>
            </a:extLst>
          </p:cNvPr>
          <p:cNvSpPr txBox="1"/>
          <p:nvPr/>
        </p:nvSpPr>
        <p:spPr>
          <a:xfrm>
            <a:off x="1536700" y="9648031"/>
            <a:ext cx="25257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متن کا سائز اپنی سہولت سے بدلیں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3" name="Text: Translation &amp; tafsir">
            <a:extLst>
              <a:ext uri="{FF2B5EF4-FFF2-40B4-BE49-F238E27FC236}">
                <a16:creationId xmlns:a16="http://schemas.microsoft.com/office/drawing/2014/main" id="{9012D675-636D-C447-811F-D5000EE38743}"/>
              </a:ext>
            </a:extLst>
          </p:cNvPr>
          <p:cNvSpPr txBox="1"/>
          <p:nvPr/>
        </p:nvSpPr>
        <p:spPr>
          <a:xfrm>
            <a:off x="10985500" y="2654300"/>
            <a:ext cx="2838006"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Translation &amp; tafsir</a:t>
            </a:r>
          </a:p>
        </p:txBody>
      </p:sp>
      <p:sp>
        <p:nvSpPr>
          <p:cNvPr id="54" name="Urdu: ترجمہ اور تفسیر">
            <a:extLst>
              <a:ext uri="{FF2B5EF4-FFF2-40B4-BE49-F238E27FC236}">
                <a16:creationId xmlns:a16="http://schemas.microsoft.com/office/drawing/2014/main" id="{84193F36-942F-626A-9EE9-1B0B12A1A340}"/>
              </a:ext>
            </a:extLst>
          </p:cNvPr>
          <p:cNvSpPr txBox="1"/>
          <p:nvPr/>
        </p:nvSpPr>
        <p:spPr>
          <a:xfrm>
            <a:off x="14007902" y="2724150"/>
            <a:ext cx="1278001"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ترجمہ اور تفسیر</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55" name="Text: ↗">
            <a:extLst>
              <a:ext uri="{FF2B5EF4-FFF2-40B4-BE49-F238E27FC236}">
                <a16:creationId xmlns:a16="http://schemas.microsoft.com/office/drawing/2014/main" id="{01DEAFE1-0CF9-7602-397D-0B3BBA918D06}"/>
              </a:ext>
            </a:extLst>
          </p:cNvPr>
          <p:cNvSpPr txBox="1"/>
          <p:nvPr/>
        </p:nvSpPr>
        <p:spPr>
          <a:xfrm>
            <a:off x="18991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56" name="Text: Akram-ut-Tarajum in Urdu">
            <a:extLst>
              <a:ext uri="{FF2B5EF4-FFF2-40B4-BE49-F238E27FC236}">
                <a16:creationId xmlns:a16="http://schemas.microsoft.com/office/drawing/2014/main" id="{F5DDA33E-9FDE-B369-7120-35B6F1C8FA45}"/>
              </a:ext>
            </a:extLst>
          </p:cNvPr>
          <p:cNvSpPr txBox="1"/>
          <p:nvPr/>
        </p:nvSpPr>
        <p:spPr>
          <a:xfrm>
            <a:off x="11442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Akram-ut-Tarajum in Urdu</a:t>
            </a:r>
          </a:p>
        </p:txBody>
      </p:sp>
      <p:sp>
        <p:nvSpPr>
          <p:cNvPr id="57" name="Urdu: اکرم التراجم اردو میں">
            <a:extLst>
              <a:ext uri="{FF2B5EF4-FFF2-40B4-BE49-F238E27FC236}">
                <a16:creationId xmlns:a16="http://schemas.microsoft.com/office/drawing/2014/main" id="{ABA5DAEB-B850-1E36-9D30-0A779436C064}"/>
              </a:ext>
            </a:extLst>
          </p:cNvPr>
          <p:cNvSpPr txBox="1"/>
          <p:nvPr/>
        </p:nvSpPr>
        <p:spPr>
          <a:xfrm>
            <a:off x="11442700" y="3704431"/>
            <a:ext cx="16605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اکرم التراجم اردو میں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8" name="Text: Akram-ut-Tarajum in English">
            <a:extLst>
              <a:ext uri="{FF2B5EF4-FFF2-40B4-BE49-F238E27FC236}">
                <a16:creationId xmlns:a16="http://schemas.microsoft.com/office/drawing/2014/main" id="{C3621DFD-CB23-D1E8-005C-91138B527B77}"/>
              </a:ext>
            </a:extLst>
          </p:cNvPr>
          <p:cNvSpPr txBox="1"/>
          <p:nvPr/>
        </p:nvSpPr>
        <p:spPr>
          <a:xfrm>
            <a:off x="11442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Akram-ut-Tarajum in English</a:t>
            </a:r>
          </a:p>
        </p:txBody>
      </p:sp>
      <p:sp>
        <p:nvSpPr>
          <p:cNvPr id="59" name="Urdu: اکرم التراجم انگریزی میں">
            <a:extLst>
              <a:ext uri="{FF2B5EF4-FFF2-40B4-BE49-F238E27FC236}">
                <a16:creationId xmlns:a16="http://schemas.microsoft.com/office/drawing/2014/main" id="{6F9F1EEA-86F3-6A22-997F-FDBA65BD809F}"/>
              </a:ext>
            </a:extLst>
          </p:cNvPr>
          <p:cNvSpPr txBox="1"/>
          <p:nvPr/>
        </p:nvSpPr>
        <p:spPr>
          <a:xfrm>
            <a:off x="11442701" y="4364831"/>
            <a:ext cx="19304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اکرم التراجم انگریزی میں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0" name="Text: Tafsir button on an ayah">
            <a:extLst>
              <a:ext uri="{FF2B5EF4-FFF2-40B4-BE49-F238E27FC236}">
                <a16:creationId xmlns:a16="http://schemas.microsoft.com/office/drawing/2014/main" id="{131C6090-BC17-5009-B5F1-52613AFAFF4C}"/>
              </a:ext>
            </a:extLst>
          </p:cNvPr>
          <p:cNvSpPr txBox="1"/>
          <p:nvPr/>
        </p:nvSpPr>
        <p:spPr>
          <a:xfrm>
            <a:off x="11442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Tafsir button on an ayah</a:t>
            </a:r>
          </a:p>
        </p:txBody>
      </p:sp>
      <p:sp>
        <p:nvSpPr>
          <p:cNvPr id="61" name="Urdu: آیت کے ساتھ تفسیر کا بٹن">
            <a:extLst>
              <a:ext uri="{FF2B5EF4-FFF2-40B4-BE49-F238E27FC236}">
                <a16:creationId xmlns:a16="http://schemas.microsoft.com/office/drawing/2014/main" id="{17E6A9E9-6D45-7FD9-9463-786A5DFF886E}"/>
              </a:ext>
            </a:extLst>
          </p:cNvPr>
          <p:cNvSpPr txBox="1"/>
          <p:nvPr/>
        </p:nvSpPr>
        <p:spPr>
          <a:xfrm>
            <a:off x="11442700" y="5025231"/>
            <a:ext cx="19971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آیت کے ساتھ تفسیر کا بٹن</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2" name="Text: Akram-ut-Tafaseer commentary">
            <a:extLst>
              <a:ext uri="{FF2B5EF4-FFF2-40B4-BE49-F238E27FC236}">
                <a16:creationId xmlns:a16="http://schemas.microsoft.com/office/drawing/2014/main" id="{9917A60A-3ADE-4EE9-56B8-CC5AF39CC00C}"/>
              </a:ext>
            </a:extLst>
          </p:cNvPr>
          <p:cNvSpPr txBox="1"/>
          <p:nvPr/>
        </p:nvSpPr>
        <p:spPr>
          <a:xfrm>
            <a:off x="11442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Akram-ut-Tafaseer commentary</a:t>
            </a:r>
          </a:p>
        </p:txBody>
      </p:sp>
      <p:sp>
        <p:nvSpPr>
          <p:cNvPr id="63" name="Urdu: اکرم التفاسیر کی تفسیر">
            <a:extLst>
              <a:ext uri="{FF2B5EF4-FFF2-40B4-BE49-F238E27FC236}">
                <a16:creationId xmlns:a16="http://schemas.microsoft.com/office/drawing/2014/main" id="{B0123A55-1DAE-9F88-3F4F-80F7A7E22842}"/>
              </a:ext>
            </a:extLst>
          </p:cNvPr>
          <p:cNvSpPr txBox="1"/>
          <p:nvPr/>
        </p:nvSpPr>
        <p:spPr>
          <a:xfrm>
            <a:off x="11442700" y="5685631"/>
            <a:ext cx="15986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اکرم التفاسیر کی تفسیر</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4" name="Text: Asrar-at-Tanzil commentary">
            <a:extLst>
              <a:ext uri="{FF2B5EF4-FFF2-40B4-BE49-F238E27FC236}">
                <a16:creationId xmlns:a16="http://schemas.microsoft.com/office/drawing/2014/main" id="{30F1ACF8-AF60-B5AB-587C-E12F7084F2F6}"/>
              </a:ext>
            </a:extLst>
          </p:cNvPr>
          <p:cNvSpPr txBox="1"/>
          <p:nvPr/>
        </p:nvSpPr>
        <p:spPr>
          <a:xfrm>
            <a:off x="11442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Asrar-at-Tanzil commentary</a:t>
            </a:r>
          </a:p>
        </p:txBody>
      </p:sp>
      <p:sp>
        <p:nvSpPr>
          <p:cNvPr id="65" name="Urdu: اسرار التنزیل کی تفسیر">
            <a:extLst>
              <a:ext uri="{FF2B5EF4-FFF2-40B4-BE49-F238E27FC236}">
                <a16:creationId xmlns:a16="http://schemas.microsoft.com/office/drawing/2014/main" id="{4AF9B5AD-3B29-7AF9-3887-89C969DCA5E1}"/>
              </a:ext>
            </a:extLst>
          </p:cNvPr>
          <p:cNvSpPr txBox="1"/>
          <p:nvPr/>
        </p:nvSpPr>
        <p:spPr>
          <a:xfrm>
            <a:off x="11442701" y="6346031"/>
            <a:ext cx="16590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اسرار التنزیل کی تفسیر</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6" name="Text: Urdu and English language selector">
            <a:extLst>
              <a:ext uri="{FF2B5EF4-FFF2-40B4-BE49-F238E27FC236}">
                <a16:creationId xmlns:a16="http://schemas.microsoft.com/office/drawing/2014/main" id="{3D36E5EC-6917-59DD-A063-CFCD36AD395A}"/>
              </a:ext>
            </a:extLst>
          </p:cNvPr>
          <p:cNvSpPr txBox="1"/>
          <p:nvPr/>
        </p:nvSpPr>
        <p:spPr>
          <a:xfrm>
            <a:off x="11442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Urdu and English language selector</a:t>
            </a:r>
          </a:p>
        </p:txBody>
      </p:sp>
      <p:sp>
        <p:nvSpPr>
          <p:cNvPr id="67" name="Urdu: اردو یا انگریزی کا انتخاب">
            <a:extLst>
              <a:ext uri="{FF2B5EF4-FFF2-40B4-BE49-F238E27FC236}">
                <a16:creationId xmlns:a16="http://schemas.microsoft.com/office/drawing/2014/main" id="{29537642-B5CE-710E-E3AF-C4FE089C0468}"/>
              </a:ext>
            </a:extLst>
          </p:cNvPr>
          <p:cNvSpPr txBox="1"/>
          <p:nvPr/>
        </p:nvSpPr>
        <p:spPr>
          <a:xfrm>
            <a:off x="11442701" y="7006431"/>
            <a:ext cx="18669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اردو یا انگریزی کا انتخاب</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8" name="Text: Open the full printed volume">
            <a:extLst>
              <a:ext uri="{FF2B5EF4-FFF2-40B4-BE49-F238E27FC236}">
                <a16:creationId xmlns:a16="http://schemas.microsoft.com/office/drawing/2014/main" id="{75BA019E-2A9F-31E4-041A-A0C4B5EACB01}"/>
              </a:ext>
            </a:extLst>
          </p:cNvPr>
          <p:cNvSpPr txBox="1"/>
          <p:nvPr/>
        </p:nvSpPr>
        <p:spPr>
          <a:xfrm>
            <a:off x="11442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Open the full printed volume</a:t>
            </a:r>
          </a:p>
        </p:txBody>
      </p:sp>
      <p:sp>
        <p:nvSpPr>
          <p:cNvPr id="69" name="Urdu: اصل کتاب کی مکمل جلد کھولیں">
            <a:extLst>
              <a:ext uri="{FF2B5EF4-FFF2-40B4-BE49-F238E27FC236}">
                <a16:creationId xmlns:a16="http://schemas.microsoft.com/office/drawing/2014/main" id="{9610767A-7453-C16C-9176-E397A9C81F0C}"/>
              </a:ext>
            </a:extLst>
          </p:cNvPr>
          <p:cNvSpPr txBox="1"/>
          <p:nvPr/>
        </p:nvSpPr>
        <p:spPr>
          <a:xfrm>
            <a:off x="11442701" y="7666831"/>
            <a:ext cx="23241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اصل کتاب کی مکمل جلد کھولیں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70" name="Text: Jump to the surah’s starting page">
            <a:extLst>
              <a:ext uri="{FF2B5EF4-FFF2-40B4-BE49-F238E27FC236}">
                <a16:creationId xmlns:a16="http://schemas.microsoft.com/office/drawing/2014/main" id="{42D7B194-EBF7-1FA9-A364-B09C5AC58EAE}"/>
              </a:ext>
            </a:extLst>
          </p:cNvPr>
          <p:cNvSpPr txBox="1"/>
          <p:nvPr/>
        </p:nvSpPr>
        <p:spPr>
          <a:xfrm>
            <a:off x="11442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Jump to the surah’s starting page</a:t>
            </a:r>
          </a:p>
        </p:txBody>
      </p:sp>
      <p:sp>
        <p:nvSpPr>
          <p:cNvPr id="71" name="Urdu: کتاب میں سورت کے آغاز پر جائیں">
            <a:extLst>
              <a:ext uri="{FF2B5EF4-FFF2-40B4-BE49-F238E27FC236}">
                <a16:creationId xmlns:a16="http://schemas.microsoft.com/office/drawing/2014/main" id="{DEF249AC-7B73-B117-8431-03DF177712FB}"/>
              </a:ext>
            </a:extLst>
          </p:cNvPr>
          <p:cNvSpPr txBox="1"/>
          <p:nvPr/>
        </p:nvSpPr>
        <p:spPr>
          <a:xfrm>
            <a:off x="11442700" y="8327231"/>
            <a:ext cx="26146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کتاب میں سورت کے آغاز پر جائیں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72" name="Text: Remember the work and language">
            <a:extLst>
              <a:ext uri="{FF2B5EF4-FFF2-40B4-BE49-F238E27FC236}">
                <a16:creationId xmlns:a16="http://schemas.microsoft.com/office/drawing/2014/main" id="{0FBCB527-6857-66D9-B39A-15B4FAA3590A}"/>
              </a:ext>
            </a:extLst>
          </p:cNvPr>
          <p:cNvSpPr txBox="1"/>
          <p:nvPr/>
        </p:nvSpPr>
        <p:spPr>
          <a:xfrm>
            <a:off x="11442700" y="8712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Remember the work and language</a:t>
            </a:r>
          </a:p>
        </p:txBody>
      </p:sp>
      <p:sp>
        <p:nvSpPr>
          <p:cNvPr id="73" name="Urdu: منتخب کتاب اور زبان یاد رکھی جاتی ہے">
            <a:extLst>
              <a:ext uri="{FF2B5EF4-FFF2-40B4-BE49-F238E27FC236}">
                <a16:creationId xmlns:a16="http://schemas.microsoft.com/office/drawing/2014/main" id="{64FAED7E-C486-75FF-564A-A24799A4CF74}"/>
              </a:ext>
            </a:extLst>
          </p:cNvPr>
          <p:cNvSpPr txBox="1"/>
          <p:nvPr/>
        </p:nvSpPr>
        <p:spPr>
          <a:xfrm>
            <a:off x="11442701" y="8987631"/>
            <a:ext cx="29544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منتخب کتاب اور زبان یاد رکھی جاتی ہے</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74" name="Text: Clear alternatives where text is absent">
            <a:extLst>
              <a:ext uri="{FF2B5EF4-FFF2-40B4-BE49-F238E27FC236}">
                <a16:creationId xmlns:a16="http://schemas.microsoft.com/office/drawing/2014/main" id="{5C052F0E-7409-D9AF-448C-D9BD63C2915D}"/>
              </a:ext>
            </a:extLst>
          </p:cNvPr>
          <p:cNvSpPr txBox="1"/>
          <p:nvPr/>
        </p:nvSpPr>
        <p:spPr>
          <a:xfrm>
            <a:off x="11442700" y="9372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Clear alternatives where text is absent</a:t>
            </a:r>
          </a:p>
        </p:txBody>
      </p:sp>
      <p:sp>
        <p:nvSpPr>
          <p:cNvPr id="75" name="Urdu: متن نہ ہو تو دستیاب متبادل دیکھیں">
            <a:extLst>
              <a:ext uri="{FF2B5EF4-FFF2-40B4-BE49-F238E27FC236}">
                <a16:creationId xmlns:a16="http://schemas.microsoft.com/office/drawing/2014/main" id="{C1C1B97C-FAD1-8746-CAE7-BADDF708BA72}"/>
              </a:ext>
            </a:extLst>
          </p:cNvPr>
          <p:cNvSpPr txBox="1"/>
          <p:nvPr/>
        </p:nvSpPr>
        <p:spPr>
          <a:xfrm>
            <a:off x="11442700" y="9648031"/>
            <a:ext cx="24495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متن نہ ہو تو دستیاب متبادل دیکھیں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76" name="Text: SILSILA NAQSHBANDIA OWAISIAH">
            <a:extLst>
              <a:ext uri="{FF2B5EF4-FFF2-40B4-BE49-F238E27FC236}">
                <a16:creationId xmlns:a16="http://schemas.microsoft.com/office/drawing/2014/main" id="{6746BC50-791F-51DA-CCEE-48D976C3F951}"/>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77" name="Text: App map">
            <a:extLst>
              <a:ext uri="{FF2B5EF4-FFF2-40B4-BE49-F238E27FC236}">
                <a16:creationId xmlns:a16="http://schemas.microsoft.com/office/drawing/2014/main" id="{AAC4B8EE-951B-953C-83B2-9AC35F9CCCFF}"/>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78" name="Text: All features">
            <a:extLst>
              <a:ext uri="{FF2B5EF4-FFF2-40B4-BE49-F238E27FC236}">
                <a16:creationId xmlns:a16="http://schemas.microsoft.com/office/drawing/2014/main" id="{24011652-D289-4E3B-1598-9E4E56E416B2}"/>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79" name="Text: 53 / 65">
            <a:extLst>
              <a:ext uri="{FF2B5EF4-FFF2-40B4-BE49-F238E27FC236}">
                <a16:creationId xmlns:a16="http://schemas.microsoft.com/office/drawing/2014/main" id="{77B90167-BF2C-5EE4-9C07-2E4E395DF89D}"/>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53 / 65</a:t>
            </a:r>
          </a:p>
        </p:txBody>
      </p:sp>
      <p:sp>
        <p:nvSpPr>
          <p:cNvPr id="80" name="Text: ‹">
            <a:extLst>
              <a:ext uri="{FF2B5EF4-FFF2-40B4-BE49-F238E27FC236}">
                <a16:creationId xmlns:a16="http://schemas.microsoft.com/office/drawing/2014/main" id="{D5FF7102-DA72-F7DA-2A23-7C8A4EE937D9}"/>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81" name="Text: ›">
            <a:extLst>
              <a:ext uri="{FF2B5EF4-FFF2-40B4-BE49-F238E27FC236}">
                <a16:creationId xmlns:a16="http://schemas.microsoft.com/office/drawing/2014/main" id="{7C0EBE86-7D67-5299-B831-7F7B31DCD751}"/>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82" name="Explore: screen=quran-en">
            <a:hlinkClick r:id="rId4"/>
            <a:extLst>
              <a:ext uri="{FF2B5EF4-FFF2-40B4-BE49-F238E27FC236}">
                <a16:creationId xmlns:a16="http://schemas.microsoft.com/office/drawing/2014/main" id="{24FA755C-9BEF-7C44-D064-EC964CA5DEF1}"/>
              </a:ext>
            </a:extLst>
          </p:cNvPr>
          <p:cNvSpPr/>
          <p:nvPr/>
        </p:nvSpPr>
        <p:spPr>
          <a:xfrm>
            <a:off x="1079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Explore: screen=tafsir-asrar-en">
            <a:hlinkClick r:id="rId5"/>
            <a:extLst>
              <a:ext uri="{FF2B5EF4-FFF2-40B4-BE49-F238E27FC236}">
                <a16:creationId xmlns:a16="http://schemas.microsoft.com/office/drawing/2014/main" id="{ACF583D8-7F06-3328-3282-2285C1EC1108}"/>
              </a:ext>
            </a:extLst>
          </p:cNvPr>
          <p:cNvSpPr/>
          <p:nvPr/>
        </p:nvSpPr>
        <p:spPr>
          <a:xfrm>
            <a:off x="10985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Navigate: architecture">
            <a:hlinkClick r:id="rId6" action="ppaction://hlinksldjump"/>
            <a:extLst>
              <a:ext uri="{FF2B5EF4-FFF2-40B4-BE49-F238E27FC236}">
                <a16:creationId xmlns:a16="http://schemas.microsoft.com/office/drawing/2014/main" id="{3384E026-D40F-FEF7-50A8-3601F98A13D3}"/>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Explore: features">
            <a:hlinkClick r:id="rId7"/>
            <a:extLst>
              <a:ext uri="{FF2B5EF4-FFF2-40B4-BE49-F238E27FC236}">
                <a16:creationId xmlns:a16="http://schemas.microsoft.com/office/drawing/2014/main" id="{83B60322-0A52-6542-D49F-C42BD90DB0F7}"/>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Navigate: tree-3">
            <a:hlinkClick r:id="rId8" action="ppaction://hlinksldjump"/>
            <a:extLst>
              <a:ext uri="{FF2B5EF4-FFF2-40B4-BE49-F238E27FC236}">
                <a16:creationId xmlns:a16="http://schemas.microsoft.com/office/drawing/2014/main" id="{5DB17E29-280F-4282-E2A4-099BBF13D7F1}"/>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Navigate: tree-5">
            <a:hlinkClick r:id="rId9" action="ppaction://hlinksldjump"/>
            <a:extLst>
              <a:ext uri="{FF2B5EF4-FFF2-40B4-BE49-F238E27FC236}">
                <a16:creationId xmlns:a16="http://schemas.microsoft.com/office/drawing/2014/main" id="{DA932205-FC97-917B-4A38-CFC3F08FAF8A}"/>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1213543"/>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name="tree-5">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7DB7BA35-28E2-2068-763F-65CAA058A0B6}"/>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cxnSp>
        <p:nvCxnSpPr>
          <p:cNvPr id="4" name="Editable architecture connector">
            <a:extLst>
              <a:ext uri="{FF2B5EF4-FFF2-40B4-BE49-F238E27FC236}">
                <a16:creationId xmlns:a16="http://schemas.microsoft.com/office/drawing/2014/main" id="{CFE875DA-AE08-C79C-C34E-73727B40081A}"/>
              </a:ext>
            </a:extLst>
          </p:cNvPr>
          <p:cNvCxnSpPr/>
          <p:nvPr/>
        </p:nvCxnSpPr>
        <p:spPr>
          <a:xfrm>
            <a:off x="1206500" y="3175000"/>
            <a:ext cx="0" cy="63500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 name="Editable architecture connector">
            <a:extLst>
              <a:ext uri="{FF2B5EF4-FFF2-40B4-BE49-F238E27FC236}">
                <a16:creationId xmlns:a16="http://schemas.microsoft.com/office/drawing/2014/main" id="{A10C8795-0C1D-B9AF-C79F-F445A3DADEF7}"/>
              </a:ext>
            </a:extLst>
          </p:cNvPr>
          <p:cNvCxnSpPr/>
          <p:nvPr/>
        </p:nvCxnSpPr>
        <p:spPr>
          <a:xfrm>
            <a:off x="1206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 name="Editable architecture connector">
            <a:extLst>
              <a:ext uri="{FF2B5EF4-FFF2-40B4-BE49-F238E27FC236}">
                <a16:creationId xmlns:a16="http://schemas.microsoft.com/office/drawing/2014/main" id="{B2C58467-B8BF-FE94-D597-BB7DF63A3D35}"/>
              </a:ext>
            </a:extLst>
          </p:cNvPr>
          <p:cNvCxnSpPr/>
          <p:nvPr/>
        </p:nvCxnSpPr>
        <p:spPr>
          <a:xfrm>
            <a:off x="1206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 name="Editable architecture connector">
            <a:extLst>
              <a:ext uri="{FF2B5EF4-FFF2-40B4-BE49-F238E27FC236}">
                <a16:creationId xmlns:a16="http://schemas.microsoft.com/office/drawing/2014/main" id="{20F4602A-3E31-A88A-63F3-F6938A93765F}"/>
              </a:ext>
            </a:extLst>
          </p:cNvPr>
          <p:cNvCxnSpPr/>
          <p:nvPr/>
        </p:nvCxnSpPr>
        <p:spPr>
          <a:xfrm>
            <a:off x="1206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 name="Editable architecture connector">
            <a:extLst>
              <a:ext uri="{FF2B5EF4-FFF2-40B4-BE49-F238E27FC236}">
                <a16:creationId xmlns:a16="http://schemas.microsoft.com/office/drawing/2014/main" id="{D3CF7BE0-9883-D32A-3A46-0E31D18B7FEA}"/>
              </a:ext>
            </a:extLst>
          </p:cNvPr>
          <p:cNvCxnSpPr/>
          <p:nvPr/>
        </p:nvCxnSpPr>
        <p:spPr>
          <a:xfrm>
            <a:off x="1206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 name="Editable architecture connector">
            <a:extLst>
              <a:ext uri="{FF2B5EF4-FFF2-40B4-BE49-F238E27FC236}">
                <a16:creationId xmlns:a16="http://schemas.microsoft.com/office/drawing/2014/main" id="{9F3CDF22-D274-1723-43EC-D6BF884DE6C8}"/>
              </a:ext>
            </a:extLst>
          </p:cNvPr>
          <p:cNvCxnSpPr/>
          <p:nvPr/>
        </p:nvCxnSpPr>
        <p:spPr>
          <a:xfrm>
            <a:off x="1206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0" name="Editable architecture connector">
            <a:extLst>
              <a:ext uri="{FF2B5EF4-FFF2-40B4-BE49-F238E27FC236}">
                <a16:creationId xmlns:a16="http://schemas.microsoft.com/office/drawing/2014/main" id="{4F2E82CA-FD7A-11C6-EAF1-E02CCE61C99F}"/>
              </a:ext>
            </a:extLst>
          </p:cNvPr>
          <p:cNvCxnSpPr/>
          <p:nvPr/>
        </p:nvCxnSpPr>
        <p:spPr>
          <a:xfrm>
            <a:off x="1206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1" name="Editable architecture connector">
            <a:extLst>
              <a:ext uri="{FF2B5EF4-FFF2-40B4-BE49-F238E27FC236}">
                <a16:creationId xmlns:a16="http://schemas.microsoft.com/office/drawing/2014/main" id="{CF956607-061C-9039-A1BD-58F1262F1BF4}"/>
              </a:ext>
            </a:extLst>
          </p:cNvPr>
          <p:cNvCxnSpPr/>
          <p:nvPr/>
        </p:nvCxnSpPr>
        <p:spPr>
          <a:xfrm>
            <a:off x="1206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2" name="Editable architecture connector">
            <a:extLst>
              <a:ext uri="{FF2B5EF4-FFF2-40B4-BE49-F238E27FC236}">
                <a16:creationId xmlns:a16="http://schemas.microsoft.com/office/drawing/2014/main" id="{95394164-0379-F5BF-9D93-B10ED431A19D}"/>
              </a:ext>
            </a:extLst>
          </p:cNvPr>
          <p:cNvCxnSpPr/>
          <p:nvPr/>
        </p:nvCxnSpPr>
        <p:spPr>
          <a:xfrm>
            <a:off x="1206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3" name="Editable architecture connector">
            <a:extLst>
              <a:ext uri="{FF2B5EF4-FFF2-40B4-BE49-F238E27FC236}">
                <a16:creationId xmlns:a16="http://schemas.microsoft.com/office/drawing/2014/main" id="{6E314B3A-A1E9-5F7F-9BB4-C2481E8FAA2D}"/>
              </a:ext>
            </a:extLst>
          </p:cNvPr>
          <p:cNvCxnSpPr/>
          <p:nvPr/>
        </p:nvCxnSpPr>
        <p:spPr>
          <a:xfrm>
            <a:off x="1206500" y="8864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4" name="Editable architecture connector">
            <a:extLst>
              <a:ext uri="{FF2B5EF4-FFF2-40B4-BE49-F238E27FC236}">
                <a16:creationId xmlns:a16="http://schemas.microsoft.com/office/drawing/2014/main" id="{7B524E9E-5CC6-27AB-E607-5F36CB65A303}"/>
              </a:ext>
            </a:extLst>
          </p:cNvPr>
          <p:cNvCxnSpPr/>
          <p:nvPr/>
        </p:nvCxnSpPr>
        <p:spPr>
          <a:xfrm>
            <a:off x="1206500" y="9525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5" name="Editable architecture connector">
            <a:extLst>
              <a:ext uri="{FF2B5EF4-FFF2-40B4-BE49-F238E27FC236}">
                <a16:creationId xmlns:a16="http://schemas.microsoft.com/office/drawing/2014/main" id="{EF4579FF-5C19-3F8A-75CE-BDF072A566F0}"/>
              </a:ext>
            </a:extLst>
          </p:cNvPr>
          <p:cNvCxnSpPr/>
          <p:nvPr/>
        </p:nvCxnSpPr>
        <p:spPr>
          <a:xfrm>
            <a:off x="11112500" y="3175000"/>
            <a:ext cx="0" cy="50292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6" name="Editable architecture connector">
            <a:extLst>
              <a:ext uri="{FF2B5EF4-FFF2-40B4-BE49-F238E27FC236}">
                <a16:creationId xmlns:a16="http://schemas.microsoft.com/office/drawing/2014/main" id="{4AD4DCF9-CB6A-A418-1FE1-1370FB7571DD}"/>
              </a:ext>
            </a:extLst>
          </p:cNvPr>
          <p:cNvCxnSpPr/>
          <p:nvPr/>
        </p:nvCxnSpPr>
        <p:spPr>
          <a:xfrm>
            <a:off x="11112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7" name="Editable architecture connector">
            <a:extLst>
              <a:ext uri="{FF2B5EF4-FFF2-40B4-BE49-F238E27FC236}">
                <a16:creationId xmlns:a16="http://schemas.microsoft.com/office/drawing/2014/main" id="{26A18CEC-2ED3-41F1-EE6A-0A389259ABDB}"/>
              </a:ext>
            </a:extLst>
          </p:cNvPr>
          <p:cNvCxnSpPr/>
          <p:nvPr/>
        </p:nvCxnSpPr>
        <p:spPr>
          <a:xfrm>
            <a:off x="11112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8" name="Editable architecture connector">
            <a:extLst>
              <a:ext uri="{FF2B5EF4-FFF2-40B4-BE49-F238E27FC236}">
                <a16:creationId xmlns:a16="http://schemas.microsoft.com/office/drawing/2014/main" id="{12B8FAAD-CF5C-30C8-A3A7-313FE06661C5}"/>
              </a:ext>
            </a:extLst>
          </p:cNvPr>
          <p:cNvCxnSpPr/>
          <p:nvPr/>
        </p:nvCxnSpPr>
        <p:spPr>
          <a:xfrm>
            <a:off x="11112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9" name="Editable architecture connector">
            <a:extLst>
              <a:ext uri="{FF2B5EF4-FFF2-40B4-BE49-F238E27FC236}">
                <a16:creationId xmlns:a16="http://schemas.microsoft.com/office/drawing/2014/main" id="{0860CFF8-94FD-A53B-0E54-91E31E31E4A0}"/>
              </a:ext>
            </a:extLst>
          </p:cNvPr>
          <p:cNvCxnSpPr/>
          <p:nvPr/>
        </p:nvCxnSpPr>
        <p:spPr>
          <a:xfrm>
            <a:off x="11112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0" name="Editable architecture connector">
            <a:extLst>
              <a:ext uri="{FF2B5EF4-FFF2-40B4-BE49-F238E27FC236}">
                <a16:creationId xmlns:a16="http://schemas.microsoft.com/office/drawing/2014/main" id="{25F7F9D7-7978-39BB-191A-B5A74CA74890}"/>
              </a:ext>
            </a:extLst>
          </p:cNvPr>
          <p:cNvCxnSpPr/>
          <p:nvPr/>
        </p:nvCxnSpPr>
        <p:spPr>
          <a:xfrm>
            <a:off x="11112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1" name="Editable architecture connector">
            <a:extLst>
              <a:ext uri="{FF2B5EF4-FFF2-40B4-BE49-F238E27FC236}">
                <a16:creationId xmlns:a16="http://schemas.microsoft.com/office/drawing/2014/main" id="{15A5FB4F-BEA4-9EA7-AC97-B2A081B660BD}"/>
              </a:ext>
            </a:extLst>
          </p:cNvPr>
          <p:cNvCxnSpPr/>
          <p:nvPr/>
        </p:nvCxnSpPr>
        <p:spPr>
          <a:xfrm>
            <a:off x="11112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2" name="Editable architecture connector">
            <a:extLst>
              <a:ext uri="{FF2B5EF4-FFF2-40B4-BE49-F238E27FC236}">
                <a16:creationId xmlns:a16="http://schemas.microsoft.com/office/drawing/2014/main" id="{E0DA3D73-CEF7-B028-CB56-1C973E04D09C}"/>
              </a:ext>
            </a:extLst>
          </p:cNvPr>
          <p:cNvCxnSpPr/>
          <p:nvPr/>
        </p:nvCxnSpPr>
        <p:spPr>
          <a:xfrm>
            <a:off x="11112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3" name="Editable architecture connector">
            <a:extLst>
              <a:ext uri="{FF2B5EF4-FFF2-40B4-BE49-F238E27FC236}">
                <a16:creationId xmlns:a16="http://schemas.microsoft.com/office/drawing/2014/main" id="{E70397A9-9D67-B7DF-C361-84BC37B60036}"/>
              </a:ext>
            </a:extLst>
          </p:cNvPr>
          <p:cNvCxnSpPr/>
          <p:nvPr/>
        </p:nvCxnSpPr>
        <p:spPr>
          <a:xfrm>
            <a:off x="11112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4" name="Text: DARUL IRFAN">
            <a:extLst>
              <a:ext uri="{FF2B5EF4-FFF2-40B4-BE49-F238E27FC236}">
                <a16:creationId xmlns:a16="http://schemas.microsoft.com/office/drawing/2014/main" id="{C1A68168-7589-8C7F-2CAC-DC0DD9B9EFED}"/>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25" name="Text: FEATURE ARCHITECTURE">
            <a:extLst>
              <a:ext uri="{FF2B5EF4-FFF2-40B4-BE49-F238E27FC236}">
                <a16:creationId xmlns:a16="http://schemas.microsoft.com/office/drawing/2014/main" id="{B46278A2-CD71-BC0F-4DFE-3B8ECD09A587}"/>
              </a:ext>
            </a:extLst>
          </p:cNvPr>
          <p:cNvSpPr txBox="1"/>
          <p:nvPr/>
        </p:nvSpPr>
        <p:spPr>
          <a:xfrm>
            <a:off x="3070820" y="527050"/>
            <a:ext cx="2861072"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FEATURE ARCHITECTURE</a:t>
            </a:r>
          </a:p>
        </p:txBody>
      </p:sp>
      <p:sp>
        <p:nvSpPr>
          <p:cNvPr id="26" name="Text: Darul Irfan / Recitation &amp; audio bayan + Memorisation">
            <a:extLst>
              <a:ext uri="{FF2B5EF4-FFF2-40B4-BE49-F238E27FC236}">
                <a16:creationId xmlns:a16="http://schemas.microsoft.com/office/drawing/2014/main" id="{CF783452-9711-93A7-C9B1-B58B62059A95}"/>
              </a:ext>
            </a:extLst>
          </p:cNvPr>
          <p:cNvSpPr txBox="1"/>
          <p:nvPr/>
        </p:nvSpPr>
        <p:spPr>
          <a:xfrm>
            <a:off x="965199" y="1295400"/>
            <a:ext cx="10870438" cy="787400"/>
          </a:xfrm>
          <a:prstGeom prst="rect">
            <a:avLst/>
          </a:prstGeom>
          <a:noFill/>
        </p:spPr>
        <p:txBody>
          <a:bodyPr vert="horz" wrap="none" lIns="0" tIns="0" rIns="0" bIns="0" rtlCol="0">
            <a:noAutofit/>
          </a:bodyPr>
          <a:lstStyle/>
          <a:p>
            <a:pPr>
              <a:lnSpc>
                <a:spcPts val="4080"/>
              </a:lnSpc>
            </a:pPr>
            <a:r>
              <a:rPr lang="en-US" sz="3400">
                <a:solidFill>
                  <a:srgbClr val="153D31"/>
                </a:solidFill>
                <a:latin typeface="Segoe UI Semibold" panose="020B0702040204020203" pitchFamily="34" charset="0"/>
              </a:rPr>
              <a:t>Darul Irfan / Recitation &amp; audio bayan + Memorisation</a:t>
            </a:r>
          </a:p>
        </p:txBody>
      </p:sp>
      <p:sp>
        <p:nvSpPr>
          <p:cNvPr id="27" name="Urdu: تلاوت اور آڈیو بیان / حفظ کی مشق">
            <a:extLst>
              <a:ext uri="{FF2B5EF4-FFF2-40B4-BE49-F238E27FC236}">
                <a16:creationId xmlns:a16="http://schemas.microsoft.com/office/drawing/2014/main" id="{A02B73CD-75CA-2702-3993-ACDA0FE29808}"/>
              </a:ext>
            </a:extLst>
          </p:cNvPr>
          <p:cNvSpPr txBox="1"/>
          <p:nvPr/>
        </p:nvSpPr>
        <p:spPr>
          <a:xfrm>
            <a:off x="965200" y="1943100"/>
            <a:ext cx="3964051" cy="797520"/>
          </a:xfrm>
          <a:prstGeom prst="rect">
            <a:avLst/>
          </a:prstGeom>
          <a:noFill/>
        </p:spPr>
        <p:txBody>
          <a:bodyPr vert="horz" wrap="none" lIns="0" tIns="0" rIns="0" bIns="0" rtlCol="0">
            <a:noAutofit/>
          </a:bodyPr>
          <a:lstStyle/>
          <a:p>
            <a:pPr algn="r" rtl="1">
              <a:lnSpc>
                <a:spcPts val="4680"/>
              </a:lnSpc>
            </a:pPr>
            <a:r>
              <a:rPr lang="ar-AE" sz="2600">
                <a:solidFill>
                  <a:srgbClr val="90712A"/>
                </a:solidFill>
                <a:latin typeface="Noto Nastaliq Urdu" panose="020B0502040504020204" pitchFamily="34" charset="-78"/>
                <a:cs typeface="Noto Nastaliq Urdu" panose="020B0502040504020204" pitchFamily="34" charset="-78"/>
              </a:rPr>
              <a:t>تلاوت اور آڈیو بیان / حفظ کی مشق</a:t>
            </a:r>
            <a:endParaRPr lang="en-US" sz="2600">
              <a:solidFill>
                <a:srgbClr val="90712A"/>
              </a:solidFill>
              <a:latin typeface="Noto Nastaliq Urdu" panose="020B0502040504020204" pitchFamily="34" charset="-78"/>
              <a:cs typeface="Noto Nastaliq Urdu" panose="020B0502040504020204" pitchFamily="34" charset="-78"/>
            </a:endParaRPr>
          </a:p>
        </p:txBody>
      </p:sp>
      <p:sp>
        <p:nvSpPr>
          <p:cNvPr id="28" name="Text: Recitation &amp; audio bayan">
            <a:extLst>
              <a:ext uri="{FF2B5EF4-FFF2-40B4-BE49-F238E27FC236}">
                <a16:creationId xmlns:a16="http://schemas.microsoft.com/office/drawing/2014/main" id="{0C981F3A-7434-C0BF-71D1-36E4E52FF7C2}"/>
              </a:ext>
            </a:extLst>
          </p:cNvPr>
          <p:cNvSpPr txBox="1"/>
          <p:nvPr/>
        </p:nvSpPr>
        <p:spPr>
          <a:xfrm>
            <a:off x="1079500" y="2654300"/>
            <a:ext cx="3748723"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Recitation &amp; audio bayan</a:t>
            </a:r>
          </a:p>
        </p:txBody>
      </p:sp>
      <p:sp>
        <p:nvSpPr>
          <p:cNvPr id="29" name="Urdu: تلاوت اور آڈیو بیان">
            <a:extLst>
              <a:ext uri="{FF2B5EF4-FFF2-40B4-BE49-F238E27FC236}">
                <a16:creationId xmlns:a16="http://schemas.microsoft.com/office/drawing/2014/main" id="{66BB4060-7247-023C-E9CC-AEC8EB051CB9}"/>
              </a:ext>
            </a:extLst>
          </p:cNvPr>
          <p:cNvSpPr txBox="1"/>
          <p:nvPr/>
        </p:nvSpPr>
        <p:spPr>
          <a:xfrm>
            <a:off x="5009753" y="2724150"/>
            <a:ext cx="1787589"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تلاوت اور آڈیو بیان</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30" name="Text: ↗">
            <a:extLst>
              <a:ext uri="{FF2B5EF4-FFF2-40B4-BE49-F238E27FC236}">
                <a16:creationId xmlns:a16="http://schemas.microsoft.com/office/drawing/2014/main" id="{3167AD7F-6FD3-246F-F33B-DC25D6D6C231}"/>
              </a:ext>
            </a:extLst>
          </p:cNvPr>
          <p:cNvSpPr txBox="1"/>
          <p:nvPr/>
        </p:nvSpPr>
        <p:spPr>
          <a:xfrm>
            <a:off x="9085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31" name="Text: Play Quran recitation">
            <a:extLst>
              <a:ext uri="{FF2B5EF4-FFF2-40B4-BE49-F238E27FC236}">
                <a16:creationId xmlns:a16="http://schemas.microsoft.com/office/drawing/2014/main" id="{2ED8FE80-C9D7-F8BC-95A5-585AB5BC4EB6}"/>
              </a:ext>
            </a:extLst>
          </p:cNvPr>
          <p:cNvSpPr txBox="1"/>
          <p:nvPr/>
        </p:nvSpPr>
        <p:spPr>
          <a:xfrm>
            <a:off x="1536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Play Quran recitation</a:t>
            </a:r>
          </a:p>
        </p:txBody>
      </p:sp>
      <p:sp>
        <p:nvSpPr>
          <p:cNvPr id="32" name="Urdu: قرآن کی تلاوت سنیں">
            <a:extLst>
              <a:ext uri="{FF2B5EF4-FFF2-40B4-BE49-F238E27FC236}">
                <a16:creationId xmlns:a16="http://schemas.microsoft.com/office/drawing/2014/main" id="{DB519E41-34F5-34F4-7120-2081EDCDC8A5}"/>
              </a:ext>
            </a:extLst>
          </p:cNvPr>
          <p:cNvSpPr txBox="1"/>
          <p:nvPr/>
        </p:nvSpPr>
        <p:spPr>
          <a:xfrm>
            <a:off x="1536700" y="3704431"/>
            <a:ext cx="16177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قرآن کی تلاوت سنیں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3" name="Text: Listen from the selected ayah">
            <a:extLst>
              <a:ext uri="{FF2B5EF4-FFF2-40B4-BE49-F238E27FC236}">
                <a16:creationId xmlns:a16="http://schemas.microsoft.com/office/drawing/2014/main" id="{11E0154F-0C45-D08C-CE66-EC9430885FF3}"/>
              </a:ext>
            </a:extLst>
          </p:cNvPr>
          <p:cNvSpPr txBox="1"/>
          <p:nvPr/>
        </p:nvSpPr>
        <p:spPr>
          <a:xfrm>
            <a:off x="1536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Listen from the selected ayah</a:t>
            </a:r>
          </a:p>
        </p:txBody>
      </p:sp>
      <p:sp>
        <p:nvSpPr>
          <p:cNvPr id="34" name="Urdu: منتخب آیت سے سننا شروع کریں">
            <a:extLst>
              <a:ext uri="{FF2B5EF4-FFF2-40B4-BE49-F238E27FC236}">
                <a16:creationId xmlns:a16="http://schemas.microsoft.com/office/drawing/2014/main" id="{57B7F756-3E50-457E-3C7B-A6D5C1EC140A}"/>
              </a:ext>
            </a:extLst>
          </p:cNvPr>
          <p:cNvSpPr txBox="1"/>
          <p:nvPr/>
        </p:nvSpPr>
        <p:spPr>
          <a:xfrm>
            <a:off x="1536701" y="4364831"/>
            <a:ext cx="24892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منتخب آیت سے سننا شروع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5" name="Text: Follow the currently playing ayah">
            <a:extLst>
              <a:ext uri="{FF2B5EF4-FFF2-40B4-BE49-F238E27FC236}">
                <a16:creationId xmlns:a16="http://schemas.microsoft.com/office/drawing/2014/main" id="{37D9363B-CF4D-88F3-0F96-93D9B6EDD802}"/>
              </a:ext>
            </a:extLst>
          </p:cNvPr>
          <p:cNvSpPr txBox="1"/>
          <p:nvPr/>
        </p:nvSpPr>
        <p:spPr>
          <a:xfrm>
            <a:off x="1536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Follow the currently playing ayah</a:t>
            </a:r>
          </a:p>
        </p:txBody>
      </p:sp>
      <p:sp>
        <p:nvSpPr>
          <p:cNvPr id="36" name="Urdu: چلنے والی آیت کے ساتھ پڑھیں">
            <a:extLst>
              <a:ext uri="{FF2B5EF4-FFF2-40B4-BE49-F238E27FC236}">
                <a16:creationId xmlns:a16="http://schemas.microsoft.com/office/drawing/2014/main" id="{8F583D1F-29BF-11C2-ECD9-744ECFB8CD29}"/>
              </a:ext>
            </a:extLst>
          </p:cNvPr>
          <p:cNvSpPr txBox="1"/>
          <p:nvPr/>
        </p:nvSpPr>
        <p:spPr>
          <a:xfrm>
            <a:off x="1536701" y="5025231"/>
            <a:ext cx="23178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چلنے والی آیت کے ساتھ پڑھیں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7" name="Text: Audio bayans linked to an ayah range">
            <a:extLst>
              <a:ext uri="{FF2B5EF4-FFF2-40B4-BE49-F238E27FC236}">
                <a16:creationId xmlns:a16="http://schemas.microsoft.com/office/drawing/2014/main" id="{E30F62B0-D126-F04E-F439-1040CB9029D4}"/>
              </a:ext>
            </a:extLst>
          </p:cNvPr>
          <p:cNvSpPr txBox="1"/>
          <p:nvPr/>
        </p:nvSpPr>
        <p:spPr>
          <a:xfrm>
            <a:off x="1536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Audio bayans linked to an ayah range</a:t>
            </a:r>
          </a:p>
        </p:txBody>
      </p:sp>
      <p:sp>
        <p:nvSpPr>
          <p:cNvPr id="38" name="Urdu: آیات سے منسلک آڈیو بیانات">
            <a:extLst>
              <a:ext uri="{FF2B5EF4-FFF2-40B4-BE49-F238E27FC236}">
                <a16:creationId xmlns:a16="http://schemas.microsoft.com/office/drawing/2014/main" id="{E091F8B8-6BD0-68E3-83A7-20BB815DF697}"/>
              </a:ext>
            </a:extLst>
          </p:cNvPr>
          <p:cNvSpPr txBox="1"/>
          <p:nvPr/>
        </p:nvSpPr>
        <p:spPr>
          <a:xfrm>
            <a:off x="1536700" y="5685631"/>
            <a:ext cx="21558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آیات سے منسلک آڈیو بیانات</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9" name="Text: Hazrat Akram Awan (RA) bayan links">
            <a:extLst>
              <a:ext uri="{FF2B5EF4-FFF2-40B4-BE49-F238E27FC236}">
                <a16:creationId xmlns:a16="http://schemas.microsoft.com/office/drawing/2014/main" id="{57EC54DD-1D16-0A1B-2F57-15C6A1B7FFD9}"/>
              </a:ext>
            </a:extLst>
          </p:cNvPr>
          <p:cNvSpPr txBox="1"/>
          <p:nvPr/>
        </p:nvSpPr>
        <p:spPr>
          <a:xfrm>
            <a:off x="1536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Hazrat Akram Awan (RA) bayan links</a:t>
            </a:r>
          </a:p>
        </p:txBody>
      </p:sp>
      <p:sp>
        <p:nvSpPr>
          <p:cNvPr id="40" name="Urdu: حضرت اکرم اعوانؒ کے آڈیو بیانات">
            <a:extLst>
              <a:ext uri="{FF2B5EF4-FFF2-40B4-BE49-F238E27FC236}">
                <a16:creationId xmlns:a16="http://schemas.microsoft.com/office/drawing/2014/main" id="{59757678-D06F-7AE0-1E77-98E8380279F1}"/>
              </a:ext>
            </a:extLst>
          </p:cNvPr>
          <p:cNvSpPr txBox="1"/>
          <p:nvPr/>
        </p:nvSpPr>
        <p:spPr>
          <a:xfrm>
            <a:off x="1536701" y="6346031"/>
            <a:ext cx="27369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حضرت اکرم اعوانؒ کے آڈیو بیانات</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1" name="Text: Hazrat Abdul Qadeer Awan (MZA) links">
            <a:extLst>
              <a:ext uri="{FF2B5EF4-FFF2-40B4-BE49-F238E27FC236}">
                <a16:creationId xmlns:a16="http://schemas.microsoft.com/office/drawing/2014/main" id="{A54C6DB2-D2B9-6707-7460-B36A65F0122F}"/>
              </a:ext>
            </a:extLst>
          </p:cNvPr>
          <p:cNvSpPr txBox="1"/>
          <p:nvPr/>
        </p:nvSpPr>
        <p:spPr>
          <a:xfrm>
            <a:off x="1536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Hazrat Abdul Qadeer Awan (MZA) links</a:t>
            </a:r>
          </a:p>
        </p:txBody>
      </p:sp>
      <p:sp>
        <p:nvSpPr>
          <p:cNvPr id="42" name="Urdu: حضرت عبد القدیر اعوان مدظلہ کے بیانات">
            <a:extLst>
              <a:ext uri="{FF2B5EF4-FFF2-40B4-BE49-F238E27FC236}">
                <a16:creationId xmlns:a16="http://schemas.microsoft.com/office/drawing/2014/main" id="{A1D8A3F1-C2A4-529A-B420-BD06FF4DD911}"/>
              </a:ext>
            </a:extLst>
          </p:cNvPr>
          <p:cNvSpPr txBox="1"/>
          <p:nvPr/>
        </p:nvSpPr>
        <p:spPr>
          <a:xfrm>
            <a:off x="1536700" y="7006431"/>
            <a:ext cx="31671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حضرت عبد القدیر اعوان مدظلہ کے بیانات</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3" name="Text: Play, pause, seek and resume">
            <a:extLst>
              <a:ext uri="{FF2B5EF4-FFF2-40B4-BE49-F238E27FC236}">
                <a16:creationId xmlns:a16="http://schemas.microsoft.com/office/drawing/2014/main" id="{229BA354-FEB8-9F33-1553-26E1A5E1349D}"/>
              </a:ext>
            </a:extLst>
          </p:cNvPr>
          <p:cNvSpPr txBox="1"/>
          <p:nvPr/>
        </p:nvSpPr>
        <p:spPr>
          <a:xfrm>
            <a:off x="1536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Play, pause, seek and resume</a:t>
            </a:r>
          </a:p>
        </p:txBody>
      </p:sp>
      <p:sp>
        <p:nvSpPr>
          <p:cNvPr id="44" name="Urdu: چلائیں، روکیں یا وہیں سے جاری رکھیں">
            <a:extLst>
              <a:ext uri="{FF2B5EF4-FFF2-40B4-BE49-F238E27FC236}">
                <a16:creationId xmlns:a16="http://schemas.microsoft.com/office/drawing/2014/main" id="{9512D4CF-3D27-0482-8133-F56986081999}"/>
              </a:ext>
            </a:extLst>
          </p:cNvPr>
          <p:cNvSpPr txBox="1"/>
          <p:nvPr/>
        </p:nvSpPr>
        <p:spPr>
          <a:xfrm>
            <a:off x="1536700" y="7666831"/>
            <a:ext cx="28543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چلائیں، روکیں یا وہیں سے جاری رکھیں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5" name="Text: Recitation and repeat choices">
            <a:extLst>
              <a:ext uri="{FF2B5EF4-FFF2-40B4-BE49-F238E27FC236}">
                <a16:creationId xmlns:a16="http://schemas.microsoft.com/office/drawing/2014/main" id="{52452A63-EE1D-5AB3-33CE-BAAC0AC36BB7}"/>
              </a:ext>
            </a:extLst>
          </p:cNvPr>
          <p:cNvSpPr txBox="1"/>
          <p:nvPr/>
        </p:nvSpPr>
        <p:spPr>
          <a:xfrm>
            <a:off x="1536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Recitation and repeat choices</a:t>
            </a:r>
          </a:p>
        </p:txBody>
      </p:sp>
      <p:sp>
        <p:nvSpPr>
          <p:cNvPr id="46" name="Urdu: تلاوت اور دوبارہ سننے کے انتخاب">
            <a:extLst>
              <a:ext uri="{FF2B5EF4-FFF2-40B4-BE49-F238E27FC236}">
                <a16:creationId xmlns:a16="http://schemas.microsoft.com/office/drawing/2014/main" id="{2026C627-BCC5-F0EF-FE0B-5DB882733D6E}"/>
              </a:ext>
            </a:extLst>
          </p:cNvPr>
          <p:cNvSpPr txBox="1"/>
          <p:nvPr/>
        </p:nvSpPr>
        <p:spPr>
          <a:xfrm>
            <a:off x="1536700" y="8327231"/>
            <a:ext cx="25194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تلاوت اور دوبارہ سننے کے انتخاب</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7" name="Text: Translation or tafsir narration when listed">
            <a:extLst>
              <a:ext uri="{FF2B5EF4-FFF2-40B4-BE49-F238E27FC236}">
                <a16:creationId xmlns:a16="http://schemas.microsoft.com/office/drawing/2014/main" id="{90688977-481D-55A9-243D-25E6D6DEAB2D}"/>
              </a:ext>
            </a:extLst>
          </p:cNvPr>
          <p:cNvSpPr txBox="1"/>
          <p:nvPr/>
        </p:nvSpPr>
        <p:spPr>
          <a:xfrm>
            <a:off x="1536700" y="8712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Translation or tafsir narration when listed</a:t>
            </a:r>
          </a:p>
        </p:txBody>
      </p:sp>
      <p:sp>
        <p:nvSpPr>
          <p:cNvPr id="48" name="Urdu: جہاں دستیاب ہو، ترجمے یا تفسیر کی آڈیو">
            <a:extLst>
              <a:ext uri="{FF2B5EF4-FFF2-40B4-BE49-F238E27FC236}">
                <a16:creationId xmlns:a16="http://schemas.microsoft.com/office/drawing/2014/main" id="{ECB4F9B6-F9B8-3C9C-486A-7CA0DBE716B7}"/>
              </a:ext>
            </a:extLst>
          </p:cNvPr>
          <p:cNvSpPr txBox="1"/>
          <p:nvPr/>
        </p:nvSpPr>
        <p:spPr>
          <a:xfrm>
            <a:off x="1536700" y="8987631"/>
            <a:ext cx="28432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جہاں دستیاب ہو، ترجمے یا تفسیر کی آڈیو</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9" name="Text: Lock-screen and background audio">
            <a:extLst>
              <a:ext uri="{FF2B5EF4-FFF2-40B4-BE49-F238E27FC236}">
                <a16:creationId xmlns:a16="http://schemas.microsoft.com/office/drawing/2014/main" id="{A2D34C2C-D7EA-E793-BC18-8D8F1BE44013}"/>
              </a:ext>
            </a:extLst>
          </p:cNvPr>
          <p:cNvSpPr txBox="1"/>
          <p:nvPr/>
        </p:nvSpPr>
        <p:spPr>
          <a:xfrm>
            <a:off x="1536700" y="9372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Lock-screen and background audio</a:t>
            </a:r>
          </a:p>
        </p:txBody>
      </p:sp>
      <p:sp>
        <p:nvSpPr>
          <p:cNvPr id="50" name="Urdu: اسکرین بند ہونے پر بھی آڈیو جاری رکھیں">
            <a:extLst>
              <a:ext uri="{FF2B5EF4-FFF2-40B4-BE49-F238E27FC236}">
                <a16:creationId xmlns:a16="http://schemas.microsoft.com/office/drawing/2014/main" id="{A497B1CD-694E-B175-E86D-298B783A467B}"/>
              </a:ext>
            </a:extLst>
          </p:cNvPr>
          <p:cNvSpPr txBox="1"/>
          <p:nvPr/>
        </p:nvSpPr>
        <p:spPr>
          <a:xfrm>
            <a:off x="1536701" y="9648031"/>
            <a:ext cx="30179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اسکرین بند ہونے پر بھی آڈیو جاری رکھیں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1" name="Text: Memorisation">
            <a:extLst>
              <a:ext uri="{FF2B5EF4-FFF2-40B4-BE49-F238E27FC236}">
                <a16:creationId xmlns:a16="http://schemas.microsoft.com/office/drawing/2014/main" id="{AC003613-7A62-75D6-9C09-860D898D1A38}"/>
              </a:ext>
            </a:extLst>
          </p:cNvPr>
          <p:cNvSpPr txBox="1"/>
          <p:nvPr/>
        </p:nvSpPr>
        <p:spPr>
          <a:xfrm>
            <a:off x="10985500" y="2654300"/>
            <a:ext cx="2143189"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Memorisation</a:t>
            </a:r>
          </a:p>
        </p:txBody>
      </p:sp>
      <p:sp>
        <p:nvSpPr>
          <p:cNvPr id="52" name="Urdu: حفظ کی مشق">
            <a:extLst>
              <a:ext uri="{FF2B5EF4-FFF2-40B4-BE49-F238E27FC236}">
                <a16:creationId xmlns:a16="http://schemas.microsoft.com/office/drawing/2014/main" id="{33AAC909-4850-7B81-CB80-4F0E2ED2EF6D}"/>
              </a:ext>
            </a:extLst>
          </p:cNvPr>
          <p:cNvSpPr txBox="1"/>
          <p:nvPr/>
        </p:nvSpPr>
        <p:spPr>
          <a:xfrm>
            <a:off x="13311584" y="2724150"/>
            <a:ext cx="1155763"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حفظ کی مشق</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53" name="Text: ↗">
            <a:extLst>
              <a:ext uri="{FF2B5EF4-FFF2-40B4-BE49-F238E27FC236}">
                <a16:creationId xmlns:a16="http://schemas.microsoft.com/office/drawing/2014/main" id="{6CFFBB8E-7374-4FB8-631D-E05AF491CC5F}"/>
              </a:ext>
            </a:extLst>
          </p:cNvPr>
          <p:cNvSpPr txBox="1"/>
          <p:nvPr/>
        </p:nvSpPr>
        <p:spPr>
          <a:xfrm>
            <a:off x="18991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54" name="Text: Choose the first and last ayah">
            <a:extLst>
              <a:ext uri="{FF2B5EF4-FFF2-40B4-BE49-F238E27FC236}">
                <a16:creationId xmlns:a16="http://schemas.microsoft.com/office/drawing/2014/main" id="{210380D4-355B-5B88-0601-75DE2420619D}"/>
              </a:ext>
            </a:extLst>
          </p:cNvPr>
          <p:cNvSpPr txBox="1"/>
          <p:nvPr/>
        </p:nvSpPr>
        <p:spPr>
          <a:xfrm>
            <a:off x="11442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Choose the first and last ayah</a:t>
            </a:r>
          </a:p>
        </p:txBody>
      </p:sp>
      <p:sp>
        <p:nvSpPr>
          <p:cNvPr id="55" name="Urdu: شروع اور آخری آیت منتخب کریں">
            <a:extLst>
              <a:ext uri="{FF2B5EF4-FFF2-40B4-BE49-F238E27FC236}">
                <a16:creationId xmlns:a16="http://schemas.microsoft.com/office/drawing/2014/main" id="{EF0B6741-A3DC-BCCB-2D95-8A0D321B87A4}"/>
              </a:ext>
            </a:extLst>
          </p:cNvPr>
          <p:cNvSpPr txBox="1"/>
          <p:nvPr/>
        </p:nvSpPr>
        <p:spPr>
          <a:xfrm>
            <a:off x="11442701" y="3704431"/>
            <a:ext cx="26162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شروع اور آخری آیت منتخب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6" name="Text: Set repetitions for each ayah">
            <a:extLst>
              <a:ext uri="{FF2B5EF4-FFF2-40B4-BE49-F238E27FC236}">
                <a16:creationId xmlns:a16="http://schemas.microsoft.com/office/drawing/2014/main" id="{8ED2BD39-B0D2-56E0-9EC7-D6ED3E9A4DB2}"/>
              </a:ext>
            </a:extLst>
          </p:cNvPr>
          <p:cNvSpPr txBox="1"/>
          <p:nvPr/>
        </p:nvSpPr>
        <p:spPr>
          <a:xfrm>
            <a:off x="11442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Set repetitions for each ayah</a:t>
            </a:r>
          </a:p>
        </p:txBody>
      </p:sp>
      <p:sp>
        <p:nvSpPr>
          <p:cNvPr id="57" name="Urdu: ہر آیت کتنی بار سننی ہے، طے کریں">
            <a:extLst>
              <a:ext uri="{FF2B5EF4-FFF2-40B4-BE49-F238E27FC236}">
                <a16:creationId xmlns:a16="http://schemas.microsoft.com/office/drawing/2014/main" id="{49F47E1A-20C8-8D43-3AE5-E5EFB77CBD72}"/>
              </a:ext>
            </a:extLst>
          </p:cNvPr>
          <p:cNvSpPr txBox="1"/>
          <p:nvPr/>
        </p:nvSpPr>
        <p:spPr>
          <a:xfrm>
            <a:off x="11442701" y="4364831"/>
            <a:ext cx="26686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ہر آیت کتنی بار سننی ہے، طے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8" name="Text: Add a pause to repeat aloud">
            <a:extLst>
              <a:ext uri="{FF2B5EF4-FFF2-40B4-BE49-F238E27FC236}">
                <a16:creationId xmlns:a16="http://schemas.microsoft.com/office/drawing/2014/main" id="{2F0DC054-9649-0524-6C1F-BF4F1729C056}"/>
              </a:ext>
            </a:extLst>
          </p:cNvPr>
          <p:cNvSpPr txBox="1"/>
          <p:nvPr/>
        </p:nvSpPr>
        <p:spPr>
          <a:xfrm>
            <a:off x="11442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Add a pause to repeat aloud</a:t>
            </a:r>
          </a:p>
        </p:txBody>
      </p:sp>
      <p:sp>
        <p:nvSpPr>
          <p:cNvPr id="59" name="Urdu: خود پڑھنے کے لیے وقفہ رکھیں">
            <a:extLst>
              <a:ext uri="{FF2B5EF4-FFF2-40B4-BE49-F238E27FC236}">
                <a16:creationId xmlns:a16="http://schemas.microsoft.com/office/drawing/2014/main" id="{794437FA-0D9D-94A9-C0E1-D9D4737172D7}"/>
              </a:ext>
            </a:extLst>
          </p:cNvPr>
          <p:cNvSpPr txBox="1"/>
          <p:nvPr/>
        </p:nvSpPr>
        <p:spPr>
          <a:xfrm>
            <a:off x="11442700" y="5025231"/>
            <a:ext cx="21431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خود پڑھنے کے لیے وقفہ رکھیں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0" name="Text: Hide and reveal the text">
            <a:extLst>
              <a:ext uri="{FF2B5EF4-FFF2-40B4-BE49-F238E27FC236}">
                <a16:creationId xmlns:a16="http://schemas.microsoft.com/office/drawing/2014/main" id="{359D6EAB-CE8F-15CB-E776-1B1A77B29058}"/>
              </a:ext>
            </a:extLst>
          </p:cNvPr>
          <p:cNvSpPr txBox="1"/>
          <p:nvPr/>
        </p:nvSpPr>
        <p:spPr>
          <a:xfrm>
            <a:off x="11442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Hide and reveal the text</a:t>
            </a:r>
          </a:p>
        </p:txBody>
      </p:sp>
      <p:sp>
        <p:nvSpPr>
          <p:cNvPr id="61" name="Urdu: متن چھپائیں یا دوبارہ دکھائیں">
            <a:extLst>
              <a:ext uri="{FF2B5EF4-FFF2-40B4-BE49-F238E27FC236}">
                <a16:creationId xmlns:a16="http://schemas.microsoft.com/office/drawing/2014/main" id="{C42D30D6-5FC2-6B5C-23A9-FF940B5EB136}"/>
              </a:ext>
            </a:extLst>
          </p:cNvPr>
          <p:cNvSpPr txBox="1"/>
          <p:nvPr/>
        </p:nvSpPr>
        <p:spPr>
          <a:xfrm>
            <a:off x="11442701" y="5685631"/>
            <a:ext cx="20463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متن چھپائیں یا دوبارہ دکھائیں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2" name="Text: Previous and next ayah controls">
            <a:extLst>
              <a:ext uri="{FF2B5EF4-FFF2-40B4-BE49-F238E27FC236}">
                <a16:creationId xmlns:a16="http://schemas.microsoft.com/office/drawing/2014/main" id="{28B90D71-F9D9-053E-0D79-B075DC54B2F4}"/>
              </a:ext>
            </a:extLst>
          </p:cNvPr>
          <p:cNvSpPr txBox="1"/>
          <p:nvPr/>
        </p:nvSpPr>
        <p:spPr>
          <a:xfrm>
            <a:off x="11442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Previous and next ayah controls</a:t>
            </a:r>
          </a:p>
        </p:txBody>
      </p:sp>
      <p:sp>
        <p:nvSpPr>
          <p:cNvPr id="63" name="Urdu: پچھلی یا اگلی آیت پر جائیں">
            <a:extLst>
              <a:ext uri="{FF2B5EF4-FFF2-40B4-BE49-F238E27FC236}">
                <a16:creationId xmlns:a16="http://schemas.microsoft.com/office/drawing/2014/main" id="{42332621-08FD-A3F6-C768-565D7FEFF763}"/>
              </a:ext>
            </a:extLst>
          </p:cNvPr>
          <p:cNvSpPr txBox="1"/>
          <p:nvPr/>
        </p:nvSpPr>
        <p:spPr>
          <a:xfrm>
            <a:off x="11442700" y="6346031"/>
            <a:ext cx="19288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پچھلی یا اگلی آیت پر جائیں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4" name="Text: Resume saved practice progress">
            <a:extLst>
              <a:ext uri="{FF2B5EF4-FFF2-40B4-BE49-F238E27FC236}">
                <a16:creationId xmlns:a16="http://schemas.microsoft.com/office/drawing/2014/main" id="{B702CC1F-BDF0-81ED-4383-DE171BBC8F88}"/>
              </a:ext>
            </a:extLst>
          </p:cNvPr>
          <p:cNvSpPr txBox="1"/>
          <p:nvPr/>
        </p:nvSpPr>
        <p:spPr>
          <a:xfrm>
            <a:off x="11442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Resume saved practice progress</a:t>
            </a:r>
          </a:p>
        </p:txBody>
      </p:sp>
      <p:sp>
        <p:nvSpPr>
          <p:cNvPr id="65" name="Urdu: محفوظ جگہ سے مشق جاری رکھیں">
            <a:extLst>
              <a:ext uri="{FF2B5EF4-FFF2-40B4-BE49-F238E27FC236}">
                <a16:creationId xmlns:a16="http://schemas.microsoft.com/office/drawing/2014/main" id="{5308ED05-4DBA-ABF8-736B-E3C2A9A6D6AE}"/>
              </a:ext>
            </a:extLst>
          </p:cNvPr>
          <p:cNvSpPr txBox="1"/>
          <p:nvPr/>
        </p:nvSpPr>
        <p:spPr>
          <a:xfrm>
            <a:off x="11442700" y="7006431"/>
            <a:ext cx="24035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محفوظ جگہ سے مشق جاری رکھیں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6" name="Text: Record your own recitation privately">
            <a:extLst>
              <a:ext uri="{FF2B5EF4-FFF2-40B4-BE49-F238E27FC236}">
                <a16:creationId xmlns:a16="http://schemas.microsoft.com/office/drawing/2014/main" id="{90CC3D24-97E6-95EF-9EDB-A1AD1A21252F}"/>
              </a:ext>
            </a:extLst>
          </p:cNvPr>
          <p:cNvSpPr txBox="1"/>
          <p:nvPr/>
        </p:nvSpPr>
        <p:spPr>
          <a:xfrm>
            <a:off x="11442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Record your own recitation privately</a:t>
            </a:r>
          </a:p>
        </p:txBody>
      </p:sp>
      <p:sp>
        <p:nvSpPr>
          <p:cNvPr id="67" name="Urdu: اپنی تلاوت کی ذاتی ریکارڈنگ کریں">
            <a:extLst>
              <a:ext uri="{FF2B5EF4-FFF2-40B4-BE49-F238E27FC236}">
                <a16:creationId xmlns:a16="http://schemas.microsoft.com/office/drawing/2014/main" id="{8622885A-EC4D-030C-38B2-26077246652B}"/>
              </a:ext>
            </a:extLst>
          </p:cNvPr>
          <p:cNvSpPr txBox="1"/>
          <p:nvPr/>
        </p:nvSpPr>
        <p:spPr>
          <a:xfrm>
            <a:off x="11442701" y="7666831"/>
            <a:ext cx="25734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اپنی تلاوت کی ذاتی ریکارڈنگ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8" name="Text: Replay and delete the recording">
            <a:extLst>
              <a:ext uri="{FF2B5EF4-FFF2-40B4-BE49-F238E27FC236}">
                <a16:creationId xmlns:a16="http://schemas.microsoft.com/office/drawing/2014/main" id="{F585E332-3DFA-9ADA-2A2A-423FA694EF6B}"/>
              </a:ext>
            </a:extLst>
          </p:cNvPr>
          <p:cNvSpPr txBox="1"/>
          <p:nvPr/>
        </p:nvSpPr>
        <p:spPr>
          <a:xfrm>
            <a:off x="11442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Replay and delete the recording</a:t>
            </a:r>
          </a:p>
        </p:txBody>
      </p:sp>
      <p:sp>
        <p:nvSpPr>
          <p:cNvPr id="69" name="Urdu: ریکارڈنگ سنیں یا حذف کریں">
            <a:extLst>
              <a:ext uri="{FF2B5EF4-FFF2-40B4-BE49-F238E27FC236}">
                <a16:creationId xmlns:a16="http://schemas.microsoft.com/office/drawing/2014/main" id="{883E8176-F8E3-4CB6-A064-0D9C135F8902}"/>
              </a:ext>
            </a:extLst>
          </p:cNvPr>
          <p:cNvSpPr txBox="1"/>
          <p:nvPr/>
        </p:nvSpPr>
        <p:spPr>
          <a:xfrm>
            <a:off x="11442701" y="8327231"/>
            <a:ext cx="22543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ریکارڈنگ سنیں یا حذف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70" name="Text: SILSILA NAQSHBANDIA OWAISIAH">
            <a:extLst>
              <a:ext uri="{FF2B5EF4-FFF2-40B4-BE49-F238E27FC236}">
                <a16:creationId xmlns:a16="http://schemas.microsoft.com/office/drawing/2014/main" id="{8AAB10BB-DCC4-AF44-8D3A-F05892861397}"/>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71" name="Text: App map">
            <a:extLst>
              <a:ext uri="{FF2B5EF4-FFF2-40B4-BE49-F238E27FC236}">
                <a16:creationId xmlns:a16="http://schemas.microsoft.com/office/drawing/2014/main" id="{B8A0BB84-CDB9-213F-C16B-6AFDEAEDBE5A}"/>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72" name="Text: All features">
            <a:extLst>
              <a:ext uri="{FF2B5EF4-FFF2-40B4-BE49-F238E27FC236}">
                <a16:creationId xmlns:a16="http://schemas.microsoft.com/office/drawing/2014/main" id="{AFA3F253-003A-65E9-2029-B5AFA60EFB1A}"/>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73" name="Text: 54 / 65">
            <a:extLst>
              <a:ext uri="{FF2B5EF4-FFF2-40B4-BE49-F238E27FC236}">
                <a16:creationId xmlns:a16="http://schemas.microsoft.com/office/drawing/2014/main" id="{51E134BF-505D-5785-9851-0BAD9900B78A}"/>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54 / 65</a:t>
            </a:r>
          </a:p>
        </p:txBody>
      </p:sp>
      <p:sp>
        <p:nvSpPr>
          <p:cNvPr id="74" name="Text: ‹">
            <a:extLst>
              <a:ext uri="{FF2B5EF4-FFF2-40B4-BE49-F238E27FC236}">
                <a16:creationId xmlns:a16="http://schemas.microsoft.com/office/drawing/2014/main" id="{C46F4E82-0535-786A-23C4-5F5F78AC070A}"/>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75" name="Text: ›">
            <a:extLst>
              <a:ext uri="{FF2B5EF4-FFF2-40B4-BE49-F238E27FC236}">
                <a16:creationId xmlns:a16="http://schemas.microsoft.com/office/drawing/2014/main" id="{81F25A36-4708-C5EB-0D03-1608CF84DEB8}"/>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76" name="Explore: screen=quran-reader-en">
            <a:hlinkClick r:id="rId4"/>
            <a:extLst>
              <a:ext uri="{FF2B5EF4-FFF2-40B4-BE49-F238E27FC236}">
                <a16:creationId xmlns:a16="http://schemas.microsoft.com/office/drawing/2014/main" id="{3B1C13B4-3A1C-15E8-003F-ED016EA68A84}"/>
              </a:ext>
            </a:extLst>
          </p:cNvPr>
          <p:cNvSpPr/>
          <p:nvPr/>
        </p:nvSpPr>
        <p:spPr>
          <a:xfrm>
            <a:off x="1079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Explore: screen=hifz-en">
            <a:hlinkClick r:id="rId5"/>
            <a:extLst>
              <a:ext uri="{FF2B5EF4-FFF2-40B4-BE49-F238E27FC236}">
                <a16:creationId xmlns:a16="http://schemas.microsoft.com/office/drawing/2014/main" id="{3AB20822-E489-2466-7FB3-495D98463984}"/>
              </a:ext>
            </a:extLst>
          </p:cNvPr>
          <p:cNvSpPr/>
          <p:nvPr/>
        </p:nvSpPr>
        <p:spPr>
          <a:xfrm>
            <a:off x="10985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Navigate: architecture">
            <a:hlinkClick r:id="rId6" action="ppaction://hlinksldjump"/>
            <a:extLst>
              <a:ext uri="{FF2B5EF4-FFF2-40B4-BE49-F238E27FC236}">
                <a16:creationId xmlns:a16="http://schemas.microsoft.com/office/drawing/2014/main" id="{06FF35C7-5D98-7205-6BD7-5142117447FE}"/>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Explore: features">
            <a:hlinkClick r:id="rId7"/>
            <a:extLst>
              <a:ext uri="{FF2B5EF4-FFF2-40B4-BE49-F238E27FC236}">
                <a16:creationId xmlns:a16="http://schemas.microsoft.com/office/drawing/2014/main" id="{447B7A42-75B0-44E8-7E7B-707276EB0B60}"/>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Navigate: tree-4">
            <a:hlinkClick r:id="rId8" action="ppaction://hlinksldjump"/>
            <a:extLst>
              <a:ext uri="{FF2B5EF4-FFF2-40B4-BE49-F238E27FC236}">
                <a16:creationId xmlns:a16="http://schemas.microsoft.com/office/drawing/2014/main" id="{1F4E78AA-A6FE-152C-3373-264472AF0FA2}"/>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Navigate: tree-6">
            <a:hlinkClick r:id="rId9" action="ppaction://hlinksldjump"/>
            <a:extLst>
              <a:ext uri="{FF2B5EF4-FFF2-40B4-BE49-F238E27FC236}">
                <a16:creationId xmlns:a16="http://schemas.microsoft.com/office/drawing/2014/main" id="{18903248-9FEB-BB7A-1135-6DBAB438BB7C}"/>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857412"/>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name="tree-6">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BDF16C72-1518-8F53-10E0-BBEE63C3379B}"/>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cxnSp>
        <p:nvCxnSpPr>
          <p:cNvPr id="4" name="Editable architecture connector">
            <a:extLst>
              <a:ext uri="{FF2B5EF4-FFF2-40B4-BE49-F238E27FC236}">
                <a16:creationId xmlns:a16="http://schemas.microsoft.com/office/drawing/2014/main" id="{E24F0F6D-E29F-8061-7E7D-6608C00D733C}"/>
              </a:ext>
            </a:extLst>
          </p:cNvPr>
          <p:cNvCxnSpPr/>
          <p:nvPr/>
        </p:nvCxnSpPr>
        <p:spPr>
          <a:xfrm>
            <a:off x="1206500" y="3175000"/>
            <a:ext cx="0" cy="56896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 name="Editable architecture connector">
            <a:extLst>
              <a:ext uri="{FF2B5EF4-FFF2-40B4-BE49-F238E27FC236}">
                <a16:creationId xmlns:a16="http://schemas.microsoft.com/office/drawing/2014/main" id="{04EF7E95-7A45-371F-8F82-8D8A1F29F33C}"/>
              </a:ext>
            </a:extLst>
          </p:cNvPr>
          <p:cNvCxnSpPr/>
          <p:nvPr/>
        </p:nvCxnSpPr>
        <p:spPr>
          <a:xfrm>
            <a:off x="1206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 name="Editable architecture connector">
            <a:extLst>
              <a:ext uri="{FF2B5EF4-FFF2-40B4-BE49-F238E27FC236}">
                <a16:creationId xmlns:a16="http://schemas.microsoft.com/office/drawing/2014/main" id="{8D9E3504-C0D2-E002-B271-0D7A459C6BFB}"/>
              </a:ext>
            </a:extLst>
          </p:cNvPr>
          <p:cNvCxnSpPr/>
          <p:nvPr/>
        </p:nvCxnSpPr>
        <p:spPr>
          <a:xfrm>
            <a:off x="1206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 name="Editable architecture connector">
            <a:extLst>
              <a:ext uri="{FF2B5EF4-FFF2-40B4-BE49-F238E27FC236}">
                <a16:creationId xmlns:a16="http://schemas.microsoft.com/office/drawing/2014/main" id="{0942F2AC-AB7A-5D39-82EB-0AD72E31D56E}"/>
              </a:ext>
            </a:extLst>
          </p:cNvPr>
          <p:cNvCxnSpPr/>
          <p:nvPr/>
        </p:nvCxnSpPr>
        <p:spPr>
          <a:xfrm>
            <a:off x="1206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 name="Editable architecture connector">
            <a:extLst>
              <a:ext uri="{FF2B5EF4-FFF2-40B4-BE49-F238E27FC236}">
                <a16:creationId xmlns:a16="http://schemas.microsoft.com/office/drawing/2014/main" id="{C1700F87-B59E-3ADF-F52C-2540D39B804A}"/>
              </a:ext>
            </a:extLst>
          </p:cNvPr>
          <p:cNvCxnSpPr/>
          <p:nvPr/>
        </p:nvCxnSpPr>
        <p:spPr>
          <a:xfrm>
            <a:off x="1206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 name="Editable architecture connector">
            <a:extLst>
              <a:ext uri="{FF2B5EF4-FFF2-40B4-BE49-F238E27FC236}">
                <a16:creationId xmlns:a16="http://schemas.microsoft.com/office/drawing/2014/main" id="{3471D1EA-921F-FCEE-DBA9-EBEF7E9EEB4F}"/>
              </a:ext>
            </a:extLst>
          </p:cNvPr>
          <p:cNvCxnSpPr/>
          <p:nvPr/>
        </p:nvCxnSpPr>
        <p:spPr>
          <a:xfrm>
            <a:off x="1206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0" name="Editable architecture connector">
            <a:extLst>
              <a:ext uri="{FF2B5EF4-FFF2-40B4-BE49-F238E27FC236}">
                <a16:creationId xmlns:a16="http://schemas.microsoft.com/office/drawing/2014/main" id="{486DEDB5-A533-8939-BCD0-05DA96E8EE32}"/>
              </a:ext>
            </a:extLst>
          </p:cNvPr>
          <p:cNvCxnSpPr/>
          <p:nvPr/>
        </p:nvCxnSpPr>
        <p:spPr>
          <a:xfrm>
            <a:off x="1206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1" name="Editable architecture connector">
            <a:extLst>
              <a:ext uri="{FF2B5EF4-FFF2-40B4-BE49-F238E27FC236}">
                <a16:creationId xmlns:a16="http://schemas.microsoft.com/office/drawing/2014/main" id="{BAB65711-21B4-F50B-C45E-E09197C05951}"/>
              </a:ext>
            </a:extLst>
          </p:cNvPr>
          <p:cNvCxnSpPr/>
          <p:nvPr/>
        </p:nvCxnSpPr>
        <p:spPr>
          <a:xfrm>
            <a:off x="1206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2" name="Editable architecture connector">
            <a:extLst>
              <a:ext uri="{FF2B5EF4-FFF2-40B4-BE49-F238E27FC236}">
                <a16:creationId xmlns:a16="http://schemas.microsoft.com/office/drawing/2014/main" id="{C6A99989-41E0-E835-2B0E-F562885A33F0}"/>
              </a:ext>
            </a:extLst>
          </p:cNvPr>
          <p:cNvCxnSpPr/>
          <p:nvPr/>
        </p:nvCxnSpPr>
        <p:spPr>
          <a:xfrm>
            <a:off x="1206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3" name="Editable architecture connector">
            <a:extLst>
              <a:ext uri="{FF2B5EF4-FFF2-40B4-BE49-F238E27FC236}">
                <a16:creationId xmlns:a16="http://schemas.microsoft.com/office/drawing/2014/main" id="{59AF47A2-394C-1B30-506E-28484CBDE7A5}"/>
              </a:ext>
            </a:extLst>
          </p:cNvPr>
          <p:cNvCxnSpPr/>
          <p:nvPr/>
        </p:nvCxnSpPr>
        <p:spPr>
          <a:xfrm>
            <a:off x="1206500" y="8864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4" name="Editable architecture connector">
            <a:extLst>
              <a:ext uri="{FF2B5EF4-FFF2-40B4-BE49-F238E27FC236}">
                <a16:creationId xmlns:a16="http://schemas.microsoft.com/office/drawing/2014/main" id="{28507035-24B8-5AEF-3EDF-496697C02BFC}"/>
              </a:ext>
            </a:extLst>
          </p:cNvPr>
          <p:cNvCxnSpPr/>
          <p:nvPr/>
        </p:nvCxnSpPr>
        <p:spPr>
          <a:xfrm>
            <a:off x="11112500" y="3175000"/>
            <a:ext cx="0" cy="70104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5" name="Editable architecture connector">
            <a:extLst>
              <a:ext uri="{FF2B5EF4-FFF2-40B4-BE49-F238E27FC236}">
                <a16:creationId xmlns:a16="http://schemas.microsoft.com/office/drawing/2014/main" id="{E28D7C74-0AA2-FA46-B1AA-0A84036D6BF4}"/>
              </a:ext>
            </a:extLst>
          </p:cNvPr>
          <p:cNvCxnSpPr/>
          <p:nvPr/>
        </p:nvCxnSpPr>
        <p:spPr>
          <a:xfrm>
            <a:off x="11112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6" name="Editable architecture connector">
            <a:extLst>
              <a:ext uri="{FF2B5EF4-FFF2-40B4-BE49-F238E27FC236}">
                <a16:creationId xmlns:a16="http://schemas.microsoft.com/office/drawing/2014/main" id="{D383D97E-140F-EF73-03CA-C3FF4CEDF979}"/>
              </a:ext>
            </a:extLst>
          </p:cNvPr>
          <p:cNvCxnSpPr/>
          <p:nvPr/>
        </p:nvCxnSpPr>
        <p:spPr>
          <a:xfrm>
            <a:off x="11112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7" name="Editable architecture connector">
            <a:extLst>
              <a:ext uri="{FF2B5EF4-FFF2-40B4-BE49-F238E27FC236}">
                <a16:creationId xmlns:a16="http://schemas.microsoft.com/office/drawing/2014/main" id="{3897AA3D-885C-B3EE-BDFF-E086A3220F80}"/>
              </a:ext>
            </a:extLst>
          </p:cNvPr>
          <p:cNvCxnSpPr/>
          <p:nvPr/>
        </p:nvCxnSpPr>
        <p:spPr>
          <a:xfrm>
            <a:off x="11112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8" name="Editable architecture connector">
            <a:extLst>
              <a:ext uri="{FF2B5EF4-FFF2-40B4-BE49-F238E27FC236}">
                <a16:creationId xmlns:a16="http://schemas.microsoft.com/office/drawing/2014/main" id="{456C54A3-EBC4-29B6-0CA5-57A4CAF8F683}"/>
              </a:ext>
            </a:extLst>
          </p:cNvPr>
          <p:cNvCxnSpPr/>
          <p:nvPr/>
        </p:nvCxnSpPr>
        <p:spPr>
          <a:xfrm>
            <a:off x="11112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9" name="Editable architecture connector">
            <a:extLst>
              <a:ext uri="{FF2B5EF4-FFF2-40B4-BE49-F238E27FC236}">
                <a16:creationId xmlns:a16="http://schemas.microsoft.com/office/drawing/2014/main" id="{4F5F91B4-D7D1-D131-E9C0-F436E56CAE62}"/>
              </a:ext>
            </a:extLst>
          </p:cNvPr>
          <p:cNvCxnSpPr/>
          <p:nvPr/>
        </p:nvCxnSpPr>
        <p:spPr>
          <a:xfrm>
            <a:off x="11112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0" name="Editable architecture connector">
            <a:extLst>
              <a:ext uri="{FF2B5EF4-FFF2-40B4-BE49-F238E27FC236}">
                <a16:creationId xmlns:a16="http://schemas.microsoft.com/office/drawing/2014/main" id="{8B1613CC-339A-AC8F-8031-49DFC3B753A7}"/>
              </a:ext>
            </a:extLst>
          </p:cNvPr>
          <p:cNvCxnSpPr/>
          <p:nvPr/>
        </p:nvCxnSpPr>
        <p:spPr>
          <a:xfrm>
            <a:off x="11112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1" name="Editable architecture connector">
            <a:extLst>
              <a:ext uri="{FF2B5EF4-FFF2-40B4-BE49-F238E27FC236}">
                <a16:creationId xmlns:a16="http://schemas.microsoft.com/office/drawing/2014/main" id="{D5566185-0BFD-FE55-80F3-D03730D1C98B}"/>
              </a:ext>
            </a:extLst>
          </p:cNvPr>
          <p:cNvCxnSpPr/>
          <p:nvPr/>
        </p:nvCxnSpPr>
        <p:spPr>
          <a:xfrm>
            <a:off x="11112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2" name="Editable architecture connector">
            <a:extLst>
              <a:ext uri="{FF2B5EF4-FFF2-40B4-BE49-F238E27FC236}">
                <a16:creationId xmlns:a16="http://schemas.microsoft.com/office/drawing/2014/main" id="{7878D265-9D68-884C-DC2F-FAA772625379}"/>
              </a:ext>
            </a:extLst>
          </p:cNvPr>
          <p:cNvCxnSpPr/>
          <p:nvPr/>
        </p:nvCxnSpPr>
        <p:spPr>
          <a:xfrm>
            <a:off x="11112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3" name="Editable architecture connector">
            <a:extLst>
              <a:ext uri="{FF2B5EF4-FFF2-40B4-BE49-F238E27FC236}">
                <a16:creationId xmlns:a16="http://schemas.microsoft.com/office/drawing/2014/main" id="{9364A5AC-63FF-C355-5044-BC734047B9CF}"/>
              </a:ext>
            </a:extLst>
          </p:cNvPr>
          <p:cNvCxnSpPr/>
          <p:nvPr/>
        </p:nvCxnSpPr>
        <p:spPr>
          <a:xfrm>
            <a:off x="11112500" y="8864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4" name="Editable architecture connector">
            <a:extLst>
              <a:ext uri="{FF2B5EF4-FFF2-40B4-BE49-F238E27FC236}">
                <a16:creationId xmlns:a16="http://schemas.microsoft.com/office/drawing/2014/main" id="{42535744-E45F-32C6-2A88-2DA2619F9E67}"/>
              </a:ext>
            </a:extLst>
          </p:cNvPr>
          <p:cNvCxnSpPr/>
          <p:nvPr/>
        </p:nvCxnSpPr>
        <p:spPr>
          <a:xfrm>
            <a:off x="11112500" y="9525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5" name="Editable architecture connector">
            <a:extLst>
              <a:ext uri="{FF2B5EF4-FFF2-40B4-BE49-F238E27FC236}">
                <a16:creationId xmlns:a16="http://schemas.microsoft.com/office/drawing/2014/main" id="{51C1ABC2-4207-7923-9CF7-EBF794F345C0}"/>
              </a:ext>
            </a:extLst>
          </p:cNvPr>
          <p:cNvCxnSpPr/>
          <p:nvPr/>
        </p:nvCxnSpPr>
        <p:spPr>
          <a:xfrm>
            <a:off x="11112500" y="10185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6" name="Text: DARUL IRFAN">
            <a:extLst>
              <a:ext uri="{FF2B5EF4-FFF2-40B4-BE49-F238E27FC236}">
                <a16:creationId xmlns:a16="http://schemas.microsoft.com/office/drawing/2014/main" id="{E53FE84D-771E-961C-211E-ED5FB223968F}"/>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27" name="Text: FEATURE ARCHITECTURE">
            <a:extLst>
              <a:ext uri="{FF2B5EF4-FFF2-40B4-BE49-F238E27FC236}">
                <a16:creationId xmlns:a16="http://schemas.microsoft.com/office/drawing/2014/main" id="{E0FEF247-4D99-F41C-BC6C-F97C5FEFCAEE}"/>
              </a:ext>
            </a:extLst>
          </p:cNvPr>
          <p:cNvSpPr txBox="1"/>
          <p:nvPr/>
        </p:nvSpPr>
        <p:spPr>
          <a:xfrm>
            <a:off x="3070820" y="527050"/>
            <a:ext cx="2861072"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FEATURE ARCHITECTURE</a:t>
            </a:r>
          </a:p>
        </p:txBody>
      </p:sp>
      <p:sp>
        <p:nvSpPr>
          <p:cNvPr id="28" name="Text: Darul Irfan / Hadith + Library">
            <a:extLst>
              <a:ext uri="{FF2B5EF4-FFF2-40B4-BE49-F238E27FC236}">
                <a16:creationId xmlns:a16="http://schemas.microsoft.com/office/drawing/2014/main" id="{F4DADE93-7AA2-91FE-23E6-15B604CD9FB5}"/>
              </a:ext>
            </a:extLst>
          </p:cNvPr>
          <p:cNvSpPr txBox="1"/>
          <p:nvPr/>
        </p:nvSpPr>
        <p:spPr>
          <a:xfrm>
            <a:off x="965200" y="1295400"/>
            <a:ext cx="5914644" cy="787400"/>
          </a:xfrm>
          <a:prstGeom prst="rect">
            <a:avLst/>
          </a:prstGeom>
          <a:noFill/>
        </p:spPr>
        <p:txBody>
          <a:bodyPr vert="horz" wrap="none" lIns="0" tIns="0" rIns="0" bIns="0" rtlCol="0">
            <a:noAutofit/>
          </a:bodyPr>
          <a:lstStyle/>
          <a:p>
            <a:pPr>
              <a:lnSpc>
                <a:spcPts val="4080"/>
              </a:lnSpc>
            </a:pPr>
            <a:r>
              <a:rPr lang="en-US" sz="3400">
                <a:solidFill>
                  <a:srgbClr val="153D31"/>
                </a:solidFill>
                <a:latin typeface="Segoe UI Semibold" panose="020B0702040204020203" pitchFamily="34" charset="0"/>
              </a:rPr>
              <a:t>Darul Irfan / Hadith + Library</a:t>
            </a:r>
          </a:p>
        </p:txBody>
      </p:sp>
      <p:sp>
        <p:nvSpPr>
          <p:cNvPr id="29" name="Urdu: حدیث / کتب خانہ">
            <a:extLst>
              <a:ext uri="{FF2B5EF4-FFF2-40B4-BE49-F238E27FC236}">
                <a16:creationId xmlns:a16="http://schemas.microsoft.com/office/drawing/2014/main" id="{4DD2202C-C78E-E030-73F8-ED99304A4656}"/>
              </a:ext>
            </a:extLst>
          </p:cNvPr>
          <p:cNvSpPr txBox="1"/>
          <p:nvPr/>
        </p:nvSpPr>
        <p:spPr>
          <a:xfrm>
            <a:off x="965200" y="1943100"/>
            <a:ext cx="2209864" cy="797520"/>
          </a:xfrm>
          <a:prstGeom prst="rect">
            <a:avLst/>
          </a:prstGeom>
          <a:noFill/>
        </p:spPr>
        <p:txBody>
          <a:bodyPr vert="horz" wrap="none" lIns="0" tIns="0" rIns="0" bIns="0" rtlCol="0">
            <a:noAutofit/>
          </a:bodyPr>
          <a:lstStyle/>
          <a:p>
            <a:pPr algn="r" rtl="1">
              <a:lnSpc>
                <a:spcPts val="4680"/>
              </a:lnSpc>
            </a:pPr>
            <a:r>
              <a:rPr lang="ar-AE" sz="2600">
                <a:solidFill>
                  <a:srgbClr val="90712A"/>
                </a:solidFill>
                <a:latin typeface="Noto Nastaliq Urdu" panose="020B0502040504020204" pitchFamily="34" charset="-78"/>
                <a:cs typeface="Noto Nastaliq Urdu" panose="020B0502040504020204" pitchFamily="34" charset="-78"/>
              </a:rPr>
              <a:t>حدیث / کتب خانہ</a:t>
            </a:r>
            <a:endParaRPr lang="en-US" sz="2600">
              <a:solidFill>
                <a:srgbClr val="90712A"/>
              </a:solidFill>
              <a:latin typeface="Noto Nastaliq Urdu" panose="020B0502040504020204" pitchFamily="34" charset="-78"/>
              <a:cs typeface="Noto Nastaliq Urdu" panose="020B0502040504020204" pitchFamily="34" charset="-78"/>
            </a:endParaRPr>
          </a:p>
        </p:txBody>
      </p:sp>
      <p:sp>
        <p:nvSpPr>
          <p:cNvPr id="30" name="Text: Hadith">
            <a:extLst>
              <a:ext uri="{FF2B5EF4-FFF2-40B4-BE49-F238E27FC236}">
                <a16:creationId xmlns:a16="http://schemas.microsoft.com/office/drawing/2014/main" id="{6B1576C7-D8D8-2E8A-652F-6B5569B74148}"/>
              </a:ext>
            </a:extLst>
          </p:cNvPr>
          <p:cNvSpPr txBox="1"/>
          <p:nvPr/>
        </p:nvSpPr>
        <p:spPr>
          <a:xfrm>
            <a:off x="1079500" y="2654300"/>
            <a:ext cx="1109726"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Hadith</a:t>
            </a:r>
          </a:p>
        </p:txBody>
      </p:sp>
      <p:sp>
        <p:nvSpPr>
          <p:cNvPr id="31" name="Urdu: حدیث">
            <a:extLst>
              <a:ext uri="{FF2B5EF4-FFF2-40B4-BE49-F238E27FC236}">
                <a16:creationId xmlns:a16="http://schemas.microsoft.com/office/drawing/2014/main" id="{DDB487F4-40A4-F43F-6647-6538AAB7C3DD}"/>
              </a:ext>
            </a:extLst>
          </p:cNvPr>
          <p:cNvSpPr txBox="1"/>
          <p:nvPr/>
        </p:nvSpPr>
        <p:spPr>
          <a:xfrm>
            <a:off x="2370138" y="2724150"/>
            <a:ext cx="687451"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حدیث</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32" name="Text: ↗">
            <a:extLst>
              <a:ext uri="{FF2B5EF4-FFF2-40B4-BE49-F238E27FC236}">
                <a16:creationId xmlns:a16="http://schemas.microsoft.com/office/drawing/2014/main" id="{46F631B8-BD42-291F-5643-3EF17EFF4C27}"/>
              </a:ext>
            </a:extLst>
          </p:cNvPr>
          <p:cNvSpPr txBox="1"/>
          <p:nvPr/>
        </p:nvSpPr>
        <p:spPr>
          <a:xfrm>
            <a:off x="9085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33" name="Text: Browse Hadith collections">
            <a:extLst>
              <a:ext uri="{FF2B5EF4-FFF2-40B4-BE49-F238E27FC236}">
                <a16:creationId xmlns:a16="http://schemas.microsoft.com/office/drawing/2014/main" id="{0D36A2E5-41B1-C9FB-CF8C-4840D8A9F4C4}"/>
              </a:ext>
            </a:extLst>
          </p:cNvPr>
          <p:cNvSpPr txBox="1"/>
          <p:nvPr/>
        </p:nvSpPr>
        <p:spPr>
          <a:xfrm>
            <a:off x="1536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Browse Hadith collections</a:t>
            </a:r>
          </a:p>
        </p:txBody>
      </p:sp>
      <p:sp>
        <p:nvSpPr>
          <p:cNvPr id="34" name="Urdu: حدیث کے مجموعے دیکھیں">
            <a:extLst>
              <a:ext uri="{FF2B5EF4-FFF2-40B4-BE49-F238E27FC236}">
                <a16:creationId xmlns:a16="http://schemas.microsoft.com/office/drawing/2014/main" id="{E40E9D6C-DBB1-3658-386B-BD2D47055F34}"/>
              </a:ext>
            </a:extLst>
          </p:cNvPr>
          <p:cNvSpPr txBox="1"/>
          <p:nvPr/>
        </p:nvSpPr>
        <p:spPr>
          <a:xfrm>
            <a:off x="1536701" y="3704431"/>
            <a:ext cx="20336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حدیث کے مجموعے دیکھیں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5" name="Text: Open books and chapters">
            <a:extLst>
              <a:ext uri="{FF2B5EF4-FFF2-40B4-BE49-F238E27FC236}">
                <a16:creationId xmlns:a16="http://schemas.microsoft.com/office/drawing/2014/main" id="{8F0230B0-8A6B-F034-5B2A-3075687AB222}"/>
              </a:ext>
            </a:extLst>
          </p:cNvPr>
          <p:cNvSpPr txBox="1"/>
          <p:nvPr/>
        </p:nvSpPr>
        <p:spPr>
          <a:xfrm>
            <a:off x="1536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Open books and chapters</a:t>
            </a:r>
          </a:p>
        </p:txBody>
      </p:sp>
      <p:sp>
        <p:nvSpPr>
          <p:cNvPr id="36" name="Urdu: کتاب اور باب کھولیں">
            <a:extLst>
              <a:ext uri="{FF2B5EF4-FFF2-40B4-BE49-F238E27FC236}">
                <a16:creationId xmlns:a16="http://schemas.microsoft.com/office/drawing/2014/main" id="{D9E10735-ABEA-4104-037E-A1379398B82D}"/>
              </a:ext>
            </a:extLst>
          </p:cNvPr>
          <p:cNvSpPr txBox="1"/>
          <p:nvPr/>
        </p:nvSpPr>
        <p:spPr>
          <a:xfrm>
            <a:off x="1536701" y="4364831"/>
            <a:ext cx="17145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کتاب اور باب کھولیں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7" name="Text: Search within a collection">
            <a:extLst>
              <a:ext uri="{FF2B5EF4-FFF2-40B4-BE49-F238E27FC236}">
                <a16:creationId xmlns:a16="http://schemas.microsoft.com/office/drawing/2014/main" id="{142E1294-A6C8-5AF6-5BCD-01D17BBEB482}"/>
              </a:ext>
            </a:extLst>
          </p:cNvPr>
          <p:cNvSpPr txBox="1"/>
          <p:nvPr/>
        </p:nvSpPr>
        <p:spPr>
          <a:xfrm>
            <a:off x="1536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Search within a collection</a:t>
            </a:r>
          </a:p>
        </p:txBody>
      </p:sp>
      <p:sp>
        <p:nvSpPr>
          <p:cNvPr id="38" name="Urdu: مجموعے کے اندر تلاش کریں">
            <a:extLst>
              <a:ext uri="{FF2B5EF4-FFF2-40B4-BE49-F238E27FC236}">
                <a16:creationId xmlns:a16="http://schemas.microsoft.com/office/drawing/2014/main" id="{D2EFBDC3-A529-037A-DD7E-FF78BF82E636}"/>
              </a:ext>
            </a:extLst>
          </p:cNvPr>
          <p:cNvSpPr txBox="1"/>
          <p:nvPr/>
        </p:nvSpPr>
        <p:spPr>
          <a:xfrm>
            <a:off x="1536701" y="5025231"/>
            <a:ext cx="21162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مجموعے کے اندر تلاش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9" name="Text: Jump through the contents list">
            <a:extLst>
              <a:ext uri="{FF2B5EF4-FFF2-40B4-BE49-F238E27FC236}">
                <a16:creationId xmlns:a16="http://schemas.microsoft.com/office/drawing/2014/main" id="{BD6F66BA-FEA3-3CCE-84DA-FFEE2BCB3D33}"/>
              </a:ext>
            </a:extLst>
          </p:cNvPr>
          <p:cNvSpPr txBox="1"/>
          <p:nvPr/>
        </p:nvSpPr>
        <p:spPr>
          <a:xfrm>
            <a:off x="1536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Jump through the contents list</a:t>
            </a:r>
          </a:p>
        </p:txBody>
      </p:sp>
      <p:sp>
        <p:nvSpPr>
          <p:cNvPr id="40" name="Urdu: فہرست سے مطلوبہ باب کھولیں">
            <a:extLst>
              <a:ext uri="{FF2B5EF4-FFF2-40B4-BE49-F238E27FC236}">
                <a16:creationId xmlns:a16="http://schemas.microsoft.com/office/drawing/2014/main" id="{D3D12F0F-F312-A655-1E4D-6AC132EFD398}"/>
              </a:ext>
            </a:extLst>
          </p:cNvPr>
          <p:cNvSpPr txBox="1"/>
          <p:nvPr/>
        </p:nvSpPr>
        <p:spPr>
          <a:xfrm>
            <a:off x="1536700" y="5685631"/>
            <a:ext cx="23924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فہرست سے مطلوبہ باب کھولیں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1" name="Text: Show or hide the Arabic text">
            <a:extLst>
              <a:ext uri="{FF2B5EF4-FFF2-40B4-BE49-F238E27FC236}">
                <a16:creationId xmlns:a16="http://schemas.microsoft.com/office/drawing/2014/main" id="{3A5A93BF-6748-2B58-8C2B-5B7ADCDFF5A2}"/>
              </a:ext>
            </a:extLst>
          </p:cNvPr>
          <p:cNvSpPr txBox="1"/>
          <p:nvPr/>
        </p:nvSpPr>
        <p:spPr>
          <a:xfrm>
            <a:off x="1536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Show or hide the Arabic text</a:t>
            </a:r>
          </a:p>
        </p:txBody>
      </p:sp>
      <p:sp>
        <p:nvSpPr>
          <p:cNvPr id="42" name="Urdu: عربی متن دکھائیں یا چھپائیں">
            <a:extLst>
              <a:ext uri="{FF2B5EF4-FFF2-40B4-BE49-F238E27FC236}">
                <a16:creationId xmlns:a16="http://schemas.microsoft.com/office/drawing/2014/main" id="{327DA0F8-417A-622F-C2FC-ADC33AD24837}"/>
              </a:ext>
            </a:extLst>
          </p:cNvPr>
          <p:cNvSpPr txBox="1"/>
          <p:nvPr/>
        </p:nvSpPr>
        <p:spPr>
          <a:xfrm>
            <a:off x="1536701" y="6346031"/>
            <a:ext cx="19876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عربی متن دکھائیں یا چھپائیں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3" name="Text: Read available Urdu or English text">
            <a:extLst>
              <a:ext uri="{FF2B5EF4-FFF2-40B4-BE49-F238E27FC236}">
                <a16:creationId xmlns:a16="http://schemas.microsoft.com/office/drawing/2014/main" id="{39FC2670-B8E8-19D7-868F-EB2D1D66F13E}"/>
              </a:ext>
            </a:extLst>
          </p:cNvPr>
          <p:cNvSpPr txBox="1"/>
          <p:nvPr/>
        </p:nvSpPr>
        <p:spPr>
          <a:xfrm>
            <a:off x="1536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Read available Urdu or English text</a:t>
            </a:r>
          </a:p>
        </p:txBody>
      </p:sp>
      <p:sp>
        <p:nvSpPr>
          <p:cNvPr id="44" name="Urdu: دستیاب اردو یا انگریزی ترجمہ پڑھیں">
            <a:extLst>
              <a:ext uri="{FF2B5EF4-FFF2-40B4-BE49-F238E27FC236}">
                <a16:creationId xmlns:a16="http://schemas.microsoft.com/office/drawing/2014/main" id="{9EFAEC5A-D5F4-DA9F-6A56-810EFC57E188}"/>
              </a:ext>
            </a:extLst>
          </p:cNvPr>
          <p:cNvSpPr txBox="1"/>
          <p:nvPr/>
        </p:nvSpPr>
        <p:spPr>
          <a:xfrm>
            <a:off x="1536701" y="7006431"/>
            <a:ext cx="26226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دستیاب اردو یا انگریزی ترجمہ پڑھیں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5" name="Text: Narrator information where provided">
            <a:extLst>
              <a:ext uri="{FF2B5EF4-FFF2-40B4-BE49-F238E27FC236}">
                <a16:creationId xmlns:a16="http://schemas.microsoft.com/office/drawing/2014/main" id="{C2E87451-4129-4721-5223-9D13FC149D04}"/>
              </a:ext>
            </a:extLst>
          </p:cNvPr>
          <p:cNvSpPr txBox="1"/>
          <p:nvPr/>
        </p:nvSpPr>
        <p:spPr>
          <a:xfrm>
            <a:off x="1536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Narrator information where provided</a:t>
            </a:r>
          </a:p>
        </p:txBody>
      </p:sp>
      <p:sp>
        <p:nvSpPr>
          <p:cNvPr id="46" name="Urdu: جہاں موجود ہو، راوی کا تعارف دیکھیں">
            <a:extLst>
              <a:ext uri="{FF2B5EF4-FFF2-40B4-BE49-F238E27FC236}">
                <a16:creationId xmlns:a16="http://schemas.microsoft.com/office/drawing/2014/main" id="{12D3035B-EF17-187E-2F75-8293B303474F}"/>
              </a:ext>
            </a:extLst>
          </p:cNvPr>
          <p:cNvSpPr txBox="1"/>
          <p:nvPr/>
        </p:nvSpPr>
        <p:spPr>
          <a:xfrm>
            <a:off x="1536701" y="7666831"/>
            <a:ext cx="29083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جہاں موجود ہو، راوی کا تعارف دیکھیں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7" name="Text: Save, share and continue reading">
            <a:extLst>
              <a:ext uri="{FF2B5EF4-FFF2-40B4-BE49-F238E27FC236}">
                <a16:creationId xmlns:a16="http://schemas.microsoft.com/office/drawing/2014/main" id="{DCD416C8-C9D5-4329-91EA-EEB48D5B6167}"/>
              </a:ext>
            </a:extLst>
          </p:cNvPr>
          <p:cNvSpPr txBox="1"/>
          <p:nvPr/>
        </p:nvSpPr>
        <p:spPr>
          <a:xfrm>
            <a:off x="1536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Save, share and continue reading</a:t>
            </a:r>
          </a:p>
        </p:txBody>
      </p:sp>
      <p:sp>
        <p:nvSpPr>
          <p:cNvPr id="48" name="Urdu: محفوظ کریں، شیئر کریں اور آگے پڑھیں">
            <a:extLst>
              <a:ext uri="{FF2B5EF4-FFF2-40B4-BE49-F238E27FC236}">
                <a16:creationId xmlns:a16="http://schemas.microsoft.com/office/drawing/2014/main" id="{1FCE8F14-33DE-1553-7BBC-E918C75D99B4}"/>
              </a:ext>
            </a:extLst>
          </p:cNvPr>
          <p:cNvSpPr txBox="1"/>
          <p:nvPr/>
        </p:nvSpPr>
        <p:spPr>
          <a:xfrm>
            <a:off x="1536700" y="8327231"/>
            <a:ext cx="28797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محفوظ کریں، شیئر کریں اور آگے پڑھیں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9" name="Text: Source references and review labels">
            <a:extLst>
              <a:ext uri="{FF2B5EF4-FFF2-40B4-BE49-F238E27FC236}">
                <a16:creationId xmlns:a16="http://schemas.microsoft.com/office/drawing/2014/main" id="{64513425-37A3-75AE-6CFB-2705D2A88F3D}"/>
              </a:ext>
            </a:extLst>
          </p:cNvPr>
          <p:cNvSpPr txBox="1"/>
          <p:nvPr/>
        </p:nvSpPr>
        <p:spPr>
          <a:xfrm>
            <a:off x="1536700" y="8712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Source references and review labels</a:t>
            </a:r>
          </a:p>
        </p:txBody>
      </p:sp>
      <p:sp>
        <p:nvSpPr>
          <p:cNvPr id="50" name="Urdu: حوالے اور ترجمے کی حیثیت دیکھیں">
            <a:extLst>
              <a:ext uri="{FF2B5EF4-FFF2-40B4-BE49-F238E27FC236}">
                <a16:creationId xmlns:a16="http://schemas.microsoft.com/office/drawing/2014/main" id="{B43F60AC-8554-8E28-974D-7AD115B8492F}"/>
              </a:ext>
            </a:extLst>
          </p:cNvPr>
          <p:cNvSpPr txBox="1"/>
          <p:nvPr/>
        </p:nvSpPr>
        <p:spPr>
          <a:xfrm>
            <a:off x="1536701" y="8987631"/>
            <a:ext cx="25845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حوالے اور ترجمے کی حیثیت دیکھیں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1" name="Text: Library">
            <a:extLst>
              <a:ext uri="{FF2B5EF4-FFF2-40B4-BE49-F238E27FC236}">
                <a16:creationId xmlns:a16="http://schemas.microsoft.com/office/drawing/2014/main" id="{31BD450B-9BBF-C3F8-E203-2A715AFA6A27}"/>
              </a:ext>
            </a:extLst>
          </p:cNvPr>
          <p:cNvSpPr txBox="1"/>
          <p:nvPr/>
        </p:nvSpPr>
        <p:spPr>
          <a:xfrm>
            <a:off x="10985500" y="2654300"/>
            <a:ext cx="1143064"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Library</a:t>
            </a:r>
          </a:p>
        </p:txBody>
      </p:sp>
      <p:sp>
        <p:nvSpPr>
          <p:cNvPr id="52" name="Urdu: کتب خانہ">
            <a:extLst>
              <a:ext uri="{FF2B5EF4-FFF2-40B4-BE49-F238E27FC236}">
                <a16:creationId xmlns:a16="http://schemas.microsoft.com/office/drawing/2014/main" id="{B4FCC6F8-9657-FE06-15F4-FEE4337CC6E5}"/>
              </a:ext>
            </a:extLst>
          </p:cNvPr>
          <p:cNvSpPr txBox="1"/>
          <p:nvPr/>
        </p:nvSpPr>
        <p:spPr>
          <a:xfrm>
            <a:off x="12307293" y="2724150"/>
            <a:ext cx="897001"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کتب خانہ</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53" name="Text: ↗">
            <a:extLst>
              <a:ext uri="{FF2B5EF4-FFF2-40B4-BE49-F238E27FC236}">
                <a16:creationId xmlns:a16="http://schemas.microsoft.com/office/drawing/2014/main" id="{366B4854-E44E-EB44-2CCD-CA7181591297}"/>
              </a:ext>
            </a:extLst>
          </p:cNvPr>
          <p:cNvSpPr txBox="1"/>
          <p:nvPr/>
        </p:nvSpPr>
        <p:spPr>
          <a:xfrm>
            <a:off x="18991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54" name="Text: Books shelf and title details">
            <a:extLst>
              <a:ext uri="{FF2B5EF4-FFF2-40B4-BE49-F238E27FC236}">
                <a16:creationId xmlns:a16="http://schemas.microsoft.com/office/drawing/2014/main" id="{3516C98B-52AC-04E7-CE7E-35C66E2AD2DE}"/>
              </a:ext>
            </a:extLst>
          </p:cNvPr>
          <p:cNvSpPr txBox="1"/>
          <p:nvPr/>
        </p:nvSpPr>
        <p:spPr>
          <a:xfrm>
            <a:off x="11442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Books shelf and title details</a:t>
            </a:r>
          </a:p>
        </p:txBody>
      </p:sp>
      <p:sp>
        <p:nvSpPr>
          <p:cNvPr id="55" name="Urdu: کتابوں کی فہرست اور تعارف">
            <a:extLst>
              <a:ext uri="{FF2B5EF4-FFF2-40B4-BE49-F238E27FC236}">
                <a16:creationId xmlns:a16="http://schemas.microsoft.com/office/drawing/2014/main" id="{00EDDB5A-AC71-4D6C-535B-98DDE847133A}"/>
              </a:ext>
            </a:extLst>
          </p:cNvPr>
          <p:cNvSpPr txBox="1"/>
          <p:nvPr/>
        </p:nvSpPr>
        <p:spPr>
          <a:xfrm>
            <a:off x="11442701" y="3704431"/>
            <a:ext cx="21860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کتابوں کی فہرست اور تعارف</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6" name="Text: Al-Murshid magazine archive">
            <a:extLst>
              <a:ext uri="{FF2B5EF4-FFF2-40B4-BE49-F238E27FC236}">
                <a16:creationId xmlns:a16="http://schemas.microsoft.com/office/drawing/2014/main" id="{FE1B7321-B758-72FD-3AE4-88BA2368EB01}"/>
              </a:ext>
            </a:extLst>
          </p:cNvPr>
          <p:cNvSpPr txBox="1"/>
          <p:nvPr/>
        </p:nvSpPr>
        <p:spPr>
          <a:xfrm>
            <a:off x="11442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Al-Murshid magazine archive</a:t>
            </a:r>
          </a:p>
        </p:txBody>
      </p:sp>
      <p:sp>
        <p:nvSpPr>
          <p:cNvPr id="57" name="Urdu: المرشد رسالے کا ذخیرہ">
            <a:extLst>
              <a:ext uri="{FF2B5EF4-FFF2-40B4-BE49-F238E27FC236}">
                <a16:creationId xmlns:a16="http://schemas.microsoft.com/office/drawing/2014/main" id="{5AD2AE74-2A3A-44B7-0EB7-C488FD9E607C}"/>
              </a:ext>
            </a:extLst>
          </p:cNvPr>
          <p:cNvSpPr txBox="1"/>
          <p:nvPr/>
        </p:nvSpPr>
        <p:spPr>
          <a:xfrm>
            <a:off x="11442701" y="4364831"/>
            <a:ext cx="16256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المرشد رسالے کا ذخیرہ</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8" name="Text: Text reader and PDF reader">
            <a:extLst>
              <a:ext uri="{FF2B5EF4-FFF2-40B4-BE49-F238E27FC236}">
                <a16:creationId xmlns:a16="http://schemas.microsoft.com/office/drawing/2014/main" id="{667B9566-B7BB-6903-B6F0-FACEC8838831}"/>
              </a:ext>
            </a:extLst>
          </p:cNvPr>
          <p:cNvSpPr txBox="1"/>
          <p:nvPr/>
        </p:nvSpPr>
        <p:spPr>
          <a:xfrm>
            <a:off x="11442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Text reader and PDF reader</a:t>
            </a:r>
          </a:p>
        </p:txBody>
      </p:sp>
      <p:sp>
        <p:nvSpPr>
          <p:cNvPr id="59" name="Urdu: متن یا پی ڈی ایف میں پڑھیں">
            <a:extLst>
              <a:ext uri="{FF2B5EF4-FFF2-40B4-BE49-F238E27FC236}">
                <a16:creationId xmlns:a16="http://schemas.microsoft.com/office/drawing/2014/main" id="{EF056457-5ABE-0D47-FEBC-6034EB615643}"/>
              </a:ext>
            </a:extLst>
          </p:cNvPr>
          <p:cNvSpPr txBox="1"/>
          <p:nvPr/>
        </p:nvSpPr>
        <p:spPr>
          <a:xfrm>
            <a:off x="11442700" y="5025231"/>
            <a:ext cx="21241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متن یا پی ڈی ایف میں پڑھیں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0" name="Text: Page navigation and progress">
            <a:extLst>
              <a:ext uri="{FF2B5EF4-FFF2-40B4-BE49-F238E27FC236}">
                <a16:creationId xmlns:a16="http://schemas.microsoft.com/office/drawing/2014/main" id="{368C20BD-9EF0-794C-9F91-A1E22CA441B2}"/>
              </a:ext>
            </a:extLst>
          </p:cNvPr>
          <p:cNvSpPr txBox="1"/>
          <p:nvPr/>
        </p:nvSpPr>
        <p:spPr>
          <a:xfrm>
            <a:off x="11442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Page navigation and progress</a:t>
            </a:r>
          </a:p>
        </p:txBody>
      </p:sp>
      <p:sp>
        <p:nvSpPr>
          <p:cNvPr id="61" name="Urdu: صفحہ بدلیں اور پڑھنے کی جگہ دیکھیں">
            <a:extLst>
              <a:ext uri="{FF2B5EF4-FFF2-40B4-BE49-F238E27FC236}">
                <a16:creationId xmlns:a16="http://schemas.microsoft.com/office/drawing/2014/main" id="{50A30E9F-E804-BBE7-ACB3-16C24AC9E587}"/>
              </a:ext>
            </a:extLst>
          </p:cNvPr>
          <p:cNvSpPr txBox="1"/>
          <p:nvPr/>
        </p:nvSpPr>
        <p:spPr>
          <a:xfrm>
            <a:off x="11442701" y="5685631"/>
            <a:ext cx="25416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صفحہ بدلیں اور پڑھنے کی جگہ دیکھیں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2" name="Text: Zoom and fit the PDF page">
            <a:extLst>
              <a:ext uri="{FF2B5EF4-FFF2-40B4-BE49-F238E27FC236}">
                <a16:creationId xmlns:a16="http://schemas.microsoft.com/office/drawing/2014/main" id="{F46BA70E-6ED4-D5A7-E015-743DF3DD7967}"/>
              </a:ext>
            </a:extLst>
          </p:cNvPr>
          <p:cNvSpPr txBox="1"/>
          <p:nvPr/>
        </p:nvSpPr>
        <p:spPr>
          <a:xfrm>
            <a:off x="11442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Zoom and fit the PDF page</a:t>
            </a:r>
          </a:p>
        </p:txBody>
      </p:sp>
      <p:sp>
        <p:nvSpPr>
          <p:cNvPr id="63" name="Urdu: پی ڈی ایف کا صفحہ بڑا یا مکمل دیکھیں">
            <a:extLst>
              <a:ext uri="{FF2B5EF4-FFF2-40B4-BE49-F238E27FC236}">
                <a16:creationId xmlns:a16="http://schemas.microsoft.com/office/drawing/2014/main" id="{EE0BFAF1-9BD5-C50A-83CE-C03FEABDB1DE}"/>
              </a:ext>
            </a:extLst>
          </p:cNvPr>
          <p:cNvSpPr txBox="1"/>
          <p:nvPr/>
        </p:nvSpPr>
        <p:spPr>
          <a:xfrm>
            <a:off x="11442701" y="6346031"/>
            <a:ext cx="26940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پی ڈی ایف کا صفحہ بڑا یا مکمل دیکھیں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4" name="Text: Download available books">
            <a:extLst>
              <a:ext uri="{FF2B5EF4-FFF2-40B4-BE49-F238E27FC236}">
                <a16:creationId xmlns:a16="http://schemas.microsoft.com/office/drawing/2014/main" id="{F5911F8E-B3B8-80BB-9833-FB35204CB1A4}"/>
              </a:ext>
            </a:extLst>
          </p:cNvPr>
          <p:cNvSpPr txBox="1"/>
          <p:nvPr/>
        </p:nvSpPr>
        <p:spPr>
          <a:xfrm>
            <a:off x="11442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Download available books</a:t>
            </a:r>
          </a:p>
        </p:txBody>
      </p:sp>
      <p:sp>
        <p:nvSpPr>
          <p:cNvPr id="65" name="Urdu: دستیاب کتابیں ڈاؤن لوڈ کریں">
            <a:extLst>
              <a:ext uri="{FF2B5EF4-FFF2-40B4-BE49-F238E27FC236}">
                <a16:creationId xmlns:a16="http://schemas.microsoft.com/office/drawing/2014/main" id="{E87E5A0B-984B-CD2B-CB8E-F38B7BC43BA4}"/>
              </a:ext>
            </a:extLst>
          </p:cNvPr>
          <p:cNvSpPr txBox="1"/>
          <p:nvPr/>
        </p:nvSpPr>
        <p:spPr>
          <a:xfrm>
            <a:off x="11442701" y="7006431"/>
            <a:ext cx="22305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دستیاب کتابیں ڈاؤن لوڈ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6" name="Text: Saved items and favourites">
            <a:extLst>
              <a:ext uri="{FF2B5EF4-FFF2-40B4-BE49-F238E27FC236}">
                <a16:creationId xmlns:a16="http://schemas.microsoft.com/office/drawing/2014/main" id="{499A0C92-F112-E2BD-B8A8-74DD1EA89BAD}"/>
              </a:ext>
            </a:extLst>
          </p:cNvPr>
          <p:cNvSpPr txBox="1"/>
          <p:nvPr/>
        </p:nvSpPr>
        <p:spPr>
          <a:xfrm>
            <a:off x="11442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Saved items and favourites</a:t>
            </a:r>
          </a:p>
        </p:txBody>
      </p:sp>
      <p:sp>
        <p:nvSpPr>
          <p:cNvPr id="67" name="Urdu: محفوظ اور پسندیدہ کتابیں">
            <a:extLst>
              <a:ext uri="{FF2B5EF4-FFF2-40B4-BE49-F238E27FC236}">
                <a16:creationId xmlns:a16="http://schemas.microsoft.com/office/drawing/2014/main" id="{DA5B4F5B-97B9-9D62-BE87-405EE82E2F9F}"/>
              </a:ext>
            </a:extLst>
          </p:cNvPr>
          <p:cNvSpPr txBox="1"/>
          <p:nvPr/>
        </p:nvSpPr>
        <p:spPr>
          <a:xfrm>
            <a:off x="11442700" y="7666831"/>
            <a:ext cx="18066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محفوظ اور پسندیدہ کتابیں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8" name="Text: Reading notes and bookmarks">
            <a:extLst>
              <a:ext uri="{FF2B5EF4-FFF2-40B4-BE49-F238E27FC236}">
                <a16:creationId xmlns:a16="http://schemas.microsoft.com/office/drawing/2014/main" id="{5C161DEF-5B7E-FE28-E90F-A8CCE5754092}"/>
              </a:ext>
            </a:extLst>
          </p:cNvPr>
          <p:cNvSpPr txBox="1"/>
          <p:nvPr/>
        </p:nvSpPr>
        <p:spPr>
          <a:xfrm>
            <a:off x="11442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Reading notes and bookmarks</a:t>
            </a:r>
          </a:p>
        </p:txBody>
      </p:sp>
      <p:sp>
        <p:nvSpPr>
          <p:cNvPr id="69" name="Urdu: مطالعے کے نوٹس اور بکمارک">
            <a:extLst>
              <a:ext uri="{FF2B5EF4-FFF2-40B4-BE49-F238E27FC236}">
                <a16:creationId xmlns:a16="http://schemas.microsoft.com/office/drawing/2014/main" id="{758BC2B5-EFC1-6CB6-433D-49520F3303A8}"/>
              </a:ext>
            </a:extLst>
          </p:cNvPr>
          <p:cNvSpPr txBox="1"/>
          <p:nvPr/>
        </p:nvSpPr>
        <p:spPr>
          <a:xfrm>
            <a:off x="11442700" y="8327231"/>
            <a:ext cx="22193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مطالعے کے نوٹس اور بکمارک</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70" name="Text: Continue the last book">
            <a:extLst>
              <a:ext uri="{FF2B5EF4-FFF2-40B4-BE49-F238E27FC236}">
                <a16:creationId xmlns:a16="http://schemas.microsoft.com/office/drawing/2014/main" id="{CDFB6E6C-5DAC-4329-1E1F-20711C27B8E7}"/>
              </a:ext>
            </a:extLst>
          </p:cNvPr>
          <p:cNvSpPr txBox="1"/>
          <p:nvPr/>
        </p:nvSpPr>
        <p:spPr>
          <a:xfrm>
            <a:off x="11442700" y="8712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Continue the last book</a:t>
            </a:r>
          </a:p>
        </p:txBody>
      </p:sp>
      <p:sp>
        <p:nvSpPr>
          <p:cNvPr id="71" name="Urdu: آخری کتاب وہیں سے کھولیں">
            <a:extLst>
              <a:ext uri="{FF2B5EF4-FFF2-40B4-BE49-F238E27FC236}">
                <a16:creationId xmlns:a16="http://schemas.microsoft.com/office/drawing/2014/main" id="{F4E83061-011F-5E76-CAE5-D37288786129}"/>
              </a:ext>
            </a:extLst>
          </p:cNvPr>
          <p:cNvSpPr txBox="1"/>
          <p:nvPr/>
        </p:nvSpPr>
        <p:spPr>
          <a:xfrm>
            <a:off x="11442701" y="8987631"/>
            <a:ext cx="22162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آخری کتاب وہیں سے کھولیں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72" name="Text: Manage downloaded content">
            <a:extLst>
              <a:ext uri="{FF2B5EF4-FFF2-40B4-BE49-F238E27FC236}">
                <a16:creationId xmlns:a16="http://schemas.microsoft.com/office/drawing/2014/main" id="{67C3506F-E2FB-4E0E-5A15-D83B4F513372}"/>
              </a:ext>
            </a:extLst>
          </p:cNvPr>
          <p:cNvSpPr txBox="1"/>
          <p:nvPr/>
        </p:nvSpPr>
        <p:spPr>
          <a:xfrm>
            <a:off x="11442700" y="9372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Manage downloaded content</a:t>
            </a:r>
          </a:p>
        </p:txBody>
      </p:sp>
      <p:sp>
        <p:nvSpPr>
          <p:cNvPr id="73" name="Urdu: ڈاؤن لوڈ کی گئی فائلیں سنبھالیں">
            <a:extLst>
              <a:ext uri="{FF2B5EF4-FFF2-40B4-BE49-F238E27FC236}">
                <a16:creationId xmlns:a16="http://schemas.microsoft.com/office/drawing/2014/main" id="{C671FF14-1A4E-3A85-FC5E-FBBB071103AE}"/>
              </a:ext>
            </a:extLst>
          </p:cNvPr>
          <p:cNvSpPr txBox="1"/>
          <p:nvPr/>
        </p:nvSpPr>
        <p:spPr>
          <a:xfrm>
            <a:off x="11442701" y="9648031"/>
            <a:ext cx="23305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ڈاؤن لوڈ کی گئی فائلیں سنبھالیں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74" name="Text: Booklets, articles, Sufi poetry and courses">
            <a:extLst>
              <a:ext uri="{FF2B5EF4-FFF2-40B4-BE49-F238E27FC236}">
                <a16:creationId xmlns:a16="http://schemas.microsoft.com/office/drawing/2014/main" id="{CD1D92C5-7729-529C-9C89-DC739B047270}"/>
              </a:ext>
            </a:extLst>
          </p:cNvPr>
          <p:cNvSpPr txBox="1"/>
          <p:nvPr/>
        </p:nvSpPr>
        <p:spPr>
          <a:xfrm>
            <a:off x="11442700" y="10033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Booklets, articles, Sufi poetry and courses</a:t>
            </a:r>
          </a:p>
        </p:txBody>
      </p:sp>
      <p:sp>
        <p:nvSpPr>
          <p:cNvPr id="75" name="Urdu: کتابچے، مضامین، صوفی شاعری اور کورسز">
            <a:extLst>
              <a:ext uri="{FF2B5EF4-FFF2-40B4-BE49-F238E27FC236}">
                <a16:creationId xmlns:a16="http://schemas.microsoft.com/office/drawing/2014/main" id="{C074389C-DFCB-B2DE-9392-2E0A1990AF11}"/>
              </a:ext>
            </a:extLst>
          </p:cNvPr>
          <p:cNvSpPr txBox="1"/>
          <p:nvPr/>
        </p:nvSpPr>
        <p:spPr>
          <a:xfrm>
            <a:off x="11442701" y="10308431"/>
            <a:ext cx="30290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کتابچے، مضامین، صوفی شاعری اور کورسز</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76" name="Text: SILSILA NAQSHBANDIA OWAISIAH">
            <a:extLst>
              <a:ext uri="{FF2B5EF4-FFF2-40B4-BE49-F238E27FC236}">
                <a16:creationId xmlns:a16="http://schemas.microsoft.com/office/drawing/2014/main" id="{A33622C8-B849-3FBD-B0DE-0A05DCBF6A0B}"/>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77" name="Text: App map">
            <a:extLst>
              <a:ext uri="{FF2B5EF4-FFF2-40B4-BE49-F238E27FC236}">
                <a16:creationId xmlns:a16="http://schemas.microsoft.com/office/drawing/2014/main" id="{E85D55D8-8470-FA67-F6B4-664D82412DF5}"/>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78" name="Text: All features">
            <a:extLst>
              <a:ext uri="{FF2B5EF4-FFF2-40B4-BE49-F238E27FC236}">
                <a16:creationId xmlns:a16="http://schemas.microsoft.com/office/drawing/2014/main" id="{A3C36E4D-B833-C4F1-09B6-F56DBBE94B79}"/>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79" name="Text: 55 / 65">
            <a:extLst>
              <a:ext uri="{FF2B5EF4-FFF2-40B4-BE49-F238E27FC236}">
                <a16:creationId xmlns:a16="http://schemas.microsoft.com/office/drawing/2014/main" id="{772052A0-86E5-2C9E-D139-65D58BFE57D4}"/>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55 / 65</a:t>
            </a:r>
          </a:p>
        </p:txBody>
      </p:sp>
      <p:sp>
        <p:nvSpPr>
          <p:cNvPr id="80" name="Text: ‹">
            <a:extLst>
              <a:ext uri="{FF2B5EF4-FFF2-40B4-BE49-F238E27FC236}">
                <a16:creationId xmlns:a16="http://schemas.microsoft.com/office/drawing/2014/main" id="{74086A78-CF70-0254-66F6-727263596833}"/>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81" name="Text: ›">
            <a:extLst>
              <a:ext uri="{FF2B5EF4-FFF2-40B4-BE49-F238E27FC236}">
                <a16:creationId xmlns:a16="http://schemas.microsoft.com/office/drawing/2014/main" id="{4A1BCB9B-676B-CFE4-10A3-5822936C7C29}"/>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82" name="Explore: screen=hadith-en">
            <a:hlinkClick r:id="rId4"/>
            <a:extLst>
              <a:ext uri="{FF2B5EF4-FFF2-40B4-BE49-F238E27FC236}">
                <a16:creationId xmlns:a16="http://schemas.microsoft.com/office/drawing/2014/main" id="{9C15BF51-C5CA-56D6-91F0-46B47F07393E}"/>
              </a:ext>
            </a:extLst>
          </p:cNvPr>
          <p:cNvSpPr/>
          <p:nvPr/>
        </p:nvSpPr>
        <p:spPr>
          <a:xfrm>
            <a:off x="1079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Explore: screen=library-en">
            <a:hlinkClick r:id="rId5"/>
            <a:extLst>
              <a:ext uri="{FF2B5EF4-FFF2-40B4-BE49-F238E27FC236}">
                <a16:creationId xmlns:a16="http://schemas.microsoft.com/office/drawing/2014/main" id="{3D9491BD-7355-0641-D964-F8EB8262638C}"/>
              </a:ext>
            </a:extLst>
          </p:cNvPr>
          <p:cNvSpPr/>
          <p:nvPr/>
        </p:nvSpPr>
        <p:spPr>
          <a:xfrm>
            <a:off x="10985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Navigate: architecture">
            <a:hlinkClick r:id="rId6" action="ppaction://hlinksldjump"/>
            <a:extLst>
              <a:ext uri="{FF2B5EF4-FFF2-40B4-BE49-F238E27FC236}">
                <a16:creationId xmlns:a16="http://schemas.microsoft.com/office/drawing/2014/main" id="{8D47050B-3556-9246-9518-0D355B62E783}"/>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Explore: features">
            <a:hlinkClick r:id="rId7"/>
            <a:extLst>
              <a:ext uri="{FF2B5EF4-FFF2-40B4-BE49-F238E27FC236}">
                <a16:creationId xmlns:a16="http://schemas.microsoft.com/office/drawing/2014/main" id="{39FBD9A7-FDF8-C037-92D6-7D5E37BF091A}"/>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Navigate: tree-5">
            <a:hlinkClick r:id="rId8" action="ppaction://hlinksldjump"/>
            <a:extLst>
              <a:ext uri="{FF2B5EF4-FFF2-40B4-BE49-F238E27FC236}">
                <a16:creationId xmlns:a16="http://schemas.microsoft.com/office/drawing/2014/main" id="{17BD8A88-68EA-C5E2-F8D3-9482CE453257}"/>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Navigate: tree-7">
            <a:hlinkClick r:id="rId9" action="ppaction://hlinksldjump"/>
            <a:extLst>
              <a:ext uri="{FF2B5EF4-FFF2-40B4-BE49-F238E27FC236}">
                <a16:creationId xmlns:a16="http://schemas.microsoft.com/office/drawing/2014/main" id="{6FE91C10-0B0E-AFCD-17A2-26038DFA11E6}"/>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6466418"/>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name="tree-7">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87C30014-A374-18E3-4375-703F440574F4}"/>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cxnSp>
        <p:nvCxnSpPr>
          <p:cNvPr id="4" name="Editable architecture connector">
            <a:extLst>
              <a:ext uri="{FF2B5EF4-FFF2-40B4-BE49-F238E27FC236}">
                <a16:creationId xmlns:a16="http://schemas.microsoft.com/office/drawing/2014/main" id="{F696FF2A-D10D-04E0-F111-A8D89C8D88BD}"/>
              </a:ext>
            </a:extLst>
          </p:cNvPr>
          <p:cNvCxnSpPr/>
          <p:nvPr/>
        </p:nvCxnSpPr>
        <p:spPr>
          <a:xfrm>
            <a:off x="1206500" y="3175000"/>
            <a:ext cx="0" cy="56896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 name="Editable architecture connector">
            <a:extLst>
              <a:ext uri="{FF2B5EF4-FFF2-40B4-BE49-F238E27FC236}">
                <a16:creationId xmlns:a16="http://schemas.microsoft.com/office/drawing/2014/main" id="{F80346CE-7417-8328-03E7-1EE4DC00CF49}"/>
              </a:ext>
            </a:extLst>
          </p:cNvPr>
          <p:cNvCxnSpPr/>
          <p:nvPr/>
        </p:nvCxnSpPr>
        <p:spPr>
          <a:xfrm>
            <a:off x="1206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 name="Editable architecture connector">
            <a:extLst>
              <a:ext uri="{FF2B5EF4-FFF2-40B4-BE49-F238E27FC236}">
                <a16:creationId xmlns:a16="http://schemas.microsoft.com/office/drawing/2014/main" id="{6625CACE-5E07-459C-BDAF-C04C2BA80796}"/>
              </a:ext>
            </a:extLst>
          </p:cNvPr>
          <p:cNvCxnSpPr/>
          <p:nvPr/>
        </p:nvCxnSpPr>
        <p:spPr>
          <a:xfrm>
            <a:off x="1206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 name="Editable architecture connector">
            <a:extLst>
              <a:ext uri="{FF2B5EF4-FFF2-40B4-BE49-F238E27FC236}">
                <a16:creationId xmlns:a16="http://schemas.microsoft.com/office/drawing/2014/main" id="{DE13AD2E-00C1-EBF7-7F8B-FCD7E9AA8506}"/>
              </a:ext>
            </a:extLst>
          </p:cNvPr>
          <p:cNvCxnSpPr/>
          <p:nvPr/>
        </p:nvCxnSpPr>
        <p:spPr>
          <a:xfrm>
            <a:off x="1206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 name="Editable architecture connector">
            <a:extLst>
              <a:ext uri="{FF2B5EF4-FFF2-40B4-BE49-F238E27FC236}">
                <a16:creationId xmlns:a16="http://schemas.microsoft.com/office/drawing/2014/main" id="{B3C02080-736C-0D1E-081C-DBDC49D07D3E}"/>
              </a:ext>
            </a:extLst>
          </p:cNvPr>
          <p:cNvCxnSpPr/>
          <p:nvPr/>
        </p:nvCxnSpPr>
        <p:spPr>
          <a:xfrm>
            <a:off x="1206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 name="Editable architecture connector">
            <a:extLst>
              <a:ext uri="{FF2B5EF4-FFF2-40B4-BE49-F238E27FC236}">
                <a16:creationId xmlns:a16="http://schemas.microsoft.com/office/drawing/2014/main" id="{4EFF89F6-8A9C-5F7E-B846-FCCE098E5803}"/>
              </a:ext>
            </a:extLst>
          </p:cNvPr>
          <p:cNvCxnSpPr/>
          <p:nvPr/>
        </p:nvCxnSpPr>
        <p:spPr>
          <a:xfrm>
            <a:off x="1206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0" name="Editable architecture connector">
            <a:extLst>
              <a:ext uri="{FF2B5EF4-FFF2-40B4-BE49-F238E27FC236}">
                <a16:creationId xmlns:a16="http://schemas.microsoft.com/office/drawing/2014/main" id="{9013C84A-96BB-4FA6-DDFC-38CC0E6074C2}"/>
              </a:ext>
            </a:extLst>
          </p:cNvPr>
          <p:cNvCxnSpPr/>
          <p:nvPr/>
        </p:nvCxnSpPr>
        <p:spPr>
          <a:xfrm>
            <a:off x="1206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1" name="Editable architecture connector">
            <a:extLst>
              <a:ext uri="{FF2B5EF4-FFF2-40B4-BE49-F238E27FC236}">
                <a16:creationId xmlns:a16="http://schemas.microsoft.com/office/drawing/2014/main" id="{256B4AF3-02A9-D82A-38DE-E678FB80F8C3}"/>
              </a:ext>
            </a:extLst>
          </p:cNvPr>
          <p:cNvCxnSpPr/>
          <p:nvPr/>
        </p:nvCxnSpPr>
        <p:spPr>
          <a:xfrm>
            <a:off x="1206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2" name="Editable architecture connector">
            <a:extLst>
              <a:ext uri="{FF2B5EF4-FFF2-40B4-BE49-F238E27FC236}">
                <a16:creationId xmlns:a16="http://schemas.microsoft.com/office/drawing/2014/main" id="{A2469B4C-DDC5-B16F-6D4A-99BE295614F5}"/>
              </a:ext>
            </a:extLst>
          </p:cNvPr>
          <p:cNvCxnSpPr/>
          <p:nvPr/>
        </p:nvCxnSpPr>
        <p:spPr>
          <a:xfrm>
            <a:off x="1206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3" name="Editable architecture connector">
            <a:extLst>
              <a:ext uri="{FF2B5EF4-FFF2-40B4-BE49-F238E27FC236}">
                <a16:creationId xmlns:a16="http://schemas.microsoft.com/office/drawing/2014/main" id="{ECCCAB6C-EC43-A218-F868-C9BB4062829B}"/>
              </a:ext>
            </a:extLst>
          </p:cNvPr>
          <p:cNvCxnSpPr/>
          <p:nvPr/>
        </p:nvCxnSpPr>
        <p:spPr>
          <a:xfrm>
            <a:off x="1206500" y="8864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4" name="Editable architecture connector">
            <a:extLst>
              <a:ext uri="{FF2B5EF4-FFF2-40B4-BE49-F238E27FC236}">
                <a16:creationId xmlns:a16="http://schemas.microsoft.com/office/drawing/2014/main" id="{71A6C1B7-DE3A-3662-4EE4-AD522A8C7A6B}"/>
              </a:ext>
            </a:extLst>
          </p:cNvPr>
          <p:cNvCxnSpPr/>
          <p:nvPr/>
        </p:nvCxnSpPr>
        <p:spPr>
          <a:xfrm>
            <a:off x="11112500" y="3175000"/>
            <a:ext cx="0" cy="63500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5" name="Editable architecture connector">
            <a:extLst>
              <a:ext uri="{FF2B5EF4-FFF2-40B4-BE49-F238E27FC236}">
                <a16:creationId xmlns:a16="http://schemas.microsoft.com/office/drawing/2014/main" id="{A93FA786-24DB-D56F-EC7A-F5FFCFEA82CB}"/>
              </a:ext>
            </a:extLst>
          </p:cNvPr>
          <p:cNvCxnSpPr/>
          <p:nvPr/>
        </p:nvCxnSpPr>
        <p:spPr>
          <a:xfrm>
            <a:off x="11112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6" name="Editable architecture connector">
            <a:extLst>
              <a:ext uri="{FF2B5EF4-FFF2-40B4-BE49-F238E27FC236}">
                <a16:creationId xmlns:a16="http://schemas.microsoft.com/office/drawing/2014/main" id="{64AB3AB4-AD54-6B34-4882-EB879BF4CEFA}"/>
              </a:ext>
            </a:extLst>
          </p:cNvPr>
          <p:cNvCxnSpPr/>
          <p:nvPr/>
        </p:nvCxnSpPr>
        <p:spPr>
          <a:xfrm>
            <a:off x="11112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7" name="Editable architecture connector">
            <a:extLst>
              <a:ext uri="{FF2B5EF4-FFF2-40B4-BE49-F238E27FC236}">
                <a16:creationId xmlns:a16="http://schemas.microsoft.com/office/drawing/2014/main" id="{AAFE7A38-9EE9-5293-7969-A0DDFD265D90}"/>
              </a:ext>
            </a:extLst>
          </p:cNvPr>
          <p:cNvCxnSpPr/>
          <p:nvPr/>
        </p:nvCxnSpPr>
        <p:spPr>
          <a:xfrm>
            <a:off x="11112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8" name="Editable architecture connector">
            <a:extLst>
              <a:ext uri="{FF2B5EF4-FFF2-40B4-BE49-F238E27FC236}">
                <a16:creationId xmlns:a16="http://schemas.microsoft.com/office/drawing/2014/main" id="{2EBB77E0-D9EC-BEB1-BD8E-78C6F6E7B9E5}"/>
              </a:ext>
            </a:extLst>
          </p:cNvPr>
          <p:cNvCxnSpPr/>
          <p:nvPr/>
        </p:nvCxnSpPr>
        <p:spPr>
          <a:xfrm>
            <a:off x="11112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9" name="Editable architecture connector">
            <a:extLst>
              <a:ext uri="{FF2B5EF4-FFF2-40B4-BE49-F238E27FC236}">
                <a16:creationId xmlns:a16="http://schemas.microsoft.com/office/drawing/2014/main" id="{D5557755-BAE4-07A8-8973-911EB558837E}"/>
              </a:ext>
            </a:extLst>
          </p:cNvPr>
          <p:cNvCxnSpPr/>
          <p:nvPr/>
        </p:nvCxnSpPr>
        <p:spPr>
          <a:xfrm>
            <a:off x="11112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0" name="Editable architecture connector">
            <a:extLst>
              <a:ext uri="{FF2B5EF4-FFF2-40B4-BE49-F238E27FC236}">
                <a16:creationId xmlns:a16="http://schemas.microsoft.com/office/drawing/2014/main" id="{AD3425D2-C26A-283A-A385-98DF7F916A57}"/>
              </a:ext>
            </a:extLst>
          </p:cNvPr>
          <p:cNvCxnSpPr/>
          <p:nvPr/>
        </p:nvCxnSpPr>
        <p:spPr>
          <a:xfrm>
            <a:off x="11112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1" name="Editable architecture connector">
            <a:extLst>
              <a:ext uri="{FF2B5EF4-FFF2-40B4-BE49-F238E27FC236}">
                <a16:creationId xmlns:a16="http://schemas.microsoft.com/office/drawing/2014/main" id="{65197041-CC02-8CE9-C788-874136EDB7EA}"/>
              </a:ext>
            </a:extLst>
          </p:cNvPr>
          <p:cNvCxnSpPr/>
          <p:nvPr/>
        </p:nvCxnSpPr>
        <p:spPr>
          <a:xfrm>
            <a:off x="11112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2" name="Editable architecture connector">
            <a:extLst>
              <a:ext uri="{FF2B5EF4-FFF2-40B4-BE49-F238E27FC236}">
                <a16:creationId xmlns:a16="http://schemas.microsoft.com/office/drawing/2014/main" id="{9A58A76B-3AD9-D325-3B6D-2825455F9754}"/>
              </a:ext>
            </a:extLst>
          </p:cNvPr>
          <p:cNvCxnSpPr/>
          <p:nvPr/>
        </p:nvCxnSpPr>
        <p:spPr>
          <a:xfrm>
            <a:off x="11112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3" name="Editable architecture connector">
            <a:extLst>
              <a:ext uri="{FF2B5EF4-FFF2-40B4-BE49-F238E27FC236}">
                <a16:creationId xmlns:a16="http://schemas.microsoft.com/office/drawing/2014/main" id="{5731D19D-D6DD-D510-4DB2-DF2704ED9660}"/>
              </a:ext>
            </a:extLst>
          </p:cNvPr>
          <p:cNvCxnSpPr/>
          <p:nvPr/>
        </p:nvCxnSpPr>
        <p:spPr>
          <a:xfrm>
            <a:off x="11112500" y="8864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4" name="Editable architecture connector">
            <a:extLst>
              <a:ext uri="{FF2B5EF4-FFF2-40B4-BE49-F238E27FC236}">
                <a16:creationId xmlns:a16="http://schemas.microsoft.com/office/drawing/2014/main" id="{0876E529-6B55-B813-7A8D-38389A74F29B}"/>
              </a:ext>
            </a:extLst>
          </p:cNvPr>
          <p:cNvCxnSpPr/>
          <p:nvPr/>
        </p:nvCxnSpPr>
        <p:spPr>
          <a:xfrm>
            <a:off x="11112500" y="9525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5" name="Text: DARUL IRFAN">
            <a:extLst>
              <a:ext uri="{FF2B5EF4-FFF2-40B4-BE49-F238E27FC236}">
                <a16:creationId xmlns:a16="http://schemas.microsoft.com/office/drawing/2014/main" id="{A7917A21-E501-BB78-F721-CD3A08FB1EA5}"/>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26" name="Text: FEATURE ARCHITECTURE">
            <a:extLst>
              <a:ext uri="{FF2B5EF4-FFF2-40B4-BE49-F238E27FC236}">
                <a16:creationId xmlns:a16="http://schemas.microsoft.com/office/drawing/2014/main" id="{F254A63C-0930-7CE3-2FD5-C80EC14BDD86}"/>
              </a:ext>
            </a:extLst>
          </p:cNvPr>
          <p:cNvSpPr txBox="1"/>
          <p:nvPr/>
        </p:nvSpPr>
        <p:spPr>
          <a:xfrm>
            <a:off x="3070820" y="527050"/>
            <a:ext cx="2861072"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FEATURE ARCHITECTURE</a:t>
            </a:r>
          </a:p>
        </p:txBody>
      </p:sp>
      <p:sp>
        <p:nvSpPr>
          <p:cNvPr id="27" name="Text: Darul Irfan / Our Sheikh + Halqahs">
            <a:extLst>
              <a:ext uri="{FF2B5EF4-FFF2-40B4-BE49-F238E27FC236}">
                <a16:creationId xmlns:a16="http://schemas.microsoft.com/office/drawing/2014/main" id="{1390FA5A-7EE3-7F57-530E-4C90CC2438B4}"/>
              </a:ext>
            </a:extLst>
          </p:cNvPr>
          <p:cNvSpPr txBox="1"/>
          <p:nvPr/>
        </p:nvSpPr>
        <p:spPr>
          <a:xfrm>
            <a:off x="965200" y="1295400"/>
            <a:ext cx="6968935" cy="787400"/>
          </a:xfrm>
          <a:prstGeom prst="rect">
            <a:avLst/>
          </a:prstGeom>
          <a:noFill/>
        </p:spPr>
        <p:txBody>
          <a:bodyPr vert="horz" wrap="none" lIns="0" tIns="0" rIns="0" bIns="0" rtlCol="0">
            <a:noAutofit/>
          </a:bodyPr>
          <a:lstStyle/>
          <a:p>
            <a:pPr>
              <a:lnSpc>
                <a:spcPts val="4080"/>
              </a:lnSpc>
            </a:pPr>
            <a:r>
              <a:rPr lang="en-US" sz="3400">
                <a:solidFill>
                  <a:srgbClr val="153D31"/>
                </a:solidFill>
                <a:latin typeface="Segoe UI Semibold" panose="020B0702040204020203" pitchFamily="34" charset="0"/>
              </a:rPr>
              <a:t>Darul Irfan / Our Sheikh + Halqahs</a:t>
            </a:r>
          </a:p>
        </p:txBody>
      </p:sp>
      <p:sp>
        <p:nvSpPr>
          <p:cNvPr id="28" name="Urdu: ہمارے شیخ / حلقے">
            <a:extLst>
              <a:ext uri="{FF2B5EF4-FFF2-40B4-BE49-F238E27FC236}">
                <a16:creationId xmlns:a16="http://schemas.microsoft.com/office/drawing/2014/main" id="{B2FFF8D7-219B-256A-7A41-984D6DD4BD34}"/>
              </a:ext>
            </a:extLst>
          </p:cNvPr>
          <p:cNvSpPr txBox="1"/>
          <p:nvPr/>
        </p:nvSpPr>
        <p:spPr>
          <a:xfrm>
            <a:off x="965201" y="1943100"/>
            <a:ext cx="2160651" cy="797520"/>
          </a:xfrm>
          <a:prstGeom prst="rect">
            <a:avLst/>
          </a:prstGeom>
          <a:noFill/>
        </p:spPr>
        <p:txBody>
          <a:bodyPr vert="horz" wrap="none" lIns="0" tIns="0" rIns="0" bIns="0" rtlCol="0">
            <a:noAutofit/>
          </a:bodyPr>
          <a:lstStyle/>
          <a:p>
            <a:pPr algn="r" rtl="1">
              <a:lnSpc>
                <a:spcPts val="4680"/>
              </a:lnSpc>
            </a:pPr>
            <a:r>
              <a:rPr lang="ar-AE" sz="2600">
                <a:solidFill>
                  <a:srgbClr val="90712A"/>
                </a:solidFill>
                <a:latin typeface="Noto Nastaliq Urdu" panose="020B0502040504020204" pitchFamily="34" charset="-78"/>
                <a:cs typeface="Noto Nastaliq Urdu" panose="020B0502040504020204" pitchFamily="34" charset="-78"/>
              </a:rPr>
              <a:t>ہمارے شیخ / حلقے</a:t>
            </a:r>
            <a:endParaRPr lang="en-US" sz="2600">
              <a:solidFill>
                <a:srgbClr val="90712A"/>
              </a:solidFill>
              <a:latin typeface="Noto Nastaliq Urdu" panose="020B0502040504020204" pitchFamily="34" charset="-78"/>
              <a:cs typeface="Noto Nastaliq Urdu" panose="020B0502040504020204" pitchFamily="34" charset="-78"/>
            </a:endParaRPr>
          </a:p>
        </p:txBody>
      </p:sp>
      <p:sp>
        <p:nvSpPr>
          <p:cNvPr id="29" name="Text: Our Sheikh">
            <a:extLst>
              <a:ext uri="{FF2B5EF4-FFF2-40B4-BE49-F238E27FC236}">
                <a16:creationId xmlns:a16="http://schemas.microsoft.com/office/drawing/2014/main" id="{1B9142E3-8C7A-8EA3-1834-98D208DF02AA}"/>
              </a:ext>
            </a:extLst>
          </p:cNvPr>
          <p:cNvSpPr txBox="1"/>
          <p:nvPr/>
        </p:nvSpPr>
        <p:spPr>
          <a:xfrm>
            <a:off x="1079499" y="2654300"/>
            <a:ext cx="1727264"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Our Sheikh</a:t>
            </a:r>
          </a:p>
        </p:txBody>
      </p:sp>
      <p:sp>
        <p:nvSpPr>
          <p:cNvPr id="30" name="Urdu: ہمارے شیخ">
            <a:extLst>
              <a:ext uri="{FF2B5EF4-FFF2-40B4-BE49-F238E27FC236}">
                <a16:creationId xmlns:a16="http://schemas.microsoft.com/office/drawing/2014/main" id="{7B3731C4-4576-1FA3-8637-D16D1C07A6F1}"/>
              </a:ext>
            </a:extLst>
          </p:cNvPr>
          <p:cNvSpPr txBox="1"/>
          <p:nvPr/>
        </p:nvSpPr>
        <p:spPr>
          <a:xfrm>
            <a:off x="2987873" y="2724150"/>
            <a:ext cx="1149414"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ہمارے شیخ</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31" name="Text: ↗">
            <a:extLst>
              <a:ext uri="{FF2B5EF4-FFF2-40B4-BE49-F238E27FC236}">
                <a16:creationId xmlns:a16="http://schemas.microsoft.com/office/drawing/2014/main" id="{A037A811-3C28-4B26-114D-CE37C04CC0F0}"/>
              </a:ext>
            </a:extLst>
          </p:cNvPr>
          <p:cNvSpPr txBox="1"/>
          <p:nvPr/>
        </p:nvSpPr>
        <p:spPr>
          <a:xfrm>
            <a:off x="9085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32" name="Text: Prominent Our Sheikh card">
            <a:extLst>
              <a:ext uri="{FF2B5EF4-FFF2-40B4-BE49-F238E27FC236}">
                <a16:creationId xmlns:a16="http://schemas.microsoft.com/office/drawing/2014/main" id="{632373ED-D9D8-116E-9356-847EBD866F74}"/>
              </a:ext>
            </a:extLst>
          </p:cNvPr>
          <p:cNvSpPr txBox="1"/>
          <p:nvPr/>
        </p:nvSpPr>
        <p:spPr>
          <a:xfrm>
            <a:off x="1536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Prominent Our Sheikh card</a:t>
            </a:r>
          </a:p>
        </p:txBody>
      </p:sp>
      <p:sp>
        <p:nvSpPr>
          <p:cNvPr id="33" name="Urdu: ہمارے شیخ کا نمایاں کارڈ">
            <a:extLst>
              <a:ext uri="{FF2B5EF4-FFF2-40B4-BE49-F238E27FC236}">
                <a16:creationId xmlns:a16="http://schemas.microsoft.com/office/drawing/2014/main" id="{EA206040-0E3D-DFC4-A7D1-8685F2C33EE8}"/>
              </a:ext>
            </a:extLst>
          </p:cNvPr>
          <p:cNvSpPr txBox="1"/>
          <p:nvPr/>
        </p:nvSpPr>
        <p:spPr>
          <a:xfrm>
            <a:off x="1536700" y="3704431"/>
            <a:ext cx="19288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ہمارے شیخ کا نمایاں کارڈ</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4" name="Text: Join for members, start for admins">
            <a:extLst>
              <a:ext uri="{FF2B5EF4-FFF2-40B4-BE49-F238E27FC236}">
                <a16:creationId xmlns:a16="http://schemas.microsoft.com/office/drawing/2014/main" id="{29502B84-ED40-49B9-D623-ECB2A94CD69B}"/>
              </a:ext>
            </a:extLst>
          </p:cNvPr>
          <p:cNvSpPr txBox="1"/>
          <p:nvPr/>
        </p:nvSpPr>
        <p:spPr>
          <a:xfrm>
            <a:off x="1536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Join for members, start for admins</a:t>
            </a:r>
          </a:p>
        </p:txBody>
      </p:sp>
      <p:sp>
        <p:nvSpPr>
          <p:cNvPr id="35" name="Urdu: ممبر شامل ہوں، ایڈمن ذکر شروع کریں">
            <a:extLst>
              <a:ext uri="{FF2B5EF4-FFF2-40B4-BE49-F238E27FC236}">
                <a16:creationId xmlns:a16="http://schemas.microsoft.com/office/drawing/2014/main" id="{B40C3ACF-5451-1C67-B8ED-D35E13C76693}"/>
              </a:ext>
            </a:extLst>
          </p:cNvPr>
          <p:cNvSpPr txBox="1"/>
          <p:nvPr/>
        </p:nvSpPr>
        <p:spPr>
          <a:xfrm>
            <a:off x="1536700" y="4364831"/>
            <a:ext cx="28988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ممبر شامل ہوں، ایڈمن ذکر شروع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6" name="Text: Public entry with name and city">
            <a:extLst>
              <a:ext uri="{FF2B5EF4-FFF2-40B4-BE49-F238E27FC236}">
                <a16:creationId xmlns:a16="http://schemas.microsoft.com/office/drawing/2014/main" id="{0F52C130-F3F4-E177-9292-5620DB4D047A}"/>
              </a:ext>
            </a:extLst>
          </p:cNvPr>
          <p:cNvSpPr txBox="1"/>
          <p:nvPr/>
        </p:nvSpPr>
        <p:spPr>
          <a:xfrm>
            <a:off x="1536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Public entry with name and city</a:t>
            </a:r>
          </a:p>
        </p:txBody>
      </p:sp>
      <p:sp>
        <p:nvSpPr>
          <p:cNvPr id="37" name="Urdu: نام اور شہر کے ساتھ شرکت">
            <a:extLst>
              <a:ext uri="{FF2B5EF4-FFF2-40B4-BE49-F238E27FC236}">
                <a16:creationId xmlns:a16="http://schemas.microsoft.com/office/drawing/2014/main" id="{AD93C5CF-9C0B-A2CE-7025-98B1CE7AEF40}"/>
              </a:ext>
            </a:extLst>
          </p:cNvPr>
          <p:cNvSpPr txBox="1"/>
          <p:nvPr/>
        </p:nvSpPr>
        <p:spPr>
          <a:xfrm>
            <a:off x="1536701" y="5025231"/>
            <a:ext cx="21273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نام اور شہر کے ساتھ شرکت</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8" name="Text: Country by location or manual choice">
            <a:extLst>
              <a:ext uri="{FF2B5EF4-FFF2-40B4-BE49-F238E27FC236}">
                <a16:creationId xmlns:a16="http://schemas.microsoft.com/office/drawing/2014/main" id="{E4D45673-42AA-CB02-DC91-5A3FCE6F67A4}"/>
              </a:ext>
            </a:extLst>
          </p:cNvPr>
          <p:cNvSpPr txBox="1"/>
          <p:nvPr/>
        </p:nvSpPr>
        <p:spPr>
          <a:xfrm>
            <a:off x="1536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Country by location or manual choice</a:t>
            </a:r>
          </a:p>
        </p:txBody>
      </p:sp>
      <p:sp>
        <p:nvSpPr>
          <p:cNvPr id="39" name="Urdu: مقام سے یا خود ملک منتخب کریں">
            <a:extLst>
              <a:ext uri="{FF2B5EF4-FFF2-40B4-BE49-F238E27FC236}">
                <a16:creationId xmlns:a16="http://schemas.microsoft.com/office/drawing/2014/main" id="{339F176C-4E2B-F324-167B-F0A71D41615F}"/>
              </a:ext>
            </a:extLst>
          </p:cNvPr>
          <p:cNvSpPr txBox="1"/>
          <p:nvPr/>
        </p:nvSpPr>
        <p:spPr>
          <a:xfrm>
            <a:off x="1536700" y="5685631"/>
            <a:ext cx="24178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مقام سے یا خود ملک منتخب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0" name="Text: Optional email and sign-in choices">
            <a:extLst>
              <a:ext uri="{FF2B5EF4-FFF2-40B4-BE49-F238E27FC236}">
                <a16:creationId xmlns:a16="http://schemas.microsoft.com/office/drawing/2014/main" id="{CB854707-302D-5479-2449-302D022D83C9}"/>
              </a:ext>
            </a:extLst>
          </p:cNvPr>
          <p:cNvSpPr txBox="1"/>
          <p:nvPr/>
        </p:nvSpPr>
        <p:spPr>
          <a:xfrm>
            <a:off x="1536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Optional email and sign-in choices</a:t>
            </a:r>
          </a:p>
        </p:txBody>
      </p:sp>
      <p:sp>
        <p:nvSpPr>
          <p:cNvPr id="41" name="Urdu: اختیاری ای میل اور سائن اِن">
            <a:extLst>
              <a:ext uri="{FF2B5EF4-FFF2-40B4-BE49-F238E27FC236}">
                <a16:creationId xmlns:a16="http://schemas.microsoft.com/office/drawing/2014/main" id="{D04B9DF7-3717-816A-7031-B60CB9B67118}"/>
              </a:ext>
            </a:extLst>
          </p:cNvPr>
          <p:cNvSpPr txBox="1"/>
          <p:nvPr/>
        </p:nvSpPr>
        <p:spPr>
          <a:xfrm>
            <a:off x="1536701" y="6346031"/>
            <a:ext cx="23575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اختیاری ای میل اور سائن اِن</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2" name="Text: Remember visitor details on this phone">
            <a:extLst>
              <a:ext uri="{FF2B5EF4-FFF2-40B4-BE49-F238E27FC236}">
                <a16:creationId xmlns:a16="http://schemas.microsoft.com/office/drawing/2014/main" id="{CB491DCC-14C5-EA42-6E81-ECBB59476A3F}"/>
              </a:ext>
            </a:extLst>
          </p:cNvPr>
          <p:cNvSpPr txBox="1"/>
          <p:nvPr/>
        </p:nvSpPr>
        <p:spPr>
          <a:xfrm>
            <a:off x="1536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Remember visitor details on this phone</a:t>
            </a:r>
          </a:p>
        </p:txBody>
      </p:sp>
      <p:sp>
        <p:nvSpPr>
          <p:cNvPr id="43" name="Urdu: اسی فون پر اپنی معلومات محفوظ رکھیں">
            <a:extLst>
              <a:ext uri="{FF2B5EF4-FFF2-40B4-BE49-F238E27FC236}">
                <a16:creationId xmlns:a16="http://schemas.microsoft.com/office/drawing/2014/main" id="{8700078A-DD54-18AC-21B1-37A8CB795AB1}"/>
              </a:ext>
            </a:extLst>
          </p:cNvPr>
          <p:cNvSpPr txBox="1"/>
          <p:nvPr/>
        </p:nvSpPr>
        <p:spPr>
          <a:xfrm>
            <a:off x="1536700" y="7006431"/>
            <a:ext cx="27988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اسی فون پر اپنی معلومات محفوظ رکھیں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4" name="Text: YouTube joining option">
            <a:extLst>
              <a:ext uri="{FF2B5EF4-FFF2-40B4-BE49-F238E27FC236}">
                <a16:creationId xmlns:a16="http://schemas.microsoft.com/office/drawing/2014/main" id="{499AD570-B8B7-03BF-1D9D-72497025C963}"/>
              </a:ext>
            </a:extLst>
          </p:cNvPr>
          <p:cNvSpPr txBox="1"/>
          <p:nvPr/>
        </p:nvSpPr>
        <p:spPr>
          <a:xfrm>
            <a:off x="1536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YouTube joining option</a:t>
            </a:r>
          </a:p>
        </p:txBody>
      </p:sp>
      <p:sp>
        <p:nvSpPr>
          <p:cNvPr id="45" name="Urdu: یوٹیوب سے بھی شامل ہونے کا اختیار">
            <a:extLst>
              <a:ext uri="{FF2B5EF4-FFF2-40B4-BE49-F238E27FC236}">
                <a16:creationId xmlns:a16="http://schemas.microsoft.com/office/drawing/2014/main" id="{410741A5-9B9A-7C81-3A32-7335EAC57A51}"/>
              </a:ext>
            </a:extLst>
          </p:cNvPr>
          <p:cNvSpPr txBox="1"/>
          <p:nvPr/>
        </p:nvSpPr>
        <p:spPr>
          <a:xfrm>
            <a:off x="1536700" y="7666831"/>
            <a:ext cx="27924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یوٹیوب سے بھی شامل ہونے کا اختیار</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6" name="Text: Local time, countdown and reminders">
            <a:extLst>
              <a:ext uri="{FF2B5EF4-FFF2-40B4-BE49-F238E27FC236}">
                <a16:creationId xmlns:a16="http://schemas.microsoft.com/office/drawing/2014/main" id="{30606292-336E-D635-12E0-61386F64D977}"/>
              </a:ext>
            </a:extLst>
          </p:cNvPr>
          <p:cNvSpPr txBox="1"/>
          <p:nvPr/>
        </p:nvSpPr>
        <p:spPr>
          <a:xfrm>
            <a:off x="1536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Local time, countdown and reminders</a:t>
            </a:r>
          </a:p>
        </p:txBody>
      </p:sp>
      <p:sp>
        <p:nvSpPr>
          <p:cNvPr id="47" name="Urdu: مقامی وقت، باقی وقت اور یاددہانی">
            <a:extLst>
              <a:ext uri="{FF2B5EF4-FFF2-40B4-BE49-F238E27FC236}">
                <a16:creationId xmlns:a16="http://schemas.microsoft.com/office/drawing/2014/main" id="{D313C940-FA0F-EA7B-1DE7-FFABCD4A6488}"/>
              </a:ext>
            </a:extLst>
          </p:cNvPr>
          <p:cNvSpPr txBox="1"/>
          <p:nvPr/>
        </p:nvSpPr>
        <p:spPr>
          <a:xfrm>
            <a:off x="1536701" y="8327231"/>
            <a:ext cx="25210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مقامی وقت، باقی وقت اور یاددہانی</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8" name="Text: Tahajjud Zikr through Paltalk">
            <a:extLst>
              <a:ext uri="{FF2B5EF4-FFF2-40B4-BE49-F238E27FC236}">
                <a16:creationId xmlns:a16="http://schemas.microsoft.com/office/drawing/2014/main" id="{2223D2E4-8A23-165F-0AFF-BC08985ECF86}"/>
              </a:ext>
            </a:extLst>
          </p:cNvPr>
          <p:cNvSpPr txBox="1"/>
          <p:nvPr/>
        </p:nvSpPr>
        <p:spPr>
          <a:xfrm>
            <a:off x="1536700" y="8712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Tahajjud Zikr through Paltalk</a:t>
            </a:r>
          </a:p>
        </p:txBody>
      </p:sp>
      <p:sp>
        <p:nvSpPr>
          <p:cNvPr id="49" name="Urdu: پال ٹاک پر تہجد کا ذکر">
            <a:extLst>
              <a:ext uri="{FF2B5EF4-FFF2-40B4-BE49-F238E27FC236}">
                <a16:creationId xmlns:a16="http://schemas.microsoft.com/office/drawing/2014/main" id="{E7F6F3A5-29C7-5101-3548-A697A5252F91}"/>
              </a:ext>
            </a:extLst>
          </p:cNvPr>
          <p:cNvSpPr txBox="1"/>
          <p:nvPr/>
        </p:nvSpPr>
        <p:spPr>
          <a:xfrm>
            <a:off x="1536701" y="8987631"/>
            <a:ext cx="15939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پال ٹاک پر تہجد کا ذکر</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0" name="Text: Halqahs">
            <a:extLst>
              <a:ext uri="{FF2B5EF4-FFF2-40B4-BE49-F238E27FC236}">
                <a16:creationId xmlns:a16="http://schemas.microsoft.com/office/drawing/2014/main" id="{472FC3EC-2F30-3D0B-92F4-A8C941639E21}"/>
              </a:ext>
            </a:extLst>
          </p:cNvPr>
          <p:cNvSpPr txBox="1"/>
          <p:nvPr/>
        </p:nvSpPr>
        <p:spPr>
          <a:xfrm>
            <a:off x="10985500" y="2654300"/>
            <a:ext cx="1297051"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Halqahs</a:t>
            </a:r>
          </a:p>
        </p:txBody>
      </p:sp>
      <p:sp>
        <p:nvSpPr>
          <p:cNvPr id="51" name="Urdu: حلقے">
            <a:extLst>
              <a:ext uri="{FF2B5EF4-FFF2-40B4-BE49-F238E27FC236}">
                <a16:creationId xmlns:a16="http://schemas.microsoft.com/office/drawing/2014/main" id="{7810F91E-03AC-DFB9-E5E4-2A83EFB0C740}"/>
              </a:ext>
            </a:extLst>
          </p:cNvPr>
          <p:cNvSpPr txBox="1"/>
          <p:nvPr/>
        </p:nvSpPr>
        <p:spPr>
          <a:xfrm>
            <a:off x="12463860" y="2724150"/>
            <a:ext cx="401701"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حلقے</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52" name="Text: ↗">
            <a:extLst>
              <a:ext uri="{FF2B5EF4-FFF2-40B4-BE49-F238E27FC236}">
                <a16:creationId xmlns:a16="http://schemas.microsoft.com/office/drawing/2014/main" id="{ED1EE4C6-A422-0DA1-6442-99002861D15C}"/>
              </a:ext>
            </a:extLst>
          </p:cNvPr>
          <p:cNvSpPr txBox="1"/>
          <p:nvPr/>
        </p:nvSpPr>
        <p:spPr>
          <a:xfrm>
            <a:off x="18991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53" name="Text: Dedicated Our Sheikh entry from Zikr">
            <a:extLst>
              <a:ext uri="{FF2B5EF4-FFF2-40B4-BE49-F238E27FC236}">
                <a16:creationId xmlns:a16="http://schemas.microsoft.com/office/drawing/2014/main" id="{61E3DAF3-E368-5BB4-98E7-D7527AF24087}"/>
              </a:ext>
            </a:extLst>
          </p:cNvPr>
          <p:cNvSpPr txBox="1"/>
          <p:nvPr/>
        </p:nvSpPr>
        <p:spPr>
          <a:xfrm>
            <a:off x="11442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Dedicated Our Sheikh entry from Zikr</a:t>
            </a:r>
          </a:p>
        </p:txBody>
      </p:sp>
      <p:sp>
        <p:nvSpPr>
          <p:cNvPr id="54" name="Urdu: ذکر کے صفحے سے ہمارے شیخ کے حلقے میں جائیں">
            <a:extLst>
              <a:ext uri="{FF2B5EF4-FFF2-40B4-BE49-F238E27FC236}">
                <a16:creationId xmlns:a16="http://schemas.microsoft.com/office/drawing/2014/main" id="{25120C5C-2F9B-4F44-F461-776D44BB4256}"/>
              </a:ext>
            </a:extLst>
          </p:cNvPr>
          <p:cNvSpPr txBox="1"/>
          <p:nvPr/>
        </p:nvSpPr>
        <p:spPr>
          <a:xfrm>
            <a:off x="11442700" y="3704431"/>
            <a:ext cx="35465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ذکر کے صفحے سے ہمارے شیخ کے حلقے میں جائیں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5" name="Text: My Halqahs and group details">
            <a:extLst>
              <a:ext uri="{FF2B5EF4-FFF2-40B4-BE49-F238E27FC236}">
                <a16:creationId xmlns:a16="http://schemas.microsoft.com/office/drawing/2014/main" id="{D4CFC8DB-DDB2-3609-2D68-738F2F563E60}"/>
              </a:ext>
            </a:extLst>
          </p:cNvPr>
          <p:cNvSpPr txBox="1"/>
          <p:nvPr/>
        </p:nvSpPr>
        <p:spPr>
          <a:xfrm>
            <a:off x="11442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My Halqahs and group details</a:t>
            </a:r>
          </a:p>
        </p:txBody>
      </p:sp>
      <p:sp>
        <p:nvSpPr>
          <p:cNvPr id="56" name="Urdu: میرے حلقے اور ان کی تفصیل">
            <a:extLst>
              <a:ext uri="{FF2B5EF4-FFF2-40B4-BE49-F238E27FC236}">
                <a16:creationId xmlns:a16="http://schemas.microsoft.com/office/drawing/2014/main" id="{A460BFA2-6E4D-6A04-F808-9C1C6DD83083}"/>
              </a:ext>
            </a:extLst>
          </p:cNvPr>
          <p:cNvSpPr txBox="1"/>
          <p:nvPr/>
        </p:nvSpPr>
        <p:spPr>
          <a:xfrm>
            <a:off x="11442701" y="4364831"/>
            <a:ext cx="22035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میرے حلقے اور ان کی تفصیل</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7" name="Text: Member profile and sign-in">
            <a:extLst>
              <a:ext uri="{FF2B5EF4-FFF2-40B4-BE49-F238E27FC236}">
                <a16:creationId xmlns:a16="http://schemas.microsoft.com/office/drawing/2014/main" id="{48A4DF03-0205-EE79-04E0-058767D7E294}"/>
              </a:ext>
            </a:extLst>
          </p:cNvPr>
          <p:cNvSpPr txBox="1"/>
          <p:nvPr/>
        </p:nvSpPr>
        <p:spPr>
          <a:xfrm>
            <a:off x="11442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Member profile and sign-in</a:t>
            </a:r>
          </a:p>
        </p:txBody>
      </p:sp>
      <p:sp>
        <p:nvSpPr>
          <p:cNvPr id="58" name="Urdu: ممبر پروفائل اور سائن اِن">
            <a:extLst>
              <a:ext uri="{FF2B5EF4-FFF2-40B4-BE49-F238E27FC236}">
                <a16:creationId xmlns:a16="http://schemas.microsoft.com/office/drawing/2014/main" id="{B5834EE5-3005-8E02-3424-69476C59FD63}"/>
              </a:ext>
            </a:extLst>
          </p:cNvPr>
          <p:cNvSpPr txBox="1"/>
          <p:nvPr/>
        </p:nvSpPr>
        <p:spPr>
          <a:xfrm>
            <a:off x="11442701" y="5025231"/>
            <a:ext cx="19320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ممبر پروفائل اور سائن اِن</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9" name="Text: Invitation-only membership">
            <a:extLst>
              <a:ext uri="{FF2B5EF4-FFF2-40B4-BE49-F238E27FC236}">
                <a16:creationId xmlns:a16="http://schemas.microsoft.com/office/drawing/2014/main" id="{A6CBE588-1D8D-F862-545E-3E01A6E74936}"/>
              </a:ext>
            </a:extLst>
          </p:cNvPr>
          <p:cNvSpPr txBox="1"/>
          <p:nvPr/>
        </p:nvSpPr>
        <p:spPr>
          <a:xfrm>
            <a:off x="11442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Invitation-only membership</a:t>
            </a:r>
          </a:p>
        </p:txBody>
      </p:sp>
      <p:sp>
        <p:nvSpPr>
          <p:cNvPr id="60" name="Urdu: دعوت کے ذریعے ممبر حلقے میں شامل ہوں">
            <a:extLst>
              <a:ext uri="{FF2B5EF4-FFF2-40B4-BE49-F238E27FC236}">
                <a16:creationId xmlns:a16="http://schemas.microsoft.com/office/drawing/2014/main" id="{0742BF84-9586-E672-FD56-9589D791F202}"/>
              </a:ext>
            </a:extLst>
          </p:cNvPr>
          <p:cNvSpPr txBox="1"/>
          <p:nvPr/>
        </p:nvSpPr>
        <p:spPr>
          <a:xfrm>
            <a:off x="11442701" y="5685631"/>
            <a:ext cx="30607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دعوت کے ذریعے ممبر حلقے میں شامل ہوں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1" name="Text: Session schedules and reminders">
            <a:extLst>
              <a:ext uri="{FF2B5EF4-FFF2-40B4-BE49-F238E27FC236}">
                <a16:creationId xmlns:a16="http://schemas.microsoft.com/office/drawing/2014/main" id="{9115EDE1-5D12-1D73-F7B7-7E16381355EB}"/>
              </a:ext>
            </a:extLst>
          </p:cNvPr>
          <p:cNvSpPr txBox="1"/>
          <p:nvPr/>
        </p:nvSpPr>
        <p:spPr>
          <a:xfrm>
            <a:off x="11442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Session schedules and reminders</a:t>
            </a:r>
          </a:p>
        </p:txBody>
      </p:sp>
      <p:sp>
        <p:nvSpPr>
          <p:cNvPr id="62" name="Urdu: نشستوں کا وقت اور یاددہانی">
            <a:extLst>
              <a:ext uri="{FF2B5EF4-FFF2-40B4-BE49-F238E27FC236}">
                <a16:creationId xmlns:a16="http://schemas.microsoft.com/office/drawing/2014/main" id="{0B926BD7-2C66-C886-CD13-D259E9F16D78}"/>
              </a:ext>
            </a:extLst>
          </p:cNvPr>
          <p:cNvSpPr txBox="1"/>
          <p:nvPr/>
        </p:nvSpPr>
        <p:spPr>
          <a:xfrm>
            <a:off x="11442700" y="6346031"/>
            <a:ext cx="20415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نشستوں کا وقت اور یاددہانی</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3" name="Text: Voice or video sessions">
            <a:extLst>
              <a:ext uri="{FF2B5EF4-FFF2-40B4-BE49-F238E27FC236}">
                <a16:creationId xmlns:a16="http://schemas.microsoft.com/office/drawing/2014/main" id="{8A82C5EF-B1B9-5786-015B-4F7C5E310CDD}"/>
              </a:ext>
            </a:extLst>
          </p:cNvPr>
          <p:cNvSpPr txBox="1"/>
          <p:nvPr/>
        </p:nvSpPr>
        <p:spPr>
          <a:xfrm>
            <a:off x="11442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Voice or video sessions</a:t>
            </a:r>
          </a:p>
        </p:txBody>
      </p:sp>
      <p:sp>
        <p:nvSpPr>
          <p:cNvPr id="64" name="Urdu: آڈیو یا ویڈیو نشستیں">
            <a:extLst>
              <a:ext uri="{FF2B5EF4-FFF2-40B4-BE49-F238E27FC236}">
                <a16:creationId xmlns:a16="http://schemas.microsoft.com/office/drawing/2014/main" id="{F17AB4A2-263F-C235-918C-56841F83D19B}"/>
              </a:ext>
            </a:extLst>
          </p:cNvPr>
          <p:cNvSpPr txBox="1"/>
          <p:nvPr/>
        </p:nvSpPr>
        <p:spPr>
          <a:xfrm>
            <a:off x="11442700" y="7006431"/>
            <a:ext cx="14589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آڈیو یا ویڈیو نشستیں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5" name="Text: Participants and chat">
            <a:extLst>
              <a:ext uri="{FF2B5EF4-FFF2-40B4-BE49-F238E27FC236}">
                <a16:creationId xmlns:a16="http://schemas.microsoft.com/office/drawing/2014/main" id="{7BC8D98C-4922-D37C-28D0-18591EA9CFB4}"/>
              </a:ext>
            </a:extLst>
          </p:cNvPr>
          <p:cNvSpPr txBox="1"/>
          <p:nvPr/>
        </p:nvSpPr>
        <p:spPr>
          <a:xfrm>
            <a:off x="11442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Participants and chat</a:t>
            </a:r>
          </a:p>
        </p:txBody>
      </p:sp>
      <p:sp>
        <p:nvSpPr>
          <p:cNvPr id="66" name="Urdu: شرکا اور چیٹ">
            <a:extLst>
              <a:ext uri="{FF2B5EF4-FFF2-40B4-BE49-F238E27FC236}">
                <a16:creationId xmlns:a16="http://schemas.microsoft.com/office/drawing/2014/main" id="{9FBBAF51-D99E-C420-EF53-F29ECC3C45F0}"/>
              </a:ext>
            </a:extLst>
          </p:cNvPr>
          <p:cNvSpPr txBox="1"/>
          <p:nvPr/>
        </p:nvSpPr>
        <p:spPr>
          <a:xfrm>
            <a:off x="11442700" y="7666831"/>
            <a:ext cx="11017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شرکا اور چیٹ</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7" name="Text: Past sessions and attendance">
            <a:extLst>
              <a:ext uri="{FF2B5EF4-FFF2-40B4-BE49-F238E27FC236}">
                <a16:creationId xmlns:a16="http://schemas.microsoft.com/office/drawing/2014/main" id="{44108B38-B47F-C15D-69C8-DA6F380B3AF9}"/>
              </a:ext>
            </a:extLst>
          </p:cNvPr>
          <p:cNvSpPr txBox="1"/>
          <p:nvPr/>
        </p:nvSpPr>
        <p:spPr>
          <a:xfrm>
            <a:off x="11442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Past sessions and attendance</a:t>
            </a:r>
          </a:p>
        </p:txBody>
      </p:sp>
      <p:sp>
        <p:nvSpPr>
          <p:cNvPr id="68" name="Urdu: پچھلی نشستیں اور حاضری">
            <a:extLst>
              <a:ext uri="{FF2B5EF4-FFF2-40B4-BE49-F238E27FC236}">
                <a16:creationId xmlns:a16="http://schemas.microsoft.com/office/drawing/2014/main" id="{B5AE4928-03E7-7B3A-FE96-A3FBE3F07388}"/>
              </a:ext>
            </a:extLst>
          </p:cNvPr>
          <p:cNvSpPr txBox="1"/>
          <p:nvPr/>
        </p:nvSpPr>
        <p:spPr>
          <a:xfrm>
            <a:off x="11442700" y="8327231"/>
            <a:ext cx="19336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پچھلی نشستیں اور حاضری</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9" name="Text: Recording library where provided">
            <a:extLst>
              <a:ext uri="{FF2B5EF4-FFF2-40B4-BE49-F238E27FC236}">
                <a16:creationId xmlns:a16="http://schemas.microsoft.com/office/drawing/2014/main" id="{74E3315D-1996-9CA2-BCF9-B08423E11F15}"/>
              </a:ext>
            </a:extLst>
          </p:cNvPr>
          <p:cNvSpPr txBox="1"/>
          <p:nvPr/>
        </p:nvSpPr>
        <p:spPr>
          <a:xfrm>
            <a:off x="11442700" y="8712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Recording library where provided</a:t>
            </a:r>
          </a:p>
        </p:txBody>
      </p:sp>
      <p:sp>
        <p:nvSpPr>
          <p:cNvPr id="70" name="Urdu: جہاں موجود ہو، ریکارڈنگز دیکھیں">
            <a:extLst>
              <a:ext uri="{FF2B5EF4-FFF2-40B4-BE49-F238E27FC236}">
                <a16:creationId xmlns:a16="http://schemas.microsoft.com/office/drawing/2014/main" id="{2A6AB028-ED36-ED2B-578B-8913C3466959}"/>
              </a:ext>
            </a:extLst>
          </p:cNvPr>
          <p:cNvSpPr txBox="1"/>
          <p:nvPr/>
        </p:nvSpPr>
        <p:spPr>
          <a:xfrm>
            <a:off x="11442700" y="8987631"/>
            <a:ext cx="24035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جہاں موجود ہو، ریکارڈنگز دیکھیں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71" name="Text: Method of Zikr and Shajra links">
            <a:extLst>
              <a:ext uri="{FF2B5EF4-FFF2-40B4-BE49-F238E27FC236}">
                <a16:creationId xmlns:a16="http://schemas.microsoft.com/office/drawing/2014/main" id="{CF345DD6-9C5F-27D8-5E20-7F974C08DFCD}"/>
              </a:ext>
            </a:extLst>
          </p:cNvPr>
          <p:cNvSpPr txBox="1"/>
          <p:nvPr/>
        </p:nvSpPr>
        <p:spPr>
          <a:xfrm>
            <a:off x="11442700" y="9372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Method of Zikr and Shajra links</a:t>
            </a:r>
          </a:p>
        </p:txBody>
      </p:sp>
      <p:sp>
        <p:nvSpPr>
          <p:cNvPr id="72" name="Urdu: طریقۂ ذکر اور شجرے کے لنک">
            <a:extLst>
              <a:ext uri="{FF2B5EF4-FFF2-40B4-BE49-F238E27FC236}">
                <a16:creationId xmlns:a16="http://schemas.microsoft.com/office/drawing/2014/main" id="{A064D908-B5D9-D1A6-F0DA-D2BC57FE16AF}"/>
              </a:ext>
            </a:extLst>
          </p:cNvPr>
          <p:cNvSpPr txBox="1"/>
          <p:nvPr/>
        </p:nvSpPr>
        <p:spPr>
          <a:xfrm>
            <a:off x="11442701" y="9648031"/>
            <a:ext cx="22813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طریقۂ ذکر اور شجرے کے لنک</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73" name="Text: SILSILA NAQSHBANDIA OWAISIAH">
            <a:extLst>
              <a:ext uri="{FF2B5EF4-FFF2-40B4-BE49-F238E27FC236}">
                <a16:creationId xmlns:a16="http://schemas.microsoft.com/office/drawing/2014/main" id="{17FE0742-6977-2D0A-EF9A-9BA8DABB3DBC}"/>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74" name="Text: App map">
            <a:extLst>
              <a:ext uri="{FF2B5EF4-FFF2-40B4-BE49-F238E27FC236}">
                <a16:creationId xmlns:a16="http://schemas.microsoft.com/office/drawing/2014/main" id="{E5AF9C1C-AD50-2A4B-40CB-A843C1544296}"/>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75" name="Text: All features">
            <a:extLst>
              <a:ext uri="{FF2B5EF4-FFF2-40B4-BE49-F238E27FC236}">
                <a16:creationId xmlns:a16="http://schemas.microsoft.com/office/drawing/2014/main" id="{3251CD9D-5B69-3F81-6FC5-6CC393FE8059}"/>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76" name="Text: 56 / 65">
            <a:extLst>
              <a:ext uri="{FF2B5EF4-FFF2-40B4-BE49-F238E27FC236}">
                <a16:creationId xmlns:a16="http://schemas.microsoft.com/office/drawing/2014/main" id="{772FD6AA-7236-ACBF-129C-699F1C8C0603}"/>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56 / 65</a:t>
            </a:r>
          </a:p>
        </p:txBody>
      </p:sp>
      <p:sp>
        <p:nvSpPr>
          <p:cNvPr id="77" name="Text: ‹">
            <a:extLst>
              <a:ext uri="{FF2B5EF4-FFF2-40B4-BE49-F238E27FC236}">
                <a16:creationId xmlns:a16="http://schemas.microsoft.com/office/drawing/2014/main" id="{88BEB839-2826-5612-D861-45B4DA1EB46A}"/>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78" name="Text: ›">
            <a:extLst>
              <a:ext uri="{FF2B5EF4-FFF2-40B4-BE49-F238E27FC236}">
                <a16:creationId xmlns:a16="http://schemas.microsoft.com/office/drawing/2014/main" id="{E9FCEEC8-830F-00F0-3A74-CF05AA954F6E}"/>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79" name="Explore: screen=zikr-en">
            <a:hlinkClick r:id="rId4"/>
            <a:extLst>
              <a:ext uri="{FF2B5EF4-FFF2-40B4-BE49-F238E27FC236}">
                <a16:creationId xmlns:a16="http://schemas.microsoft.com/office/drawing/2014/main" id="{4F04D555-182A-8C06-226D-6706757471EC}"/>
              </a:ext>
            </a:extLst>
          </p:cNvPr>
          <p:cNvSpPr/>
          <p:nvPr/>
        </p:nvSpPr>
        <p:spPr>
          <a:xfrm>
            <a:off x="1079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Explore: screen=groups-en">
            <a:hlinkClick r:id="rId5"/>
            <a:extLst>
              <a:ext uri="{FF2B5EF4-FFF2-40B4-BE49-F238E27FC236}">
                <a16:creationId xmlns:a16="http://schemas.microsoft.com/office/drawing/2014/main" id="{E2D78296-67A5-773A-D65E-179CD2764ED1}"/>
              </a:ext>
            </a:extLst>
          </p:cNvPr>
          <p:cNvSpPr/>
          <p:nvPr/>
        </p:nvSpPr>
        <p:spPr>
          <a:xfrm>
            <a:off x="10985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Navigate: architecture">
            <a:hlinkClick r:id="rId6" action="ppaction://hlinksldjump"/>
            <a:extLst>
              <a:ext uri="{FF2B5EF4-FFF2-40B4-BE49-F238E27FC236}">
                <a16:creationId xmlns:a16="http://schemas.microsoft.com/office/drawing/2014/main" id="{D6FAE747-5B42-C65D-DD74-577086E4F2BE}"/>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Explore: features">
            <a:hlinkClick r:id="rId7"/>
            <a:extLst>
              <a:ext uri="{FF2B5EF4-FFF2-40B4-BE49-F238E27FC236}">
                <a16:creationId xmlns:a16="http://schemas.microsoft.com/office/drawing/2014/main" id="{5DA2C9D0-597A-2291-3A1F-0F95E6EC8A5A}"/>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Navigate: tree-6">
            <a:hlinkClick r:id="rId8" action="ppaction://hlinksldjump"/>
            <a:extLst>
              <a:ext uri="{FF2B5EF4-FFF2-40B4-BE49-F238E27FC236}">
                <a16:creationId xmlns:a16="http://schemas.microsoft.com/office/drawing/2014/main" id="{CFB85301-1B32-FC0A-0C1D-AC37C28FA4A4}"/>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Navigate: tree-8">
            <a:hlinkClick r:id="rId9" action="ppaction://hlinksldjump"/>
            <a:extLst>
              <a:ext uri="{FF2B5EF4-FFF2-40B4-BE49-F238E27FC236}">
                <a16:creationId xmlns:a16="http://schemas.microsoft.com/office/drawing/2014/main" id="{A3CB6720-7220-CE8F-312D-0D9E61D11C36}"/>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0385890"/>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name="tree-8">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AAB49539-946D-0632-AC35-9E52375A870B}"/>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cxnSp>
        <p:nvCxnSpPr>
          <p:cNvPr id="4" name="Editable architecture connector">
            <a:extLst>
              <a:ext uri="{FF2B5EF4-FFF2-40B4-BE49-F238E27FC236}">
                <a16:creationId xmlns:a16="http://schemas.microsoft.com/office/drawing/2014/main" id="{019F9B49-69B6-162E-0AEC-4AD4556EE369}"/>
              </a:ext>
            </a:extLst>
          </p:cNvPr>
          <p:cNvCxnSpPr/>
          <p:nvPr/>
        </p:nvCxnSpPr>
        <p:spPr>
          <a:xfrm>
            <a:off x="1206500" y="3175000"/>
            <a:ext cx="0" cy="63500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 name="Editable architecture connector">
            <a:extLst>
              <a:ext uri="{FF2B5EF4-FFF2-40B4-BE49-F238E27FC236}">
                <a16:creationId xmlns:a16="http://schemas.microsoft.com/office/drawing/2014/main" id="{C93FAA6E-C0DF-8D51-C1A3-3D39AC2AB909}"/>
              </a:ext>
            </a:extLst>
          </p:cNvPr>
          <p:cNvCxnSpPr/>
          <p:nvPr/>
        </p:nvCxnSpPr>
        <p:spPr>
          <a:xfrm>
            <a:off x="1206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 name="Editable architecture connector">
            <a:extLst>
              <a:ext uri="{FF2B5EF4-FFF2-40B4-BE49-F238E27FC236}">
                <a16:creationId xmlns:a16="http://schemas.microsoft.com/office/drawing/2014/main" id="{4DEE1C1D-73AD-1875-ECFB-F9516FAC34DA}"/>
              </a:ext>
            </a:extLst>
          </p:cNvPr>
          <p:cNvCxnSpPr/>
          <p:nvPr/>
        </p:nvCxnSpPr>
        <p:spPr>
          <a:xfrm>
            <a:off x="1206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 name="Editable architecture connector">
            <a:extLst>
              <a:ext uri="{FF2B5EF4-FFF2-40B4-BE49-F238E27FC236}">
                <a16:creationId xmlns:a16="http://schemas.microsoft.com/office/drawing/2014/main" id="{A3396384-A89B-B704-BF9C-C7F9E4429365}"/>
              </a:ext>
            </a:extLst>
          </p:cNvPr>
          <p:cNvCxnSpPr/>
          <p:nvPr/>
        </p:nvCxnSpPr>
        <p:spPr>
          <a:xfrm>
            <a:off x="1206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 name="Editable architecture connector">
            <a:extLst>
              <a:ext uri="{FF2B5EF4-FFF2-40B4-BE49-F238E27FC236}">
                <a16:creationId xmlns:a16="http://schemas.microsoft.com/office/drawing/2014/main" id="{507248A8-0BB9-A93C-ED45-2A91DEBCB9F5}"/>
              </a:ext>
            </a:extLst>
          </p:cNvPr>
          <p:cNvCxnSpPr/>
          <p:nvPr/>
        </p:nvCxnSpPr>
        <p:spPr>
          <a:xfrm>
            <a:off x="1206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 name="Editable architecture connector">
            <a:extLst>
              <a:ext uri="{FF2B5EF4-FFF2-40B4-BE49-F238E27FC236}">
                <a16:creationId xmlns:a16="http://schemas.microsoft.com/office/drawing/2014/main" id="{6207475A-B478-6800-2804-F0C612D4E1EF}"/>
              </a:ext>
            </a:extLst>
          </p:cNvPr>
          <p:cNvCxnSpPr/>
          <p:nvPr/>
        </p:nvCxnSpPr>
        <p:spPr>
          <a:xfrm>
            <a:off x="1206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0" name="Editable architecture connector">
            <a:extLst>
              <a:ext uri="{FF2B5EF4-FFF2-40B4-BE49-F238E27FC236}">
                <a16:creationId xmlns:a16="http://schemas.microsoft.com/office/drawing/2014/main" id="{AD663656-A5F0-6688-C082-E02BF9D42E20}"/>
              </a:ext>
            </a:extLst>
          </p:cNvPr>
          <p:cNvCxnSpPr/>
          <p:nvPr/>
        </p:nvCxnSpPr>
        <p:spPr>
          <a:xfrm>
            <a:off x="1206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1" name="Editable architecture connector">
            <a:extLst>
              <a:ext uri="{FF2B5EF4-FFF2-40B4-BE49-F238E27FC236}">
                <a16:creationId xmlns:a16="http://schemas.microsoft.com/office/drawing/2014/main" id="{30DB58C4-E3E5-C806-4AA4-180B4043996F}"/>
              </a:ext>
            </a:extLst>
          </p:cNvPr>
          <p:cNvCxnSpPr/>
          <p:nvPr/>
        </p:nvCxnSpPr>
        <p:spPr>
          <a:xfrm>
            <a:off x="1206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2" name="Editable architecture connector">
            <a:extLst>
              <a:ext uri="{FF2B5EF4-FFF2-40B4-BE49-F238E27FC236}">
                <a16:creationId xmlns:a16="http://schemas.microsoft.com/office/drawing/2014/main" id="{68ADD57F-91CC-0F61-B244-BDD2B8B1C6F5}"/>
              </a:ext>
            </a:extLst>
          </p:cNvPr>
          <p:cNvCxnSpPr/>
          <p:nvPr/>
        </p:nvCxnSpPr>
        <p:spPr>
          <a:xfrm>
            <a:off x="1206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3" name="Editable architecture connector">
            <a:extLst>
              <a:ext uri="{FF2B5EF4-FFF2-40B4-BE49-F238E27FC236}">
                <a16:creationId xmlns:a16="http://schemas.microsoft.com/office/drawing/2014/main" id="{3F609953-2E86-BECD-4FCB-D56608F4445D}"/>
              </a:ext>
            </a:extLst>
          </p:cNvPr>
          <p:cNvCxnSpPr/>
          <p:nvPr/>
        </p:nvCxnSpPr>
        <p:spPr>
          <a:xfrm>
            <a:off x="1206500" y="8864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4" name="Editable architecture connector">
            <a:extLst>
              <a:ext uri="{FF2B5EF4-FFF2-40B4-BE49-F238E27FC236}">
                <a16:creationId xmlns:a16="http://schemas.microsoft.com/office/drawing/2014/main" id="{53543EFD-D741-27F8-35E4-F53372625C1F}"/>
              </a:ext>
            </a:extLst>
          </p:cNvPr>
          <p:cNvCxnSpPr/>
          <p:nvPr/>
        </p:nvCxnSpPr>
        <p:spPr>
          <a:xfrm>
            <a:off x="1206500" y="9525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5" name="Editable architecture connector">
            <a:extLst>
              <a:ext uri="{FF2B5EF4-FFF2-40B4-BE49-F238E27FC236}">
                <a16:creationId xmlns:a16="http://schemas.microsoft.com/office/drawing/2014/main" id="{04E045A4-5E4E-7B0C-6A11-75ED4485DB0D}"/>
              </a:ext>
            </a:extLst>
          </p:cNvPr>
          <p:cNvCxnSpPr/>
          <p:nvPr/>
        </p:nvCxnSpPr>
        <p:spPr>
          <a:xfrm>
            <a:off x="11112500" y="3175000"/>
            <a:ext cx="0" cy="56896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6" name="Editable architecture connector">
            <a:extLst>
              <a:ext uri="{FF2B5EF4-FFF2-40B4-BE49-F238E27FC236}">
                <a16:creationId xmlns:a16="http://schemas.microsoft.com/office/drawing/2014/main" id="{1BB0EB2B-3755-7916-BFDF-B0A1D6A21592}"/>
              </a:ext>
            </a:extLst>
          </p:cNvPr>
          <p:cNvCxnSpPr/>
          <p:nvPr/>
        </p:nvCxnSpPr>
        <p:spPr>
          <a:xfrm>
            <a:off x="11112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7" name="Editable architecture connector">
            <a:extLst>
              <a:ext uri="{FF2B5EF4-FFF2-40B4-BE49-F238E27FC236}">
                <a16:creationId xmlns:a16="http://schemas.microsoft.com/office/drawing/2014/main" id="{8AD0FBCC-FE7B-FFA3-D0B6-744E3FF8A37A}"/>
              </a:ext>
            </a:extLst>
          </p:cNvPr>
          <p:cNvCxnSpPr/>
          <p:nvPr/>
        </p:nvCxnSpPr>
        <p:spPr>
          <a:xfrm>
            <a:off x="11112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8" name="Editable architecture connector">
            <a:extLst>
              <a:ext uri="{FF2B5EF4-FFF2-40B4-BE49-F238E27FC236}">
                <a16:creationId xmlns:a16="http://schemas.microsoft.com/office/drawing/2014/main" id="{F0E4875B-0C6C-41E5-69C8-37A768AD2A04}"/>
              </a:ext>
            </a:extLst>
          </p:cNvPr>
          <p:cNvCxnSpPr/>
          <p:nvPr/>
        </p:nvCxnSpPr>
        <p:spPr>
          <a:xfrm>
            <a:off x="11112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9" name="Editable architecture connector">
            <a:extLst>
              <a:ext uri="{FF2B5EF4-FFF2-40B4-BE49-F238E27FC236}">
                <a16:creationId xmlns:a16="http://schemas.microsoft.com/office/drawing/2014/main" id="{3CEC8D07-1226-FD4F-FFC4-975381EF5279}"/>
              </a:ext>
            </a:extLst>
          </p:cNvPr>
          <p:cNvCxnSpPr/>
          <p:nvPr/>
        </p:nvCxnSpPr>
        <p:spPr>
          <a:xfrm>
            <a:off x="11112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0" name="Editable architecture connector">
            <a:extLst>
              <a:ext uri="{FF2B5EF4-FFF2-40B4-BE49-F238E27FC236}">
                <a16:creationId xmlns:a16="http://schemas.microsoft.com/office/drawing/2014/main" id="{23D12FEA-AFAE-6C78-19C9-6F64218D1457}"/>
              </a:ext>
            </a:extLst>
          </p:cNvPr>
          <p:cNvCxnSpPr/>
          <p:nvPr/>
        </p:nvCxnSpPr>
        <p:spPr>
          <a:xfrm>
            <a:off x="11112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1" name="Editable architecture connector">
            <a:extLst>
              <a:ext uri="{FF2B5EF4-FFF2-40B4-BE49-F238E27FC236}">
                <a16:creationId xmlns:a16="http://schemas.microsoft.com/office/drawing/2014/main" id="{5A873358-D40F-2D09-6EC5-9D5E737D72D8}"/>
              </a:ext>
            </a:extLst>
          </p:cNvPr>
          <p:cNvCxnSpPr/>
          <p:nvPr/>
        </p:nvCxnSpPr>
        <p:spPr>
          <a:xfrm>
            <a:off x="11112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2" name="Editable architecture connector">
            <a:extLst>
              <a:ext uri="{FF2B5EF4-FFF2-40B4-BE49-F238E27FC236}">
                <a16:creationId xmlns:a16="http://schemas.microsoft.com/office/drawing/2014/main" id="{0658C5CE-2961-ACAC-3D33-9115EEE94696}"/>
              </a:ext>
            </a:extLst>
          </p:cNvPr>
          <p:cNvCxnSpPr/>
          <p:nvPr/>
        </p:nvCxnSpPr>
        <p:spPr>
          <a:xfrm>
            <a:off x="11112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3" name="Editable architecture connector">
            <a:extLst>
              <a:ext uri="{FF2B5EF4-FFF2-40B4-BE49-F238E27FC236}">
                <a16:creationId xmlns:a16="http://schemas.microsoft.com/office/drawing/2014/main" id="{DA2C35E5-979F-E097-E755-CE5FBDEF57F0}"/>
              </a:ext>
            </a:extLst>
          </p:cNvPr>
          <p:cNvCxnSpPr/>
          <p:nvPr/>
        </p:nvCxnSpPr>
        <p:spPr>
          <a:xfrm>
            <a:off x="11112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4" name="Editable architecture connector">
            <a:extLst>
              <a:ext uri="{FF2B5EF4-FFF2-40B4-BE49-F238E27FC236}">
                <a16:creationId xmlns:a16="http://schemas.microsoft.com/office/drawing/2014/main" id="{5D78211D-F3FC-E6E2-6FBE-6CCAAF5A5835}"/>
              </a:ext>
            </a:extLst>
          </p:cNvPr>
          <p:cNvCxnSpPr/>
          <p:nvPr/>
        </p:nvCxnSpPr>
        <p:spPr>
          <a:xfrm>
            <a:off x="11112500" y="8864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5" name="Text: DARUL IRFAN">
            <a:extLst>
              <a:ext uri="{FF2B5EF4-FFF2-40B4-BE49-F238E27FC236}">
                <a16:creationId xmlns:a16="http://schemas.microsoft.com/office/drawing/2014/main" id="{0F6A07CC-1C82-D803-F4E3-478E33417CBA}"/>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26" name="Text: FEATURE ARCHITECTURE">
            <a:extLst>
              <a:ext uri="{FF2B5EF4-FFF2-40B4-BE49-F238E27FC236}">
                <a16:creationId xmlns:a16="http://schemas.microsoft.com/office/drawing/2014/main" id="{1798FAD9-9624-F0B0-E76D-DBFC2427EEEF}"/>
              </a:ext>
            </a:extLst>
          </p:cNvPr>
          <p:cNvSpPr txBox="1"/>
          <p:nvPr/>
        </p:nvSpPr>
        <p:spPr>
          <a:xfrm>
            <a:off x="3070820" y="527050"/>
            <a:ext cx="2861072"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FEATURE ARCHITECTURE</a:t>
            </a:r>
          </a:p>
        </p:txBody>
      </p:sp>
      <p:sp>
        <p:nvSpPr>
          <p:cNvPr id="27" name="Text: Darul Irfan / Personal Zikr + Tasbih">
            <a:extLst>
              <a:ext uri="{FF2B5EF4-FFF2-40B4-BE49-F238E27FC236}">
                <a16:creationId xmlns:a16="http://schemas.microsoft.com/office/drawing/2014/main" id="{4A8A0FFD-C1D8-27B0-4453-E85D0A8E5D77}"/>
              </a:ext>
            </a:extLst>
          </p:cNvPr>
          <p:cNvSpPr txBox="1"/>
          <p:nvPr/>
        </p:nvSpPr>
        <p:spPr>
          <a:xfrm>
            <a:off x="965200" y="1295400"/>
            <a:ext cx="6994779" cy="787400"/>
          </a:xfrm>
          <a:prstGeom prst="rect">
            <a:avLst/>
          </a:prstGeom>
          <a:noFill/>
        </p:spPr>
        <p:txBody>
          <a:bodyPr vert="horz" wrap="none" lIns="0" tIns="0" rIns="0" bIns="0" rtlCol="0">
            <a:noAutofit/>
          </a:bodyPr>
          <a:lstStyle/>
          <a:p>
            <a:pPr>
              <a:lnSpc>
                <a:spcPts val="4080"/>
              </a:lnSpc>
            </a:pPr>
            <a:r>
              <a:rPr lang="en-US" sz="3400">
                <a:solidFill>
                  <a:srgbClr val="153D31"/>
                </a:solidFill>
                <a:latin typeface="Segoe UI Semibold" panose="020B0702040204020203" pitchFamily="34" charset="0"/>
              </a:rPr>
              <a:t>Darul Irfan / Personal Zikr + Tasbih</a:t>
            </a:r>
          </a:p>
        </p:txBody>
      </p:sp>
      <p:sp>
        <p:nvSpPr>
          <p:cNvPr id="28" name="Urdu: ذاتی ذکر / تسبیح">
            <a:extLst>
              <a:ext uri="{FF2B5EF4-FFF2-40B4-BE49-F238E27FC236}">
                <a16:creationId xmlns:a16="http://schemas.microsoft.com/office/drawing/2014/main" id="{7B5AFB34-97E9-0D6E-6C46-066B95E7B61E}"/>
              </a:ext>
            </a:extLst>
          </p:cNvPr>
          <p:cNvSpPr txBox="1"/>
          <p:nvPr/>
        </p:nvSpPr>
        <p:spPr>
          <a:xfrm>
            <a:off x="965200" y="1943100"/>
            <a:ext cx="1716151" cy="797520"/>
          </a:xfrm>
          <a:prstGeom prst="rect">
            <a:avLst/>
          </a:prstGeom>
          <a:noFill/>
        </p:spPr>
        <p:txBody>
          <a:bodyPr vert="horz" wrap="none" lIns="0" tIns="0" rIns="0" bIns="0" rtlCol="0">
            <a:noAutofit/>
          </a:bodyPr>
          <a:lstStyle/>
          <a:p>
            <a:pPr algn="r" rtl="1">
              <a:lnSpc>
                <a:spcPts val="4680"/>
              </a:lnSpc>
            </a:pPr>
            <a:r>
              <a:rPr lang="ar-AE" sz="2600">
                <a:solidFill>
                  <a:srgbClr val="90712A"/>
                </a:solidFill>
                <a:latin typeface="Noto Nastaliq Urdu" panose="020B0502040504020204" pitchFamily="34" charset="-78"/>
                <a:cs typeface="Noto Nastaliq Urdu" panose="020B0502040504020204" pitchFamily="34" charset="-78"/>
              </a:rPr>
              <a:t>ذاتی ذکر / تسبیح</a:t>
            </a:r>
            <a:endParaRPr lang="en-US" sz="2600">
              <a:solidFill>
                <a:srgbClr val="90712A"/>
              </a:solidFill>
              <a:latin typeface="Noto Nastaliq Urdu" panose="020B0502040504020204" pitchFamily="34" charset="-78"/>
              <a:cs typeface="Noto Nastaliq Urdu" panose="020B0502040504020204" pitchFamily="34" charset="-78"/>
            </a:endParaRPr>
          </a:p>
        </p:txBody>
      </p:sp>
      <p:sp>
        <p:nvSpPr>
          <p:cNvPr id="29" name="Text: Personal Zikr">
            <a:extLst>
              <a:ext uri="{FF2B5EF4-FFF2-40B4-BE49-F238E27FC236}">
                <a16:creationId xmlns:a16="http://schemas.microsoft.com/office/drawing/2014/main" id="{81BCB847-649A-6A22-71D8-D042D707A705}"/>
              </a:ext>
            </a:extLst>
          </p:cNvPr>
          <p:cNvSpPr txBox="1"/>
          <p:nvPr/>
        </p:nvSpPr>
        <p:spPr>
          <a:xfrm>
            <a:off x="1079500" y="2654300"/>
            <a:ext cx="1999615"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Personal Zikr</a:t>
            </a:r>
          </a:p>
        </p:txBody>
      </p:sp>
      <p:sp>
        <p:nvSpPr>
          <p:cNvPr id="30" name="Urdu: ذاتی ذکر">
            <a:extLst>
              <a:ext uri="{FF2B5EF4-FFF2-40B4-BE49-F238E27FC236}">
                <a16:creationId xmlns:a16="http://schemas.microsoft.com/office/drawing/2014/main" id="{46FC81FB-5A35-6B36-E077-91625F71ABF3}"/>
              </a:ext>
            </a:extLst>
          </p:cNvPr>
          <p:cNvSpPr txBox="1"/>
          <p:nvPr/>
        </p:nvSpPr>
        <p:spPr>
          <a:xfrm>
            <a:off x="3261320" y="2724150"/>
            <a:ext cx="714438"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ذاتی ذکر</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31" name="Text: ↗">
            <a:extLst>
              <a:ext uri="{FF2B5EF4-FFF2-40B4-BE49-F238E27FC236}">
                <a16:creationId xmlns:a16="http://schemas.microsoft.com/office/drawing/2014/main" id="{A9DE751D-FB04-B0AB-3193-454BF945F38A}"/>
              </a:ext>
            </a:extLst>
          </p:cNvPr>
          <p:cNvSpPr txBox="1"/>
          <p:nvPr/>
        </p:nvSpPr>
        <p:spPr>
          <a:xfrm>
            <a:off x="9085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32" name="Text: 1st through 7th Latifa">
            <a:extLst>
              <a:ext uri="{FF2B5EF4-FFF2-40B4-BE49-F238E27FC236}">
                <a16:creationId xmlns:a16="http://schemas.microsoft.com/office/drawing/2014/main" id="{4BD70C49-1FB9-8594-2E41-515A2F8EDFF5}"/>
              </a:ext>
            </a:extLst>
          </p:cNvPr>
          <p:cNvSpPr txBox="1"/>
          <p:nvPr/>
        </p:nvSpPr>
        <p:spPr>
          <a:xfrm>
            <a:off x="1536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1st through 7th Latifa</a:t>
            </a:r>
          </a:p>
        </p:txBody>
      </p:sp>
      <p:sp>
        <p:nvSpPr>
          <p:cNvPr id="33" name="Urdu: پہلے سے ساتویں لطیفے تک">
            <a:extLst>
              <a:ext uri="{FF2B5EF4-FFF2-40B4-BE49-F238E27FC236}">
                <a16:creationId xmlns:a16="http://schemas.microsoft.com/office/drawing/2014/main" id="{618525CC-2466-8D1A-8F34-A8487C62AC37}"/>
              </a:ext>
            </a:extLst>
          </p:cNvPr>
          <p:cNvSpPr txBox="1"/>
          <p:nvPr/>
        </p:nvSpPr>
        <p:spPr>
          <a:xfrm>
            <a:off x="1536700" y="3704431"/>
            <a:ext cx="18701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پہلے سے ساتویں لطیفے تک</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4" name="Text: Raabta and the muraqabas">
            <a:extLst>
              <a:ext uri="{FF2B5EF4-FFF2-40B4-BE49-F238E27FC236}">
                <a16:creationId xmlns:a16="http://schemas.microsoft.com/office/drawing/2014/main" id="{31647AC7-F8E6-1CCE-916C-EC57111796E9}"/>
              </a:ext>
            </a:extLst>
          </p:cNvPr>
          <p:cNvSpPr txBox="1"/>
          <p:nvPr/>
        </p:nvSpPr>
        <p:spPr>
          <a:xfrm>
            <a:off x="1536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Raabta and the muraqabas</a:t>
            </a:r>
          </a:p>
        </p:txBody>
      </p:sp>
      <p:sp>
        <p:nvSpPr>
          <p:cNvPr id="35" name="Urdu: رابطہ اور مراقبات">
            <a:extLst>
              <a:ext uri="{FF2B5EF4-FFF2-40B4-BE49-F238E27FC236}">
                <a16:creationId xmlns:a16="http://schemas.microsoft.com/office/drawing/2014/main" id="{CDA67B22-6B08-48A9-C91C-C4A6A7147505}"/>
              </a:ext>
            </a:extLst>
          </p:cNvPr>
          <p:cNvSpPr txBox="1"/>
          <p:nvPr/>
        </p:nvSpPr>
        <p:spPr>
          <a:xfrm>
            <a:off x="1536701" y="4364831"/>
            <a:ext cx="13859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رابطہ اور مراقبات</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6" name="Text: Ahadiyyat, Ma‘iyyat and Aqrabiyyat">
            <a:extLst>
              <a:ext uri="{FF2B5EF4-FFF2-40B4-BE49-F238E27FC236}">
                <a16:creationId xmlns:a16="http://schemas.microsoft.com/office/drawing/2014/main" id="{BDF2D6C5-41B7-7FE5-D246-9F6099DBBCFA}"/>
              </a:ext>
            </a:extLst>
          </p:cNvPr>
          <p:cNvSpPr txBox="1"/>
          <p:nvPr/>
        </p:nvSpPr>
        <p:spPr>
          <a:xfrm>
            <a:off x="1536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Ahadiyyat, Ma‘iyyat and Aqrabiyyat</a:t>
            </a:r>
          </a:p>
        </p:txBody>
      </p:sp>
      <p:sp>
        <p:nvSpPr>
          <p:cNvPr id="37" name="Urdu: احدیت، معیت اور اقربیت">
            <a:extLst>
              <a:ext uri="{FF2B5EF4-FFF2-40B4-BE49-F238E27FC236}">
                <a16:creationId xmlns:a16="http://schemas.microsoft.com/office/drawing/2014/main" id="{8998BE98-FB3E-0A73-E85F-59994C0255C8}"/>
              </a:ext>
            </a:extLst>
          </p:cNvPr>
          <p:cNvSpPr txBox="1"/>
          <p:nvPr/>
        </p:nvSpPr>
        <p:spPr>
          <a:xfrm>
            <a:off x="1536701" y="5025231"/>
            <a:ext cx="21860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احدیت، معیت اور اقربیت</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8" name="Text: Enable the stages you want">
            <a:extLst>
              <a:ext uri="{FF2B5EF4-FFF2-40B4-BE49-F238E27FC236}">
                <a16:creationId xmlns:a16="http://schemas.microsoft.com/office/drawing/2014/main" id="{0C8869D0-BAC9-9C9B-5EC1-53A2D01A4FBE}"/>
              </a:ext>
            </a:extLst>
          </p:cNvPr>
          <p:cNvSpPr txBox="1"/>
          <p:nvPr/>
        </p:nvSpPr>
        <p:spPr>
          <a:xfrm>
            <a:off x="1536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Enable the stages you want</a:t>
            </a:r>
          </a:p>
        </p:txBody>
      </p:sp>
      <p:sp>
        <p:nvSpPr>
          <p:cNvPr id="39" name="Urdu: اپنے مطلوبہ مراحل منتخب کریں">
            <a:extLst>
              <a:ext uri="{FF2B5EF4-FFF2-40B4-BE49-F238E27FC236}">
                <a16:creationId xmlns:a16="http://schemas.microsoft.com/office/drawing/2014/main" id="{2C4B146E-5C8E-9B80-7948-1FA615A7B9E6}"/>
              </a:ext>
            </a:extLst>
          </p:cNvPr>
          <p:cNvSpPr txBox="1"/>
          <p:nvPr/>
        </p:nvSpPr>
        <p:spPr>
          <a:xfrm>
            <a:off x="1536701" y="5685631"/>
            <a:ext cx="23495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اپنے مطلوبہ مراحل منتخب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0" name="Text: Set 1–60 minutes for each stage">
            <a:extLst>
              <a:ext uri="{FF2B5EF4-FFF2-40B4-BE49-F238E27FC236}">
                <a16:creationId xmlns:a16="http://schemas.microsoft.com/office/drawing/2014/main" id="{F6AA0B18-F600-AE65-7CCC-DF325ACAA80D}"/>
              </a:ext>
            </a:extLst>
          </p:cNvPr>
          <p:cNvSpPr txBox="1"/>
          <p:nvPr/>
        </p:nvSpPr>
        <p:spPr>
          <a:xfrm>
            <a:off x="1536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Set 1–60 minutes for each stage</a:t>
            </a:r>
          </a:p>
        </p:txBody>
      </p:sp>
      <p:sp>
        <p:nvSpPr>
          <p:cNvPr id="41" name="Urdu: ہر مرحلے کے لیے 1 سے 60 منٹ">
            <a:extLst>
              <a:ext uri="{FF2B5EF4-FFF2-40B4-BE49-F238E27FC236}">
                <a16:creationId xmlns:a16="http://schemas.microsoft.com/office/drawing/2014/main" id="{C6D9EAA9-A1FE-1744-2AC3-DB2CDF972228}"/>
              </a:ext>
            </a:extLst>
          </p:cNvPr>
          <p:cNvSpPr txBox="1"/>
          <p:nvPr/>
        </p:nvSpPr>
        <p:spPr>
          <a:xfrm>
            <a:off x="1536701" y="6346031"/>
            <a:ext cx="24829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ہر مرحلے کے لیے 1 سے 60 منٹ</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2" name="Text: Add your own muraqabas">
            <a:extLst>
              <a:ext uri="{FF2B5EF4-FFF2-40B4-BE49-F238E27FC236}">
                <a16:creationId xmlns:a16="http://schemas.microsoft.com/office/drawing/2014/main" id="{E68C3ED3-87BB-353B-BECA-BF344900A391}"/>
              </a:ext>
            </a:extLst>
          </p:cNvPr>
          <p:cNvSpPr txBox="1"/>
          <p:nvPr/>
        </p:nvSpPr>
        <p:spPr>
          <a:xfrm>
            <a:off x="1536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Add your own muraqabas</a:t>
            </a:r>
          </a:p>
        </p:txBody>
      </p:sp>
      <p:sp>
        <p:nvSpPr>
          <p:cNvPr id="43" name="Urdu: اپنے مزید مراقبات شامل کریں">
            <a:extLst>
              <a:ext uri="{FF2B5EF4-FFF2-40B4-BE49-F238E27FC236}">
                <a16:creationId xmlns:a16="http://schemas.microsoft.com/office/drawing/2014/main" id="{7D40004D-DAA9-193C-9C81-103054242EF6}"/>
              </a:ext>
            </a:extLst>
          </p:cNvPr>
          <p:cNvSpPr txBox="1"/>
          <p:nvPr/>
        </p:nvSpPr>
        <p:spPr>
          <a:xfrm>
            <a:off x="1536700" y="7006431"/>
            <a:ext cx="22511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اپنے مزید مراقبات شامل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4" name="Text: Start, pause, resume, finish or discard">
            <a:extLst>
              <a:ext uri="{FF2B5EF4-FFF2-40B4-BE49-F238E27FC236}">
                <a16:creationId xmlns:a16="http://schemas.microsoft.com/office/drawing/2014/main" id="{22D5ABEC-774E-26A2-976C-8DF2D82A267A}"/>
              </a:ext>
            </a:extLst>
          </p:cNvPr>
          <p:cNvSpPr txBox="1"/>
          <p:nvPr/>
        </p:nvSpPr>
        <p:spPr>
          <a:xfrm>
            <a:off x="1536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Start, pause, resume, finish or discard</a:t>
            </a:r>
          </a:p>
        </p:txBody>
      </p:sp>
      <p:sp>
        <p:nvSpPr>
          <p:cNvPr id="45" name="Urdu: شروع، وقفہ، دوبارہ آغاز یا ختم کریں">
            <a:extLst>
              <a:ext uri="{FF2B5EF4-FFF2-40B4-BE49-F238E27FC236}">
                <a16:creationId xmlns:a16="http://schemas.microsoft.com/office/drawing/2014/main" id="{C22E5F01-7BF0-A569-7F75-BB20617F22C3}"/>
              </a:ext>
            </a:extLst>
          </p:cNvPr>
          <p:cNvSpPr txBox="1"/>
          <p:nvPr/>
        </p:nvSpPr>
        <p:spPr>
          <a:xfrm>
            <a:off x="1536700" y="7666831"/>
            <a:ext cx="26448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شروع، وقفہ، دوبارہ آغاز یا ختم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6" name="Text: Soft chime at each stage change">
            <a:extLst>
              <a:ext uri="{FF2B5EF4-FFF2-40B4-BE49-F238E27FC236}">
                <a16:creationId xmlns:a16="http://schemas.microsoft.com/office/drawing/2014/main" id="{B85A3F0C-0A68-B37A-A34C-1CAA83C1993B}"/>
              </a:ext>
            </a:extLst>
          </p:cNvPr>
          <p:cNvSpPr txBox="1"/>
          <p:nvPr/>
        </p:nvSpPr>
        <p:spPr>
          <a:xfrm>
            <a:off x="1536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Soft chime at each stage change</a:t>
            </a:r>
          </a:p>
        </p:txBody>
      </p:sp>
      <p:sp>
        <p:nvSpPr>
          <p:cNvPr id="47" name="Urdu: مرحلہ بدلنے پر نرم آواز کی اطلاع">
            <a:extLst>
              <a:ext uri="{FF2B5EF4-FFF2-40B4-BE49-F238E27FC236}">
                <a16:creationId xmlns:a16="http://schemas.microsoft.com/office/drawing/2014/main" id="{B5371507-5F5E-D0C3-D4ED-CA01637C65B7}"/>
              </a:ext>
            </a:extLst>
          </p:cNvPr>
          <p:cNvSpPr txBox="1"/>
          <p:nvPr/>
        </p:nvSpPr>
        <p:spPr>
          <a:xfrm>
            <a:off x="1536701" y="8327231"/>
            <a:ext cx="23495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مرحلہ بدلنے پر نرم آواز کی اطلاع</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8" name="Text: Two reminders and 3-month history">
            <a:extLst>
              <a:ext uri="{FF2B5EF4-FFF2-40B4-BE49-F238E27FC236}">
                <a16:creationId xmlns:a16="http://schemas.microsoft.com/office/drawing/2014/main" id="{C0721106-9C62-D425-4DE2-8A9EA37A22A0}"/>
              </a:ext>
            </a:extLst>
          </p:cNvPr>
          <p:cNvSpPr txBox="1"/>
          <p:nvPr/>
        </p:nvSpPr>
        <p:spPr>
          <a:xfrm>
            <a:off x="1536700" y="8712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Two reminders and 3-month history</a:t>
            </a:r>
          </a:p>
        </p:txBody>
      </p:sp>
      <p:sp>
        <p:nvSpPr>
          <p:cNvPr id="49" name="Urdu: دو یاددہانیاں اور 3 ماہ کا ریکارڈ">
            <a:extLst>
              <a:ext uri="{FF2B5EF4-FFF2-40B4-BE49-F238E27FC236}">
                <a16:creationId xmlns:a16="http://schemas.microsoft.com/office/drawing/2014/main" id="{723336EC-A313-A154-D280-04457661097A}"/>
              </a:ext>
            </a:extLst>
          </p:cNvPr>
          <p:cNvSpPr txBox="1"/>
          <p:nvPr/>
        </p:nvSpPr>
        <p:spPr>
          <a:xfrm>
            <a:off x="1536700" y="8987631"/>
            <a:ext cx="21701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دو یاددہانیاں اور 3 ماہ کا ریکارڈ</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0" name="Text: Shajra and Method within reach">
            <a:extLst>
              <a:ext uri="{FF2B5EF4-FFF2-40B4-BE49-F238E27FC236}">
                <a16:creationId xmlns:a16="http://schemas.microsoft.com/office/drawing/2014/main" id="{317CA19D-7A9A-0FCC-1908-8ABE1300042F}"/>
              </a:ext>
            </a:extLst>
          </p:cNvPr>
          <p:cNvSpPr txBox="1"/>
          <p:nvPr/>
        </p:nvSpPr>
        <p:spPr>
          <a:xfrm>
            <a:off x="1536700" y="9372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Shajra and Method within reach</a:t>
            </a:r>
          </a:p>
        </p:txBody>
      </p:sp>
      <p:sp>
        <p:nvSpPr>
          <p:cNvPr id="51" name="Urdu: شجرہ اور طریقۂ ذکر فوراً کھولیں">
            <a:extLst>
              <a:ext uri="{FF2B5EF4-FFF2-40B4-BE49-F238E27FC236}">
                <a16:creationId xmlns:a16="http://schemas.microsoft.com/office/drawing/2014/main" id="{CB4A56EB-B44A-1005-D57C-65D0DC840CB4}"/>
              </a:ext>
            </a:extLst>
          </p:cNvPr>
          <p:cNvSpPr txBox="1"/>
          <p:nvPr/>
        </p:nvSpPr>
        <p:spPr>
          <a:xfrm>
            <a:off x="1536701" y="9648031"/>
            <a:ext cx="22225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شجرہ اور طریقۂ ذکر فوراً کھولیں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2" name="Text: Tasbih">
            <a:extLst>
              <a:ext uri="{FF2B5EF4-FFF2-40B4-BE49-F238E27FC236}">
                <a16:creationId xmlns:a16="http://schemas.microsoft.com/office/drawing/2014/main" id="{524D94A4-BF2C-E8AD-06BC-F12A2524368C}"/>
              </a:ext>
            </a:extLst>
          </p:cNvPr>
          <p:cNvSpPr txBox="1"/>
          <p:nvPr/>
        </p:nvSpPr>
        <p:spPr>
          <a:xfrm>
            <a:off x="10985500" y="2654300"/>
            <a:ext cx="1042543"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Tasbih</a:t>
            </a:r>
          </a:p>
        </p:txBody>
      </p:sp>
      <p:sp>
        <p:nvSpPr>
          <p:cNvPr id="53" name="Urdu: تسبیح">
            <a:extLst>
              <a:ext uri="{FF2B5EF4-FFF2-40B4-BE49-F238E27FC236}">
                <a16:creationId xmlns:a16="http://schemas.microsoft.com/office/drawing/2014/main" id="{E0F3CA4B-4D6D-2DD0-DF2C-CF2A50FCEECB}"/>
              </a:ext>
            </a:extLst>
          </p:cNvPr>
          <p:cNvSpPr txBox="1"/>
          <p:nvPr/>
        </p:nvSpPr>
        <p:spPr>
          <a:xfrm>
            <a:off x="12209264" y="2724150"/>
            <a:ext cx="495364"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تسبیح</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54" name="Text: ↗">
            <a:extLst>
              <a:ext uri="{FF2B5EF4-FFF2-40B4-BE49-F238E27FC236}">
                <a16:creationId xmlns:a16="http://schemas.microsoft.com/office/drawing/2014/main" id="{64EE33D9-E357-85F7-AB55-11CD05A6F2F5}"/>
              </a:ext>
            </a:extLst>
          </p:cNvPr>
          <p:cNvSpPr txBox="1"/>
          <p:nvPr/>
        </p:nvSpPr>
        <p:spPr>
          <a:xfrm>
            <a:off x="18991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55" name="Text: Ready-made zikr presets">
            <a:extLst>
              <a:ext uri="{FF2B5EF4-FFF2-40B4-BE49-F238E27FC236}">
                <a16:creationId xmlns:a16="http://schemas.microsoft.com/office/drawing/2014/main" id="{A4FC727F-822B-EC9C-8656-44AA0C4E548D}"/>
              </a:ext>
            </a:extLst>
          </p:cNvPr>
          <p:cNvSpPr txBox="1"/>
          <p:nvPr/>
        </p:nvSpPr>
        <p:spPr>
          <a:xfrm>
            <a:off x="11442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Ready-made zikr presets</a:t>
            </a:r>
          </a:p>
        </p:txBody>
      </p:sp>
      <p:sp>
        <p:nvSpPr>
          <p:cNvPr id="56" name="Urdu: تیار شدہ اذکار">
            <a:extLst>
              <a:ext uri="{FF2B5EF4-FFF2-40B4-BE49-F238E27FC236}">
                <a16:creationId xmlns:a16="http://schemas.microsoft.com/office/drawing/2014/main" id="{94A6FB62-A25B-4DA2-A0C2-1AE12E05C3E4}"/>
              </a:ext>
            </a:extLst>
          </p:cNvPr>
          <p:cNvSpPr txBox="1"/>
          <p:nvPr/>
        </p:nvSpPr>
        <p:spPr>
          <a:xfrm>
            <a:off x="11442701" y="3704431"/>
            <a:ext cx="9906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تیار شدہ اذکار</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7" name="Text: Direct counter from Today’s zikr">
            <a:extLst>
              <a:ext uri="{FF2B5EF4-FFF2-40B4-BE49-F238E27FC236}">
                <a16:creationId xmlns:a16="http://schemas.microsoft.com/office/drawing/2014/main" id="{76F9AAA8-E7E7-6C49-7B0E-25D2F75194F6}"/>
              </a:ext>
            </a:extLst>
          </p:cNvPr>
          <p:cNvSpPr txBox="1"/>
          <p:nvPr/>
        </p:nvSpPr>
        <p:spPr>
          <a:xfrm>
            <a:off x="11442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Direct counter from Today’s zikr</a:t>
            </a:r>
          </a:p>
        </p:txBody>
      </p:sp>
      <p:sp>
        <p:nvSpPr>
          <p:cNvPr id="58" name="Urdu: آج کے ذکر سے سیدھا کاؤنٹر کھولیں">
            <a:extLst>
              <a:ext uri="{FF2B5EF4-FFF2-40B4-BE49-F238E27FC236}">
                <a16:creationId xmlns:a16="http://schemas.microsoft.com/office/drawing/2014/main" id="{98E686D4-23DF-5094-3310-4966DBF95450}"/>
              </a:ext>
            </a:extLst>
          </p:cNvPr>
          <p:cNvSpPr txBox="1"/>
          <p:nvPr/>
        </p:nvSpPr>
        <p:spPr>
          <a:xfrm>
            <a:off x="11442701" y="4364831"/>
            <a:ext cx="26543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آج کے ذکر سے سیدھا کاؤنٹر کھولیں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9" name="Text: Create and name a custom tasbih">
            <a:extLst>
              <a:ext uri="{FF2B5EF4-FFF2-40B4-BE49-F238E27FC236}">
                <a16:creationId xmlns:a16="http://schemas.microsoft.com/office/drawing/2014/main" id="{DFD8AEB8-732B-9570-C802-0E8D0F01669B}"/>
              </a:ext>
            </a:extLst>
          </p:cNvPr>
          <p:cNvSpPr txBox="1"/>
          <p:nvPr/>
        </p:nvSpPr>
        <p:spPr>
          <a:xfrm>
            <a:off x="11442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Create and name a custom tasbih</a:t>
            </a:r>
          </a:p>
        </p:txBody>
      </p:sp>
      <p:sp>
        <p:nvSpPr>
          <p:cNvPr id="60" name="Urdu: اپنی تسبیح بنائیں اور نام دیں">
            <a:extLst>
              <a:ext uri="{FF2B5EF4-FFF2-40B4-BE49-F238E27FC236}">
                <a16:creationId xmlns:a16="http://schemas.microsoft.com/office/drawing/2014/main" id="{D60894D4-8A59-A13A-8061-6E0B2799AD43}"/>
              </a:ext>
            </a:extLst>
          </p:cNvPr>
          <p:cNvSpPr txBox="1"/>
          <p:nvPr/>
        </p:nvSpPr>
        <p:spPr>
          <a:xfrm>
            <a:off x="11442700" y="5025231"/>
            <a:ext cx="20749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اپنی تسبیح بنائیں اور نام دیں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1" name="Text: Set a target and watch progress">
            <a:extLst>
              <a:ext uri="{FF2B5EF4-FFF2-40B4-BE49-F238E27FC236}">
                <a16:creationId xmlns:a16="http://schemas.microsoft.com/office/drawing/2014/main" id="{2EA60B03-904E-1341-5237-52AA6A8E6D2D}"/>
              </a:ext>
            </a:extLst>
          </p:cNvPr>
          <p:cNvSpPr txBox="1"/>
          <p:nvPr/>
        </p:nvSpPr>
        <p:spPr>
          <a:xfrm>
            <a:off x="11442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Set a target and watch progress</a:t>
            </a:r>
          </a:p>
        </p:txBody>
      </p:sp>
      <p:sp>
        <p:nvSpPr>
          <p:cNvPr id="62" name="Urdu: ہدف مقرر کریں اور گنتی دیکھیں">
            <a:extLst>
              <a:ext uri="{FF2B5EF4-FFF2-40B4-BE49-F238E27FC236}">
                <a16:creationId xmlns:a16="http://schemas.microsoft.com/office/drawing/2014/main" id="{C38F64A6-42DF-5849-3DED-CC94CF385DFC}"/>
              </a:ext>
            </a:extLst>
          </p:cNvPr>
          <p:cNvSpPr txBox="1"/>
          <p:nvPr/>
        </p:nvSpPr>
        <p:spPr>
          <a:xfrm>
            <a:off x="11442700" y="5685631"/>
            <a:ext cx="24686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ہدف مقرر کریں اور گنتی دیکھیں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3" name="Text: Tap to count and correct a count">
            <a:extLst>
              <a:ext uri="{FF2B5EF4-FFF2-40B4-BE49-F238E27FC236}">
                <a16:creationId xmlns:a16="http://schemas.microsoft.com/office/drawing/2014/main" id="{9C25FF62-DA4B-DEAE-8FE3-4EF346D1FA24}"/>
              </a:ext>
            </a:extLst>
          </p:cNvPr>
          <p:cNvSpPr txBox="1"/>
          <p:nvPr/>
        </p:nvSpPr>
        <p:spPr>
          <a:xfrm>
            <a:off x="11442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Tap to count and correct a count</a:t>
            </a:r>
          </a:p>
        </p:txBody>
      </p:sp>
      <p:sp>
        <p:nvSpPr>
          <p:cNvPr id="64" name="Urdu: ٹیپ سے گنیں یا گنتی درست کریں">
            <a:extLst>
              <a:ext uri="{FF2B5EF4-FFF2-40B4-BE49-F238E27FC236}">
                <a16:creationId xmlns:a16="http://schemas.microsoft.com/office/drawing/2014/main" id="{433908E9-F21D-35AC-C385-BD463A735F0D}"/>
              </a:ext>
            </a:extLst>
          </p:cNvPr>
          <p:cNvSpPr txBox="1"/>
          <p:nvPr/>
        </p:nvSpPr>
        <p:spPr>
          <a:xfrm>
            <a:off x="11442701" y="6346031"/>
            <a:ext cx="26416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ٹیپ سے گنیں یا گنتی درست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5" name="Text: Saved counters and reset controls">
            <a:extLst>
              <a:ext uri="{FF2B5EF4-FFF2-40B4-BE49-F238E27FC236}">
                <a16:creationId xmlns:a16="http://schemas.microsoft.com/office/drawing/2014/main" id="{210E23C5-88D9-EBFF-C5B0-F88D40E781E8}"/>
              </a:ext>
            </a:extLst>
          </p:cNvPr>
          <p:cNvSpPr txBox="1"/>
          <p:nvPr/>
        </p:nvSpPr>
        <p:spPr>
          <a:xfrm>
            <a:off x="11442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Saved counters and reset controls</a:t>
            </a:r>
          </a:p>
        </p:txBody>
      </p:sp>
      <p:sp>
        <p:nvSpPr>
          <p:cNvPr id="66" name="Urdu: محفوظ کاؤنٹر اور دوبارہ شروع کرنے کا اختیار">
            <a:extLst>
              <a:ext uri="{FF2B5EF4-FFF2-40B4-BE49-F238E27FC236}">
                <a16:creationId xmlns:a16="http://schemas.microsoft.com/office/drawing/2014/main" id="{C6174276-7F9A-774A-DEFF-1D0B5AF8FC17}"/>
              </a:ext>
            </a:extLst>
          </p:cNvPr>
          <p:cNvSpPr txBox="1"/>
          <p:nvPr/>
        </p:nvSpPr>
        <p:spPr>
          <a:xfrm>
            <a:off x="11442701" y="7006431"/>
            <a:ext cx="31957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محفوظ کاؤنٹر اور دوبارہ شروع کرنے کا اختیار</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7" name="Text: Android volume-button counting">
            <a:extLst>
              <a:ext uri="{FF2B5EF4-FFF2-40B4-BE49-F238E27FC236}">
                <a16:creationId xmlns:a16="http://schemas.microsoft.com/office/drawing/2014/main" id="{33A40E58-695F-4879-FB94-1D7DD0DE2FC1}"/>
              </a:ext>
            </a:extLst>
          </p:cNvPr>
          <p:cNvSpPr txBox="1"/>
          <p:nvPr/>
        </p:nvSpPr>
        <p:spPr>
          <a:xfrm>
            <a:off x="11442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Android volume-button counting</a:t>
            </a:r>
          </a:p>
        </p:txBody>
      </p:sp>
      <p:sp>
        <p:nvSpPr>
          <p:cNvPr id="68" name="Urdu: اینڈرائیڈ پر والیوم بٹن سے گنتی">
            <a:extLst>
              <a:ext uri="{FF2B5EF4-FFF2-40B4-BE49-F238E27FC236}">
                <a16:creationId xmlns:a16="http://schemas.microsoft.com/office/drawing/2014/main" id="{2F766D51-8CA6-61D3-B895-581B5D3D8877}"/>
              </a:ext>
            </a:extLst>
          </p:cNvPr>
          <p:cNvSpPr txBox="1"/>
          <p:nvPr/>
        </p:nvSpPr>
        <p:spPr>
          <a:xfrm>
            <a:off x="11442701" y="7666831"/>
            <a:ext cx="23622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اینڈرائیڈ پر والیوم بٹن سے گنتی</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9" name="Text: iPhone Action Button / Shortcuts">
            <a:extLst>
              <a:ext uri="{FF2B5EF4-FFF2-40B4-BE49-F238E27FC236}">
                <a16:creationId xmlns:a16="http://schemas.microsoft.com/office/drawing/2014/main" id="{74703ABB-40E2-DAD2-E65F-FC37D387DB97}"/>
              </a:ext>
            </a:extLst>
          </p:cNvPr>
          <p:cNvSpPr txBox="1"/>
          <p:nvPr/>
        </p:nvSpPr>
        <p:spPr>
          <a:xfrm>
            <a:off x="11442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iPhone Action Button / Shortcuts</a:t>
            </a:r>
          </a:p>
        </p:txBody>
      </p:sp>
      <p:sp>
        <p:nvSpPr>
          <p:cNvPr id="70" name="Urdu: آئی فون پر ایکشن بٹن یا شارٹ کٹ">
            <a:extLst>
              <a:ext uri="{FF2B5EF4-FFF2-40B4-BE49-F238E27FC236}">
                <a16:creationId xmlns:a16="http://schemas.microsoft.com/office/drawing/2014/main" id="{1DF999B2-98C8-761A-7EC2-B84DE4FC93C2}"/>
              </a:ext>
            </a:extLst>
          </p:cNvPr>
          <p:cNvSpPr txBox="1"/>
          <p:nvPr/>
        </p:nvSpPr>
        <p:spPr>
          <a:xfrm>
            <a:off x="11442701" y="8327231"/>
            <a:ext cx="26305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آئی فون پر ایکشن بٹن یا شارٹ کٹ</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71" name="Text: Personal Zikr and Method shortcuts">
            <a:extLst>
              <a:ext uri="{FF2B5EF4-FFF2-40B4-BE49-F238E27FC236}">
                <a16:creationId xmlns:a16="http://schemas.microsoft.com/office/drawing/2014/main" id="{D7958A5A-77A4-D22B-9435-69837E0C010B}"/>
              </a:ext>
            </a:extLst>
          </p:cNvPr>
          <p:cNvSpPr txBox="1"/>
          <p:nvPr/>
        </p:nvSpPr>
        <p:spPr>
          <a:xfrm>
            <a:off x="11442700" y="8712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Personal Zikr and Method shortcuts</a:t>
            </a:r>
          </a:p>
        </p:txBody>
      </p:sp>
      <p:sp>
        <p:nvSpPr>
          <p:cNvPr id="72" name="Urdu: ذاتی ذکر اور طریقۂ ذکر کے شارٹ کٹ">
            <a:extLst>
              <a:ext uri="{FF2B5EF4-FFF2-40B4-BE49-F238E27FC236}">
                <a16:creationId xmlns:a16="http://schemas.microsoft.com/office/drawing/2014/main" id="{D188D15E-22B2-5469-4094-10FB8E5FF1D0}"/>
              </a:ext>
            </a:extLst>
          </p:cNvPr>
          <p:cNvSpPr txBox="1"/>
          <p:nvPr/>
        </p:nvSpPr>
        <p:spPr>
          <a:xfrm>
            <a:off x="11442700" y="8987631"/>
            <a:ext cx="27972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ذاتی ذکر اور طریقۂ ذکر کے شارٹ کٹ</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73" name="Text: SILSILA NAQSHBANDIA OWAISIAH">
            <a:extLst>
              <a:ext uri="{FF2B5EF4-FFF2-40B4-BE49-F238E27FC236}">
                <a16:creationId xmlns:a16="http://schemas.microsoft.com/office/drawing/2014/main" id="{F36226D5-B291-CDD3-D22F-16A8522DB164}"/>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74" name="Text: App map">
            <a:extLst>
              <a:ext uri="{FF2B5EF4-FFF2-40B4-BE49-F238E27FC236}">
                <a16:creationId xmlns:a16="http://schemas.microsoft.com/office/drawing/2014/main" id="{C7939344-0921-E58F-1652-9EF01A1A3C9A}"/>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75" name="Text: All features">
            <a:extLst>
              <a:ext uri="{FF2B5EF4-FFF2-40B4-BE49-F238E27FC236}">
                <a16:creationId xmlns:a16="http://schemas.microsoft.com/office/drawing/2014/main" id="{EF921FDF-B743-5F4B-A827-584BC4C03BF1}"/>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76" name="Text: 57 / 65">
            <a:extLst>
              <a:ext uri="{FF2B5EF4-FFF2-40B4-BE49-F238E27FC236}">
                <a16:creationId xmlns:a16="http://schemas.microsoft.com/office/drawing/2014/main" id="{F1921404-DFDD-E88B-A5DC-A520C90BA64F}"/>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57 / 65</a:t>
            </a:r>
          </a:p>
        </p:txBody>
      </p:sp>
      <p:sp>
        <p:nvSpPr>
          <p:cNvPr id="77" name="Text: ‹">
            <a:extLst>
              <a:ext uri="{FF2B5EF4-FFF2-40B4-BE49-F238E27FC236}">
                <a16:creationId xmlns:a16="http://schemas.microsoft.com/office/drawing/2014/main" id="{B2AFFE8D-0BC9-1B28-BC78-35C3C915A5DB}"/>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78" name="Text: ›">
            <a:extLst>
              <a:ext uri="{FF2B5EF4-FFF2-40B4-BE49-F238E27FC236}">
                <a16:creationId xmlns:a16="http://schemas.microsoft.com/office/drawing/2014/main" id="{D65ED474-D0D3-8758-46AA-AB7CA2F8B5F5}"/>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79" name="Explore: screen=personal-zikr-en">
            <a:hlinkClick r:id="rId4"/>
            <a:extLst>
              <a:ext uri="{FF2B5EF4-FFF2-40B4-BE49-F238E27FC236}">
                <a16:creationId xmlns:a16="http://schemas.microsoft.com/office/drawing/2014/main" id="{44022390-B455-50C3-28F3-131A7F6189C2}"/>
              </a:ext>
            </a:extLst>
          </p:cNvPr>
          <p:cNvSpPr/>
          <p:nvPr/>
        </p:nvSpPr>
        <p:spPr>
          <a:xfrm>
            <a:off x="1079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Explore: screen=tasbih-en">
            <a:hlinkClick r:id="rId5"/>
            <a:extLst>
              <a:ext uri="{FF2B5EF4-FFF2-40B4-BE49-F238E27FC236}">
                <a16:creationId xmlns:a16="http://schemas.microsoft.com/office/drawing/2014/main" id="{504BF7FE-EAE8-288F-03FE-8B4065282878}"/>
              </a:ext>
            </a:extLst>
          </p:cNvPr>
          <p:cNvSpPr/>
          <p:nvPr/>
        </p:nvSpPr>
        <p:spPr>
          <a:xfrm>
            <a:off x="10985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Navigate: architecture">
            <a:hlinkClick r:id="rId6" action="ppaction://hlinksldjump"/>
            <a:extLst>
              <a:ext uri="{FF2B5EF4-FFF2-40B4-BE49-F238E27FC236}">
                <a16:creationId xmlns:a16="http://schemas.microsoft.com/office/drawing/2014/main" id="{23A31B94-3F07-6415-2234-4DEA94F5B04D}"/>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Explore: features">
            <a:hlinkClick r:id="rId7"/>
            <a:extLst>
              <a:ext uri="{FF2B5EF4-FFF2-40B4-BE49-F238E27FC236}">
                <a16:creationId xmlns:a16="http://schemas.microsoft.com/office/drawing/2014/main" id="{8D8FD4BE-B861-3D3B-F88D-1B2000AECF7C}"/>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Navigate: tree-7">
            <a:hlinkClick r:id="rId8" action="ppaction://hlinksldjump"/>
            <a:extLst>
              <a:ext uri="{FF2B5EF4-FFF2-40B4-BE49-F238E27FC236}">
                <a16:creationId xmlns:a16="http://schemas.microsoft.com/office/drawing/2014/main" id="{9F88CF1A-BFB7-1AF4-48AF-01BCE7623D8B}"/>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Navigate: tree-9">
            <a:hlinkClick r:id="rId9" action="ppaction://hlinksldjump"/>
            <a:extLst>
              <a:ext uri="{FF2B5EF4-FFF2-40B4-BE49-F238E27FC236}">
                <a16:creationId xmlns:a16="http://schemas.microsoft.com/office/drawing/2014/main" id="{E7DE36DB-E086-0F33-47FE-D15F23A3E1B6}"/>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5948711"/>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name="tree-9">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0496EF83-4504-E47C-F139-12BFEC9C06C1}"/>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cxnSp>
        <p:nvCxnSpPr>
          <p:cNvPr id="4" name="Editable architecture connector">
            <a:extLst>
              <a:ext uri="{FF2B5EF4-FFF2-40B4-BE49-F238E27FC236}">
                <a16:creationId xmlns:a16="http://schemas.microsoft.com/office/drawing/2014/main" id="{F79E0277-D617-EE61-3142-B3AC94D3560B}"/>
              </a:ext>
            </a:extLst>
          </p:cNvPr>
          <p:cNvCxnSpPr/>
          <p:nvPr/>
        </p:nvCxnSpPr>
        <p:spPr>
          <a:xfrm>
            <a:off x="1206500" y="3175000"/>
            <a:ext cx="0" cy="56896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 name="Editable architecture connector">
            <a:extLst>
              <a:ext uri="{FF2B5EF4-FFF2-40B4-BE49-F238E27FC236}">
                <a16:creationId xmlns:a16="http://schemas.microsoft.com/office/drawing/2014/main" id="{AB0CA82B-C496-5F56-CFEA-C83E61612554}"/>
              </a:ext>
            </a:extLst>
          </p:cNvPr>
          <p:cNvCxnSpPr/>
          <p:nvPr/>
        </p:nvCxnSpPr>
        <p:spPr>
          <a:xfrm>
            <a:off x="1206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 name="Editable architecture connector">
            <a:extLst>
              <a:ext uri="{FF2B5EF4-FFF2-40B4-BE49-F238E27FC236}">
                <a16:creationId xmlns:a16="http://schemas.microsoft.com/office/drawing/2014/main" id="{A9693D55-A6D8-03E1-F699-23191B490281}"/>
              </a:ext>
            </a:extLst>
          </p:cNvPr>
          <p:cNvCxnSpPr/>
          <p:nvPr/>
        </p:nvCxnSpPr>
        <p:spPr>
          <a:xfrm>
            <a:off x="1206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 name="Editable architecture connector">
            <a:extLst>
              <a:ext uri="{FF2B5EF4-FFF2-40B4-BE49-F238E27FC236}">
                <a16:creationId xmlns:a16="http://schemas.microsoft.com/office/drawing/2014/main" id="{F4978BFE-EBB2-D9EA-011B-C5C71E254276}"/>
              </a:ext>
            </a:extLst>
          </p:cNvPr>
          <p:cNvCxnSpPr/>
          <p:nvPr/>
        </p:nvCxnSpPr>
        <p:spPr>
          <a:xfrm>
            <a:off x="1206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 name="Editable architecture connector">
            <a:extLst>
              <a:ext uri="{FF2B5EF4-FFF2-40B4-BE49-F238E27FC236}">
                <a16:creationId xmlns:a16="http://schemas.microsoft.com/office/drawing/2014/main" id="{43136A8F-20D2-3A20-B884-994BE12482C5}"/>
              </a:ext>
            </a:extLst>
          </p:cNvPr>
          <p:cNvCxnSpPr/>
          <p:nvPr/>
        </p:nvCxnSpPr>
        <p:spPr>
          <a:xfrm>
            <a:off x="1206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 name="Editable architecture connector">
            <a:extLst>
              <a:ext uri="{FF2B5EF4-FFF2-40B4-BE49-F238E27FC236}">
                <a16:creationId xmlns:a16="http://schemas.microsoft.com/office/drawing/2014/main" id="{B37082D2-2287-B2E5-076D-D3B7A60C0599}"/>
              </a:ext>
            </a:extLst>
          </p:cNvPr>
          <p:cNvCxnSpPr/>
          <p:nvPr/>
        </p:nvCxnSpPr>
        <p:spPr>
          <a:xfrm>
            <a:off x="1206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0" name="Editable architecture connector">
            <a:extLst>
              <a:ext uri="{FF2B5EF4-FFF2-40B4-BE49-F238E27FC236}">
                <a16:creationId xmlns:a16="http://schemas.microsoft.com/office/drawing/2014/main" id="{8364BFE3-7BCF-1C4F-0961-8B2D38414794}"/>
              </a:ext>
            </a:extLst>
          </p:cNvPr>
          <p:cNvCxnSpPr/>
          <p:nvPr/>
        </p:nvCxnSpPr>
        <p:spPr>
          <a:xfrm>
            <a:off x="1206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1" name="Editable architecture connector">
            <a:extLst>
              <a:ext uri="{FF2B5EF4-FFF2-40B4-BE49-F238E27FC236}">
                <a16:creationId xmlns:a16="http://schemas.microsoft.com/office/drawing/2014/main" id="{771CA2EE-B650-69ED-8FD7-899B1D3BF711}"/>
              </a:ext>
            </a:extLst>
          </p:cNvPr>
          <p:cNvCxnSpPr/>
          <p:nvPr/>
        </p:nvCxnSpPr>
        <p:spPr>
          <a:xfrm>
            <a:off x="1206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2" name="Editable architecture connector">
            <a:extLst>
              <a:ext uri="{FF2B5EF4-FFF2-40B4-BE49-F238E27FC236}">
                <a16:creationId xmlns:a16="http://schemas.microsoft.com/office/drawing/2014/main" id="{0D672647-37FC-2D36-BFE7-E27C85785BDB}"/>
              </a:ext>
            </a:extLst>
          </p:cNvPr>
          <p:cNvCxnSpPr/>
          <p:nvPr/>
        </p:nvCxnSpPr>
        <p:spPr>
          <a:xfrm>
            <a:off x="1206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3" name="Editable architecture connector">
            <a:extLst>
              <a:ext uri="{FF2B5EF4-FFF2-40B4-BE49-F238E27FC236}">
                <a16:creationId xmlns:a16="http://schemas.microsoft.com/office/drawing/2014/main" id="{565BFD09-BF14-A4C8-FB9C-828A45C6E3CF}"/>
              </a:ext>
            </a:extLst>
          </p:cNvPr>
          <p:cNvCxnSpPr/>
          <p:nvPr/>
        </p:nvCxnSpPr>
        <p:spPr>
          <a:xfrm>
            <a:off x="1206500" y="8864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4" name="Editable architecture connector">
            <a:extLst>
              <a:ext uri="{FF2B5EF4-FFF2-40B4-BE49-F238E27FC236}">
                <a16:creationId xmlns:a16="http://schemas.microsoft.com/office/drawing/2014/main" id="{A679D168-EBEF-F5FF-96F6-23E2B0ACA528}"/>
              </a:ext>
            </a:extLst>
          </p:cNvPr>
          <p:cNvCxnSpPr/>
          <p:nvPr/>
        </p:nvCxnSpPr>
        <p:spPr>
          <a:xfrm>
            <a:off x="11112500" y="3175000"/>
            <a:ext cx="0" cy="63500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5" name="Editable architecture connector">
            <a:extLst>
              <a:ext uri="{FF2B5EF4-FFF2-40B4-BE49-F238E27FC236}">
                <a16:creationId xmlns:a16="http://schemas.microsoft.com/office/drawing/2014/main" id="{E525BA0A-468A-F7CE-E0CE-74D4F103B890}"/>
              </a:ext>
            </a:extLst>
          </p:cNvPr>
          <p:cNvCxnSpPr/>
          <p:nvPr/>
        </p:nvCxnSpPr>
        <p:spPr>
          <a:xfrm>
            <a:off x="11112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6" name="Editable architecture connector">
            <a:extLst>
              <a:ext uri="{FF2B5EF4-FFF2-40B4-BE49-F238E27FC236}">
                <a16:creationId xmlns:a16="http://schemas.microsoft.com/office/drawing/2014/main" id="{642DDA80-2494-A838-1989-E0D732A162D4}"/>
              </a:ext>
            </a:extLst>
          </p:cNvPr>
          <p:cNvCxnSpPr/>
          <p:nvPr/>
        </p:nvCxnSpPr>
        <p:spPr>
          <a:xfrm>
            <a:off x="11112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7" name="Editable architecture connector">
            <a:extLst>
              <a:ext uri="{FF2B5EF4-FFF2-40B4-BE49-F238E27FC236}">
                <a16:creationId xmlns:a16="http://schemas.microsoft.com/office/drawing/2014/main" id="{4FEC14A5-4EBD-44FA-162E-3DA3AA79BDD7}"/>
              </a:ext>
            </a:extLst>
          </p:cNvPr>
          <p:cNvCxnSpPr/>
          <p:nvPr/>
        </p:nvCxnSpPr>
        <p:spPr>
          <a:xfrm>
            <a:off x="11112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8" name="Editable architecture connector">
            <a:extLst>
              <a:ext uri="{FF2B5EF4-FFF2-40B4-BE49-F238E27FC236}">
                <a16:creationId xmlns:a16="http://schemas.microsoft.com/office/drawing/2014/main" id="{A262F539-FEC9-6D92-1851-AACBF442679D}"/>
              </a:ext>
            </a:extLst>
          </p:cNvPr>
          <p:cNvCxnSpPr/>
          <p:nvPr/>
        </p:nvCxnSpPr>
        <p:spPr>
          <a:xfrm>
            <a:off x="11112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9" name="Editable architecture connector">
            <a:extLst>
              <a:ext uri="{FF2B5EF4-FFF2-40B4-BE49-F238E27FC236}">
                <a16:creationId xmlns:a16="http://schemas.microsoft.com/office/drawing/2014/main" id="{3A390E95-572C-4529-C65E-C42FFD36BB49}"/>
              </a:ext>
            </a:extLst>
          </p:cNvPr>
          <p:cNvCxnSpPr/>
          <p:nvPr/>
        </p:nvCxnSpPr>
        <p:spPr>
          <a:xfrm>
            <a:off x="11112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0" name="Editable architecture connector">
            <a:extLst>
              <a:ext uri="{FF2B5EF4-FFF2-40B4-BE49-F238E27FC236}">
                <a16:creationId xmlns:a16="http://schemas.microsoft.com/office/drawing/2014/main" id="{9F43DD36-2C92-0AFF-F6BA-A0FF171F3498}"/>
              </a:ext>
            </a:extLst>
          </p:cNvPr>
          <p:cNvCxnSpPr/>
          <p:nvPr/>
        </p:nvCxnSpPr>
        <p:spPr>
          <a:xfrm>
            <a:off x="11112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1" name="Editable architecture connector">
            <a:extLst>
              <a:ext uri="{FF2B5EF4-FFF2-40B4-BE49-F238E27FC236}">
                <a16:creationId xmlns:a16="http://schemas.microsoft.com/office/drawing/2014/main" id="{CE4223A6-0BB8-FEA3-07C2-A659A18BC170}"/>
              </a:ext>
            </a:extLst>
          </p:cNvPr>
          <p:cNvCxnSpPr/>
          <p:nvPr/>
        </p:nvCxnSpPr>
        <p:spPr>
          <a:xfrm>
            <a:off x="11112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2" name="Editable architecture connector">
            <a:extLst>
              <a:ext uri="{FF2B5EF4-FFF2-40B4-BE49-F238E27FC236}">
                <a16:creationId xmlns:a16="http://schemas.microsoft.com/office/drawing/2014/main" id="{6089D966-1F6A-6AFF-B5E2-DAE38C7E6725}"/>
              </a:ext>
            </a:extLst>
          </p:cNvPr>
          <p:cNvCxnSpPr/>
          <p:nvPr/>
        </p:nvCxnSpPr>
        <p:spPr>
          <a:xfrm>
            <a:off x="11112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3" name="Editable architecture connector">
            <a:extLst>
              <a:ext uri="{FF2B5EF4-FFF2-40B4-BE49-F238E27FC236}">
                <a16:creationId xmlns:a16="http://schemas.microsoft.com/office/drawing/2014/main" id="{03486603-2E3C-CB29-1AE9-0780052BE2EC}"/>
              </a:ext>
            </a:extLst>
          </p:cNvPr>
          <p:cNvCxnSpPr/>
          <p:nvPr/>
        </p:nvCxnSpPr>
        <p:spPr>
          <a:xfrm>
            <a:off x="11112500" y="8864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4" name="Editable architecture connector">
            <a:extLst>
              <a:ext uri="{FF2B5EF4-FFF2-40B4-BE49-F238E27FC236}">
                <a16:creationId xmlns:a16="http://schemas.microsoft.com/office/drawing/2014/main" id="{4565FEDF-B455-DA0B-D6F7-CDC43297DF05}"/>
              </a:ext>
            </a:extLst>
          </p:cNvPr>
          <p:cNvCxnSpPr/>
          <p:nvPr/>
        </p:nvCxnSpPr>
        <p:spPr>
          <a:xfrm>
            <a:off x="11112500" y="9525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5" name="Text: DARUL IRFAN">
            <a:extLst>
              <a:ext uri="{FF2B5EF4-FFF2-40B4-BE49-F238E27FC236}">
                <a16:creationId xmlns:a16="http://schemas.microsoft.com/office/drawing/2014/main" id="{5392FFF8-9AD4-D75A-669C-C567549D5FC7}"/>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26" name="Text: FEATURE ARCHITECTURE">
            <a:extLst>
              <a:ext uri="{FF2B5EF4-FFF2-40B4-BE49-F238E27FC236}">
                <a16:creationId xmlns:a16="http://schemas.microsoft.com/office/drawing/2014/main" id="{255205FB-0A77-9CE6-C2F6-02846F7A90B8}"/>
              </a:ext>
            </a:extLst>
          </p:cNvPr>
          <p:cNvSpPr txBox="1"/>
          <p:nvPr/>
        </p:nvSpPr>
        <p:spPr>
          <a:xfrm>
            <a:off x="3070820" y="527050"/>
            <a:ext cx="2861072"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FEATURE ARCHITECTURE</a:t>
            </a:r>
          </a:p>
        </p:txBody>
      </p:sp>
      <p:sp>
        <p:nvSpPr>
          <p:cNvPr id="27" name="Text: Darul Irfan / Method of Zikr + The Silsila">
            <a:extLst>
              <a:ext uri="{FF2B5EF4-FFF2-40B4-BE49-F238E27FC236}">
                <a16:creationId xmlns:a16="http://schemas.microsoft.com/office/drawing/2014/main" id="{E62D7426-79F8-6274-1BA3-7BE33B5B1ADA}"/>
              </a:ext>
            </a:extLst>
          </p:cNvPr>
          <p:cNvSpPr txBox="1"/>
          <p:nvPr/>
        </p:nvSpPr>
        <p:spPr>
          <a:xfrm>
            <a:off x="965200" y="1295400"/>
            <a:ext cx="8104759" cy="787400"/>
          </a:xfrm>
          <a:prstGeom prst="rect">
            <a:avLst/>
          </a:prstGeom>
          <a:noFill/>
        </p:spPr>
        <p:txBody>
          <a:bodyPr vert="horz" wrap="none" lIns="0" tIns="0" rIns="0" bIns="0" rtlCol="0">
            <a:noAutofit/>
          </a:bodyPr>
          <a:lstStyle/>
          <a:p>
            <a:pPr>
              <a:lnSpc>
                <a:spcPts val="4080"/>
              </a:lnSpc>
            </a:pPr>
            <a:r>
              <a:rPr lang="en-US" sz="3400">
                <a:solidFill>
                  <a:srgbClr val="153D31"/>
                </a:solidFill>
                <a:latin typeface="Segoe UI Semibold" panose="020B0702040204020203" pitchFamily="34" charset="0"/>
              </a:rPr>
              <a:t>Darul Irfan / Method of Zikr + The Silsila</a:t>
            </a:r>
          </a:p>
        </p:txBody>
      </p:sp>
      <p:sp>
        <p:nvSpPr>
          <p:cNvPr id="28" name="Urdu: طریقۂ ذکر / سلسلے کا تعارف">
            <a:extLst>
              <a:ext uri="{FF2B5EF4-FFF2-40B4-BE49-F238E27FC236}">
                <a16:creationId xmlns:a16="http://schemas.microsoft.com/office/drawing/2014/main" id="{2476A64F-3832-AF6F-D551-A38423185EF5}"/>
              </a:ext>
            </a:extLst>
          </p:cNvPr>
          <p:cNvSpPr txBox="1"/>
          <p:nvPr/>
        </p:nvSpPr>
        <p:spPr>
          <a:xfrm>
            <a:off x="965200" y="1943100"/>
            <a:ext cx="3084576" cy="797520"/>
          </a:xfrm>
          <a:prstGeom prst="rect">
            <a:avLst/>
          </a:prstGeom>
          <a:noFill/>
        </p:spPr>
        <p:txBody>
          <a:bodyPr vert="horz" wrap="none" lIns="0" tIns="0" rIns="0" bIns="0" rtlCol="0">
            <a:noAutofit/>
          </a:bodyPr>
          <a:lstStyle/>
          <a:p>
            <a:pPr algn="r" rtl="1">
              <a:lnSpc>
                <a:spcPts val="4680"/>
              </a:lnSpc>
            </a:pPr>
            <a:r>
              <a:rPr lang="ar-AE" sz="2600">
                <a:solidFill>
                  <a:srgbClr val="90712A"/>
                </a:solidFill>
                <a:latin typeface="Noto Nastaliq Urdu" panose="020B0502040504020204" pitchFamily="34" charset="-78"/>
                <a:cs typeface="Noto Nastaliq Urdu" panose="020B0502040504020204" pitchFamily="34" charset="-78"/>
              </a:rPr>
              <a:t>طریقۂ ذکر / سلسلے کا تعارف</a:t>
            </a:r>
            <a:endParaRPr lang="en-US" sz="2600">
              <a:solidFill>
                <a:srgbClr val="90712A"/>
              </a:solidFill>
              <a:latin typeface="Noto Nastaliq Urdu" panose="020B0502040504020204" pitchFamily="34" charset="-78"/>
              <a:cs typeface="Noto Nastaliq Urdu" panose="020B0502040504020204" pitchFamily="34" charset="-78"/>
            </a:endParaRPr>
          </a:p>
        </p:txBody>
      </p:sp>
      <p:sp>
        <p:nvSpPr>
          <p:cNvPr id="29" name="Text: Method of Zikr">
            <a:extLst>
              <a:ext uri="{FF2B5EF4-FFF2-40B4-BE49-F238E27FC236}">
                <a16:creationId xmlns:a16="http://schemas.microsoft.com/office/drawing/2014/main" id="{2EE12C76-8FFF-5018-615D-AD3ACAAB3BF8}"/>
              </a:ext>
            </a:extLst>
          </p:cNvPr>
          <p:cNvSpPr txBox="1"/>
          <p:nvPr/>
        </p:nvSpPr>
        <p:spPr>
          <a:xfrm>
            <a:off x="1079500" y="2654300"/>
            <a:ext cx="2299843"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Method of Zikr</a:t>
            </a:r>
          </a:p>
        </p:txBody>
      </p:sp>
      <p:sp>
        <p:nvSpPr>
          <p:cNvPr id="30" name="Urdu: طریقۂ ذکر">
            <a:extLst>
              <a:ext uri="{FF2B5EF4-FFF2-40B4-BE49-F238E27FC236}">
                <a16:creationId xmlns:a16="http://schemas.microsoft.com/office/drawing/2014/main" id="{EEFD439E-FE30-DCA1-BEC3-F650247B04BD}"/>
              </a:ext>
            </a:extLst>
          </p:cNvPr>
          <p:cNvSpPr txBox="1"/>
          <p:nvPr/>
        </p:nvSpPr>
        <p:spPr>
          <a:xfrm>
            <a:off x="3561556" y="2724150"/>
            <a:ext cx="847788"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طریقۂ ذکر</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31" name="Text: ↗">
            <a:extLst>
              <a:ext uri="{FF2B5EF4-FFF2-40B4-BE49-F238E27FC236}">
                <a16:creationId xmlns:a16="http://schemas.microsoft.com/office/drawing/2014/main" id="{51211444-4524-E2F2-0884-D5886D65CC0D}"/>
              </a:ext>
            </a:extLst>
          </p:cNvPr>
          <p:cNvSpPr txBox="1"/>
          <p:nvPr/>
        </p:nvSpPr>
        <p:spPr>
          <a:xfrm>
            <a:off x="9085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32" name="Text: Native Method of Zikr guide">
            <a:extLst>
              <a:ext uri="{FF2B5EF4-FFF2-40B4-BE49-F238E27FC236}">
                <a16:creationId xmlns:a16="http://schemas.microsoft.com/office/drawing/2014/main" id="{F79BC55F-7D40-A619-238B-E62CF03573F9}"/>
              </a:ext>
            </a:extLst>
          </p:cNvPr>
          <p:cNvSpPr txBox="1"/>
          <p:nvPr/>
        </p:nvSpPr>
        <p:spPr>
          <a:xfrm>
            <a:off x="1536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Native Method of Zikr guide</a:t>
            </a:r>
          </a:p>
        </p:txBody>
      </p:sp>
      <p:sp>
        <p:nvSpPr>
          <p:cNvPr id="33" name="Urdu: ایپ کے اندر طریقۂ ذکر">
            <a:extLst>
              <a:ext uri="{FF2B5EF4-FFF2-40B4-BE49-F238E27FC236}">
                <a16:creationId xmlns:a16="http://schemas.microsoft.com/office/drawing/2014/main" id="{A8131F7B-5597-ADE7-7CF3-62AC076AA69D}"/>
              </a:ext>
            </a:extLst>
          </p:cNvPr>
          <p:cNvSpPr txBox="1"/>
          <p:nvPr/>
        </p:nvSpPr>
        <p:spPr>
          <a:xfrm>
            <a:off x="1536701" y="3704431"/>
            <a:ext cx="17653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ایپ کے اندر طریقۂ ذکر</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4" name="Text: Open from Personal Zikr">
            <a:extLst>
              <a:ext uri="{FF2B5EF4-FFF2-40B4-BE49-F238E27FC236}">
                <a16:creationId xmlns:a16="http://schemas.microsoft.com/office/drawing/2014/main" id="{A4282F93-FD40-112A-983B-C42EBB7B0DBC}"/>
              </a:ext>
            </a:extLst>
          </p:cNvPr>
          <p:cNvSpPr txBox="1"/>
          <p:nvPr/>
        </p:nvSpPr>
        <p:spPr>
          <a:xfrm>
            <a:off x="1536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Open from Personal Zikr</a:t>
            </a:r>
          </a:p>
        </p:txBody>
      </p:sp>
      <p:sp>
        <p:nvSpPr>
          <p:cNvPr id="35" name="Urdu: ذاتی ذکر سے طریقہ کھولیں">
            <a:extLst>
              <a:ext uri="{FF2B5EF4-FFF2-40B4-BE49-F238E27FC236}">
                <a16:creationId xmlns:a16="http://schemas.microsoft.com/office/drawing/2014/main" id="{39727EBD-FC3F-5911-018C-FD072C92B8A4}"/>
              </a:ext>
            </a:extLst>
          </p:cNvPr>
          <p:cNvSpPr txBox="1"/>
          <p:nvPr/>
        </p:nvSpPr>
        <p:spPr>
          <a:xfrm>
            <a:off x="1536701" y="4364831"/>
            <a:ext cx="19050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ذاتی ذکر سے طریقہ کھولیں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6" name="Text: Open from Tasbih">
            <a:extLst>
              <a:ext uri="{FF2B5EF4-FFF2-40B4-BE49-F238E27FC236}">
                <a16:creationId xmlns:a16="http://schemas.microsoft.com/office/drawing/2014/main" id="{418E59D4-D8B4-BE2D-713D-8840C22E06A8}"/>
              </a:ext>
            </a:extLst>
          </p:cNvPr>
          <p:cNvSpPr txBox="1"/>
          <p:nvPr/>
        </p:nvSpPr>
        <p:spPr>
          <a:xfrm>
            <a:off x="1536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Open from Tasbih</a:t>
            </a:r>
          </a:p>
        </p:txBody>
      </p:sp>
      <p:sp>
        <p:nvSpPr>
          <p:cNvPr id="37" name="Urdu: تسبیح سے طریقہ کھولیں">
            <a:extLst>
              <a:ext uri="{FF2B5EF4-FFF2-40B4-BE49-F238E27FC236}">
                <a16:creationId xmlns:a16="http://schemas.microsoft.com/office/drawing/2014/main" id="{852615F9-A537-640B-8F53-C2FAB3519DD5}"/>
              </a:ext>
            </a:extLst>
          </p:cNvPr>
          <p:cNvSpPr txBox="1"/>
          <p:nvPr/>
        </p:nvSpPr>
        <p:spPr>
          <a:xfrm>
            <a:off x="1536700" y="5025231"/>
            <a:ext cx="17177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تسبیح سے طریقہ کھولیں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8" name="Text: Open from Halqah resources">
            <a:extLst>
              <a:ext uri="{FF2B5EF4-FFF2-40B4-BE49-F238E27FC236}">
                <a16:creationId xmlns:a16="http://schemas.microsoft.com/office/drawing/2014/main" id="{B370F8B8-1857-A00B-EBE2-F94730B68661}"/>
              </a:ext>
            </a:extLst>
          </p:cNvPr>
          <p:cNvSpPr txBox="1"/>
          <p:nvPr/>
        </p:nvSpPr>
        <p:spPr>
          <a:xfrm>
            <a:off x="1536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Open from Halqah resources</a:t>
            </a:r>
          </a:p>
        </p:txBody>
      </p:sp>
      <p:sp>
        <p:nvSpPr>
          <p:cNvPr id="39" name="Urdu: حلقے سے رہنمائی کھولیں">
            <a:extLst>
              <a:ext uri="{FF2B5EF4-FFF2-40B4-BE49-F238E27FC236}">
                <a16:creationId xmlns:a16="http://schemas.microsoft.com/office/drawing/2014/main" id="{A077FD2B-FE7D-B47A-A7B4-7166CDBF3DB6}"/>
              </a:ext>
            </a:extLst>
          </p:cNvPr>
          <p:cNvSpPr txBox="1"/>
          <p:nvPr/>
        </p:nvSpPr>
        <p:spPr>
          <a:xfrm>
            <a:off x="1536700" y="5685631"/>
            <a:ext cx="17494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حلقے سے رہنمائی کھولیں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0" name="Text: Prominent Shajra access">
            <a:extLst>
              <a:ext uri="{FF2B5EF4-FFF2-40B4-BE49-F238E27FC236}">
                <a16:creationId xmlns:a16="http://schemas.microsoft.com/office/drawing/2014/main" id="{76936C01-3D6B-6227-A6A4-FB9A5FECF294}"/>
              </a:ext>
            </a:extLst>
          </p:cNvPr>
          <p:cNvSpPr txBox="1"/>
          <p:nvPr/>
        </p:nvSpPr>
        <p:spPr>
          <a:xfrm>
            <a:off x="1536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Prominent Shajra access</a:t>
            </a:r>
          </a:p>
        </p:txBody>
      </p:sp>
      <p:sp>
        <p:nvSpPr>
          <p:cNvPr id="41" name="Urdu: شجرے کا نمایاں بٹن">
            <a:extLst>
              <a:ext uri="{FF2B5EF4-FFF2-40B4-BE49-F238E27FC236}">
                <a16:creationId xmlns:a16="http://schemas.microsoft.com/office/drawing/2014/main" id="{C1E17F10-55C3-D603-6BC4-B7686522F22C}"/>
              </a:ext>
            </a:extLst>
          </p:cNvPr>
          <p:cNvSpPr txBox="1"/>
          <p:nvPr/>
        </p:nvSpPr>
        <p:spPr>
          <a:xfrm>
            <a:off x="1536701" y="6346031"/>
            <a:ext cx="15828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شجرے کا نمایاں بٹن</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2" name="Text: Read the Shajra within Personal Zikr">
            <a:extLst>
              <a:ext uri="{FF2B5EF4-FFF2-40B4-BE49-F238E27FC236}">
                <a16:creationId xmlns:a16="http://schemas.microsoft.com/office/drawing/2014/main" id="{4B781AC3-7660-EE2D-20D8-367BFFF208CE}"/>
              </a:ext>
            </a:extLst>
          </p:cNvPr>
          <p:cNvSpPr txBox="1"/>
          <p:nvPr/>
        </p:nvSpPr>
        <p:spPr>
          <a:xfrm>
            <a:off x="1536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Read the Shajra within Personal Zikr</a:t>
            </a:r>
          </a:p>
        </p:txBody>
      </p:sp>
      <p:sp>
        <p:nvSpPr>
          <p:cNvPr id="43" name="Urdu: ذاتی ذکر کے اندر شجرہ پڑھیں">
            <a:extLst>
              <a:ext uri="{FF2B5EF4-FFF2-40B4-BE49-F238E27FC236}">
                <a16:creationId xmlns:a16="http://schemas.microsoft.com/office/drawing/2014/main" id="{DFC9AD6A-C593-8297-A305-328EC65D5439}"/>
              </a:ext>
            </a:extLst>
          </p:cNvPr>
          <p:cNvSpPr txBox="1"/>
          <p:nvPr/>
        </p:nvSpPr>
        <p:spPr>
          <a:xfrm>
            <a:off x="1536700" y="7006431"/>
            <a:ext cx="20876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ذاتی ذکر کے اندر شجرہ پڑھیں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4" name="Text: Urdu and English guide presentation">
            <a:extLst>
              <a:ext uri="{FF2B5EF4-FFF2-40B4-BE49-F238E27FC236}">
                <a16:creationId xmlns:a16="http://schemas.microsoft.com/office/drawing/2014/main" id="{861C391B-B66D-5578-834A-24246544EB39}"/>
              </a:ext>
            </a:extLst>
          </p:cNvPr>
          <p:cNvSpPr txBox="1"/>
          <p:nvPr/>
        </p:nvSpPr>
        <p:spPr>
          <a:xfrm>
            <a:off x="1536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Urdu and English guide presentation</a:t>
            </a:r>
          </a:p>
        </p:txBody>
      </p:sp>
      <p:sp>
        <p:nvSpPr>
          <p:cNvPr id="45" name="Urdu: اردو اور انگریزی میں رہنمائی">
            <a:extLst>
              <a:ext uri="{FF2B5EF4-FFF2-40B4-BE49-F238E27FC236}">
                <a16:creationId xmlns:a16="http://schemas.microsoft.com/office/drawing/2014/main" id="{2668BB63-40DF-8438-135E-17E52B3FB9CA}"/>
              </a:ext>
            </a:extLst>
          </p:cNvPr>
          <p:cNvSpPr txBox="1"/>
          <p:nvPr/>
        </p:nvSpPr>
        <p:spPr>
          <a:xfrm>
            <a:off x="1536700" y="7666831"/>
            <a:ext cx="21114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اردو اور انگریزی میں رہنمائی</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6" name="Text: Numbered diagram of the seven Lataif">
            <a:extLst>
              <a:ext uri="{FF2B5EF4-FFF2-40B4-BE49-F238E27FC236}">
                <a16:creationId xmlns:a16="http://schemas.microsoft.com/office/drawing/2014/main" id="{EF5A1621-0E54-79EB-E0BD-5A1F62E871A4}"/>
              </a:ext>
            </a:extLst>
          </p:cNvPr>
          <p:cNvSpPr txBox="1"/>
          <p:nvPr/>
        </p:nvSpPr>
        <p:spPr>
          <a:xfrm>
            <a:off x="1536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Numbered diagram of the seven Lataif</a:t>
            </a:r>
          </a:p>
        </p:txBody>
      </p:sp>
      <p:sp>
        <p:nvSpPr>
          <p:cNvPr id="47" name="Urdu: سات لطائف کا نمبر وار خاکہ">
            <a:extLst>
              <a:ext uri="{FF2B5EF4-FFF2-40B4-BE49-F238E27FC236}">
                <a16:creationId xmlns:a16="http://schemas.microsoft.com/office/drawing/2014/main" id="{E994E55F-6C4C-9D32-A47F-95EF136D9215}"/>
              </a:ext>
            </a:extLst>
          </p:cNvPr>
          <p:cNvSpPr txBox="1"/>
          <p:nvPr/>
        </p:nvSpPr>
        <p:spPr>
          <a:xfrm>
            <a:off x="1536700" y="8327231"/>
            <a:ext cx="21304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سات لطائف کا نمبر وار خاکہ</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8" name="Text: Seventh Latifa shown around the whole body">
            <a:extLst>
              <a:ext uri="{FF2B5EF4-FFF2-40B4-BE49-F238E27FC236}">
                <a16:creationId xmlns:a16="http://schemas.microsoft.com/office/drawing/2014/main" id="{F9F6AF4C-5778-BA96-8802-E28A3BF159CA}"/>
              </a:ext>
            </a:extLst>
          </p:cNvPr>
          <p:cNvSpPr txBox="1"/>
          <p:nvPr/>
        </p:nvSpPr>
        <p:spPr>
          <a:xfrm>
            <a:off x="1536700" y="8712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Seventh Latifa shown around the whole body</a:t>
            </a:r>
          </a:p>
        </p:txBody>
      </p:sp>
      <p:sp>
        <p:nvSpPr>
          <p:cNvPr id="49" name="Urdu: ساتواں لطیفہ پورے جسم کے گرد دکھایا گیا ہے">
            <a:extLst>
              <a:ext uri="{FF2B5EF4-FFF2-40B4-BE49-F238E27FC236}">
                <a16:creationId xmlns:a16="http://schemas.microsoft.com/office/drawing/2014/main" id="{F0AF1C97-D091-EDAF-D9D1-0F778C301BA4}"/>
              </a:ext>
            </a:extLst>
          </p:cNvPr>
          <p:cNvSpPr txBox="1"/>
          <p:nvPr/>
        </p:nvSpPr>
        <p:spPr>
          <a:xfrm>
            <a:off x="1536701" y="8987631"/>
            <a:ext cx="33671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ساتواں لطیفہ پورے جسم کے گرد دکھایا گیا ہے</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0" name="Text: The Silsila">
            <a:extLst>
              <a:ext uri="{FF2B5EF4-FFF2-40B4-BE49-F238E27FC236}">
                <a16:creationId xmlns:a16="http://schemas.microsoft.com/office/drawing/2014/main" id="{6B822C2A-E1D1-016C-360B-F0CD2799A056}"/>
              </a:ext>
            </a:extLst>
          </p:cNvPr>
          <p:cNvSpPr txBox="1"/>
          <p:nvPr/>
        </p:nvSpPr>
        <p:spPr>
          <a:xfrm>
            <a:off x="10985500" y="2654300"/>
            <a:ext cx="1557401"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The Silsila</a:t>
            </a:r>
          </a:p>
        </p:txBody>
      </p:sp>
      <p:sp>
        <p:nvSpPr>
          <p:cNvPr id="51" name="Urdu: سلسلے کا تعارف">
            <a:extLst>
              <a:ext uri="{FF2B5EF4-FFF2-40B4-BE49-F238E27FC236}">
                <a16:creationId xmlns:a16="http://schemas.microsoft.com/office/drawing/2014/main" id="{94002AAA-A7CD-3FD6-6D90-0B0267508293}"/>
              </a:ext>
            </a:extLst>
          </p:cNvPr>
          <p:cNvSpPr txBox="1"/>
          <p:nvPr/>
        </p:nvSpPr>
        <p:spPr>
          <a:xfrm>
            <a:off x="12726194" y="2724150"/>
            <a:ext cx="1416114"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سلسلے کا تعارف</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52" name="Text: ↗">
            <a:extLst>
              <a:ext uri="{FF2B5EF4-FFF2-40B4-BE49-F238E27FC236}">
                <a16:creationId xmlns:a16="http://schemas.microsoft.com/office/drawing/2014/main" id="{859E814A-4A04-51C4-B482-778AE415A770}"/>
              </a:ext>
            </a:extLst>
          </p:cNvPr>
          <p:cNvSpPr txBox="1"/>
          <p:nvPr/>
        </p:nvSpPr>
        <p:spPr>
          <a:xfrm>
            <a:off x="18991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53" name="Text: About Silsila Naqshbandia Owaisiah">
            <a:extLst>
              <a:ext uri="{FF2B5EF4-FFF2-40B4-BE49-F238E27FC236}">
                <a16:creationId xmlns:a16="http://schemas.microsoft.com/office/drawing/2014/main" id="{38BDAFB4-6D2E-7DC5-E00F-F6E9ED69ABF4}"/>
              </a:ext>
            </a:extLst>
          </p:cNvPr>
          <p:cNvSpPr txBox="1"/>
          <p:nvPr/>
        </p:nvSpPr>
        <p:spPr>
          <a:xfrm>
            <a:off x="11442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About Silsila Naqshbandia Owaisiah</a:t>
            </a:r>
          </a:p>
        </p:txBody>
      </p:sp>
      <p:sp>
        <p:nvSpPr>
          <p:cNvPr id="54" name="Urdu: سلسلہ نقشبندیہ اویسیہ کا تعارف">
            <a:extLst>
              <a:ext uri="{FF2B5EF4-FFF2-40B4-BE49-F238E27FC236}">
                <a16:creationId xmlns:a16="http://schemas.microsoft.com/office/drawing/2014/main" id="{DDA475B4-7BD9-FDBA-7E46-535B0355CA88}"/>
              </a:ext>
            </a:extLst>
          </p:cNvPr>
          <p:cNvSpPr txBox="1"/>
          <p:nvPr/>
        </p:nvSpPr>
        <p:spPr>
          <a:xfrm>
            <a:off x="11442700" y="3704431"/>
            <a:ext cx="22971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سلسلہ نقشبندیہ اویسیہ کا تعارف</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5" name="Text: Hazrat Abdul Qadeer Awan (MZA)">
            <a:extLst>
              <a:ext uri="{FF2B5EF4-FFF2-40B4-BE49-F238E27FC236}">
                <a16:creationId xmlns:a16="http://schemas.microsoft.com/office/drawing/2014/main" id="{9C4BCEB0-E584-D0C4-D6C2-5841E82197FF}"/>
              </a:ext>
            </a:extLst>
          </p:cNvPr>
          <p:cNvSpPr txBox="1"/>
          <p:nvPr/>
        </p:nvSpPr>
        <p:spPr>
          <a:xfrm>
            <a:off x="11442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Hazrat Abdul Qadeer Awan (MZA)</a:t>
            </a:r>
          </a:p>
        </p:txBody>
      </p:sp>
      <p:sp>
        <p:nvSpPr>
          <p:cNvPr id="56" name="Urdu: حضرت عبد القدیر اعوان مدظلہ کا تعارف">
            <a:extLst>
              <a:ext uri="{FF2B5EF4-FFF2-40B4-BE49-F238E27FC236}">
                <a16:creationId xmlns:a16="http://schemas.microsoft.com/office/drawing/2014/main" id="{E0F6C205-7CCE-70C8-4D13-6A08ADE8D8E7}"/>
              </a:ext>
            </a:extLst>
          </p:cNvPr>
          <p:cNvSpPr txBox="1"/>
          <p:nvPr/>
        </p:nvSpPr>
        <p:spPr>
          <a:xfrm>
            <a:off x="11442700" y="4364831"/>
            <a:ext cx="30194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حضرت عبد القدیر اعوان مدظلہ کا تعارف</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7" name="Text: Hazrat Muhammad Akram Awan (RA)">
            <a:extLst>
              <a:ext uri="{FF2B5EF4-FFF2-40B4-BE49-F238E27FC236}">
                <a16:creationId xmlns:a16="http://schemas.microsoft.com/office/drawing/2014/main" id="{013B3BD2-2E2F-812A-FDAE-DE60019FA065}"/>
              </a:ext>
            </a:extLst>
          </p:cNvPr>
          <p:cNvSpPr txBox="1"/>
          <p:nvPr/>
        </p:nvSpPr>
        <p:spPr>
          <a:xfrm>
            <a:off x="11442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Hazrat Muhammad Akram Awan (RA)</a:t>
            </a:r>
          </a:p>
        </p:txBody>
      </p:sp>
      <p:sp>
        <p:nvSpPr>
          <p:cNvPr id="58" name="Urdu: حضرت محمد اکرم اعوانؒ کا تعارف">
            <a:extLst>
              <a:ext uri="{FF2B5EF4-FFF2-40B4-BE49-F238E27FC236}">
                <a16:creationId xmlns:a16="http://schemas.microsoft.com/office/drawing/2014/main" id="{A48F039B-937C-7878-5DED-7AB0CBBE943E}"/>
              </a:ext>
            </a:extLst>
          </p:cNvPr>
          <p:cNvSpPr txBox="1"/>
          <p:nvPr/>
        </p:nvSpPr>
        <p:spPr>
          <a:xfrm>
            <a:off x="11442701" y="5025231"/>
            <a:ext cx="25908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حضرت محمد اکرم اعوانؒ کا تعارف</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9" name="Text: Shajra and chain of transmission">
            <a:extLst>
              <a:ext uri="{FF2B5EF4-FFF2-40B4-BE49-F238E27FC236}">
                <a16:creationId xmlns:a16="http://schemas.microsoft.com/office/drawing/2014/main" id="{1E27DD24-84E1-0806-6C9C-32F6166C2795}"/>
              </a:ext>
            </a:extLst>
          </p:cNvPr>
          <p:cNvSpPr txBox="1"/>
          <p:nvPr/>
        </p:nvSpPr>
        <p:spPr>
          <a:xfrm>
            <a:off x="11442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Shajra and chain of transmission</a:t>
            </a:r>
          </a:p>
        </p:txBody>
      </p:sp>
      <p:sp>
        <p:nvSpPr>
          <p:cNvPr id="60" name="Urdu: شجرہ اور سلسلے کی نسبت">
            <a:extLst>
              <a:ext uri="{FF2B5EF4-FFF2-40B4-BE49-F238E27FC236}">
                <a16:creationId xmlns:a16="http://schemas.microsoft.com/office/drawing/2014/main" id="{5CB0ECA5-147E-5F66-FA2C-98D26AC4A9F9}"/>
              </a:ext>
            </a:extLst>
          </p:cNvPr>
          <p:cNvSpPr txBox="1"/>
          <p:nvPr/>
        </p:nvSpPr>
        <p:spPr>
          <a:xfrm>
            <a:off x="11442701" y="5685631"/>
            <a:ext cx="18606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شجرہ اور سلسلے کی نسبت</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1" name="Text: Tasawwuf">
            <a:extLst>
              <a:ext uri="{FF2B5EF4-FFF2-40B4-BE49-F238E27FC236}">
                <a16:creationId xmlns:a16="http://schemas.microsoft.com/office/drawing/2014/main" id="{157E9675-096B-7372-05FF-E2214679481C}"/>
              </a:ext>
            </a:extLst>
          </p:cNvPr>
          <p:cNvSpPr txBox="1"/>
          <p:nvPr/>
        </p:nvSpPr>
        <p:spPr>
          <a:xfrm>
            <a:off x="11442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Tasawwuf</a:t>
            </a:r>
          </a:p>
        </p:txBody>
      </p:sp>
      <p:sp>
        <p:nvSpPr>
          <p:cNvPr id="62" name="Urdu: تصوف">
            <a:extLst>
              <a:ext uri="{FF2B5EF4-FFF2-40B4-BE49-F238E27FC236}">
                <a16:creationId xmlns:a16="http://schemas.microsoft.com/office/drawing/2014/main" id="{8351A7AA-35A7-1248-D1F2-D5924A49726A}"/>
              </a:ext>
            </a:extLst>
          </p:cNvPr>
          <p:cNvSpPr txBox="1"/>
          <p:nvPr/>
        </p:nvSpPr>
        <p:spPr>
          <a:xfrm>
            <a:off x="11442701" y="6346031"/>
            <a:ext cx="6239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تصوف</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3" name="Text: Tazkiyah-e-Nafs">
            <a:extLst>
              <a:ext uri="{FF2B5EF4-FFF2-40B4-BE49-F238E27FC236}">
                <a16:creationId xmlns:a16="http://schemas.microsoft.com/office/drawing/2014/main" id="{0D617C2C-E7C8-019E-4092-E792ED4CC0EE}"/>
              </a:ext>
            </a:extLst>
          </p:cNvPr>
          <p:cNvSpPr txBox="1"/>
          <p:nvPr/>
        </p:nvSpPr>
        <p:spPr>
          <a:xfrm>
            <a:off x="11442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Tazkiyah-e-Nafs</a:t>
            </a:r>
          </a:p>
        </p:txBody>
      </p:sp>
      <p:sp>
        <p:nvSpPr>
          <p:cNvPr id="64" name="Urdu: تزکیۂ نفس">
            <a:extLst>
              <a:ext uri="{FF2B5EF4-FFF2-40B4-BE49-F238E27FC236}">
                <a16:creationId xmlns:a16="http://schemas.microsoft.com/office/drawing/2014/main" id="{B32C5370-7D95-3C9D-9B03-BCE17454561B}"/>
              </a:ext>
            </a:extLst>
          </p:cNvPr>
          <p:cNvSpPr txBox="1"/>
          <p:nvPr/>
        </p:nvSpPr>
        <p:spPr>
          <a:xfrm>
            <a:off x="11442701" y="7006431"/>
            <a:ext cx="7636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تزکیۂ نفس</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5" name="Text: The need for Zikr">
            <a:extLst>
              <a:ext uri="{FF2B5EF4-FFF2-40B4-BE49-F238E27FC236}">
                <a16:creationId xmlns:a16="http://schemas.microsoft.com/office/drawing/2014/main" id="{40ECCD54-9138-6851-7B6D-2DEF770BC424}"/>
              </a:ext>
            </a:extLst>
          </p:cNvPr>
          <p:cNvSpPr txBox="1"/>
          <p:nvPr/>
        </p:nvSpPr>
        <p:spPr>
          <a:xfrm>
            <a:off x="11442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The need for Zikr</a:t>
            </a:r>
          </a:p>
        </p:txBody>
      </p:sp>
      <p:sp>
        <p:nvSpPr>
          <p:cNvPr id="66" name="Urdu: ذکر کی ضرورت">
            <a:extLst>
              <a:ext uri="{FF2B5EF4-FFF2-40B4-BE49-F238E27FC236}">
                <a16:creationId xmlns:a16="http://schemas.microsoft.com/office/drawing/2014/main" id="{BFF55715-21CD-1F05-75AB-6AE49B2D61DB}"/>
              </a:ext>
            </a:extLst>
          </p:cNvPr>
          <p:cNvSpPr txBox="1"/>
          <p:nvPr/>
        </p:nvSpPr>
        <p:spPr>
          <a:xfrm>
            <a:off x="11442700" y="7666831"/>
            <a:ext cx="11589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ذکر کی ضرورت</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7" name="Text: Bai‘at and Method of Zikr">
            <a:extLst>
              <a:ext uri="{FF2B5EF4-FFF2-40B4-BE49-F238E27FC236}">
                <a16:creationId xmlns:a16="http://schemas.microsoft.com/office/drawing/2014/main" id="{A841D863-56C6-3F46-D232-1B1B989970BC}"/>
              </a:ext>
            </a:extLst>
          </p:cNvPr>
          <p:cNvSpPr txBox="1"/>
          <p:nvPr/>
        </p:nvSpPr>
        <p:spPr>
          <a:xfrm>
            <a:off x="11442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Bai‘at and Method of Zikr</a:t>
            </a:r>
          </a:p>
        </p:txBody>
      </p:sp>
      <p:sp>
        <p:nvSpPr>
          <p:cNvPr id="68" name="Urdu: بیعت اور طریقۂ ذکر">
            <a:extLst>
              <a:ext uri="{FF2B5EF4-FFF2-40B4-BE49-F238E27FC236}">
                <a16:creationId xmlns:a16="http://schemas.microsoft.com/office/drawing/2014/main" id="{412874FA-0921-002F-B03D-7C44879D402D}"/>
              </a:ext>
            </a:extLst>
          </p:cNvPr>
          <p:cNvSpPr txBox="1"/>
          <p:nvPr/>
        </p:nvSpPr>
        <p:spPr>
          <a:xfrm>
            <a:off x="11442701" y="8327231"/>
            <a:ext cx="14558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بیعت اور طریقۂ ذکر</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9" name="Text: Urdu and English reading routes">
            <a:extLst>
              <a:ext uri="{FF2B5EF4-FFF2-40B4-BE49-F238E27FC236}">
                <a16:creationId xmlns:a16="http://schemas.microsoft.com/office/drawing/2014/main" id="{19893346-BD84-084A-A142-CEDE55554670}"/>
              </a:ext>
            </a:extLst>
          </p:cNvPr>
          <p:cNvSpPr txBox="1"/>
          <p:nvPr/>
        </p:nvSpPr>
        <p:spPr>
          <a:xfrm>
            <a:off x="11442700" y="8712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Urdu and English reading routes</a:t>
            </a:r>
          </a:p>
        </p:txBody>
      </p:sp>
      <p:sp>
        <p:nvSpPr>
          <p:cNvPr id="70" name="Urdu: اردو اور انگریزی میں مطالعے کے راستے">
            <a:extLst>
              <a:ext uri="{FF2B5EF4-FFF2-40B4-BE49-F238E27FC236}">
                <a16:creationId xmlns:a16="http://schemas.microsoft.com/office/drawing/2014/main" id="{B6F78EE2-17A3-8AE3-3549-FD3C43C4F985}"/>
              </a:ext>
            </a:extLst>
          </p:cNvPr>
          <p:cNvSpPr txBox="1"/>
          <p:nvPr/>
        </p:nvSpPr>
        <p:spPr>
          <a:xfrm>
            <a:off x="11442701" y="8987631"/>
            <a:ext cx="29290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اردو اور انگریزی میں مطالعے کے راستے</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71" name="Text: About Darul Irfan and contact links">
            <a:extLst>
              <a:ext uri="{FF2B5EF4-FFF2-40B4-BE49-F238E27FC236}">
                <a16:creationId xmlns:a16="http://schemas.microsoft.com/office/drawing/2014/main" id="{03014A45-C440-18D8-8CDE-84DA1626899A}"/>
              </a:ext>
            </a:extLst>
          </p:cNvPr>
          <p:cNvSpPr txBox="1"/>
          <p:nvPr/>
        </p:nvSpPr>
        <p:spPr>
          <a:xfrm>
            <a:off x="11442700" y="9372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About Darul Irfan and contact links</a:t>
            </a:r>
          </a:p>
        </p:txBody>
      </p:sp>
      <p:sp>
        <p:nvSpPr>
          <p:cNvPr id="72" name="Urdu: دارالعرفان کا تعارف اور رابطے">
            <a:extLst>
              <a:ext uri="{FF2B5EF4-FFF2-40B4-BE49-F238E27FC236}">
                <a16:creationId xmlns:a16="http://schemas.microsoft.com/office/drawing/2014/main" id="{0BA7132A-8BD2-E245-E257-2177DF348E2C}"/>
              </a:ext>
            </a:extLst>
          </p:cNvPr>
          <p:cNvSpPr txBox="1"/>
          <p:nvPr/>
        </p:nvSpPr>
        <p:spPr>
          <a:xfrm>
            <a:off x="11442701" y="9648031"/>
            <a:ext cx="23638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دارالعرفان کا تعارف اور رابطے</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73" name="Text: SILSILA NAQSHBANDIA OWAISIAH">
            <a:extLst>
              <a:ext uri="{FF2B5EF4-FFF2-40B4-BE49-F238E27FC236}">
                <a16:creationId xmlns:a16="http://schemas.microsoft.com/office/drawing/2014/main" id="{5F5CE2F7-1E72-D196-861B-E60263801A15}"/>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74" name="Text: App map">
            <a:extLst>
              <a:ext uri="{FF2B5EF4-FFF2-40B4-BE49-F238E27FC236}">
                <a16:creationId xmlns:a16="http://schemas.microsoft.com/office/drawing/2014/main" id="{8C4359ED-2144-34F0-053E-DA3914CEDB16}"/>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75" name="Text: All features">
            <a:extLst>
              <a:ext uri="{FF2B5EF4-FFF2-40B4-BE49-F238E27FC236}">
                <a16:creationId xmlns:a16="http://schemas.microsoft.com/office/drawing/2014/main" id="{8789783E-E434-C0B7-73AD-EBEF81323577}"/>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76" name="Text: 58 / 65">
            <a:extLst>
              <a:ext uri="{FF2B5EF4-FFF2-40B4-BE49-F238E27FC236}">
                <a16:creationId xmlns:a16="http://schemas.microsoft.com/office/drawing/2014/main" id="{CDF35335-8C3B-DEB3-7975-97A529818BE3}"/>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58 / 65</a:t>
            </a:r>
          </a:p>
        </p:txBody>
      </p:sp>
      <p:sp>
        <p:nvSpPr>
          <p:cNvPr id="77" name="Text: ‹">
            <a:extLst>
              <a:ext uri="{FF2B5EF4-FFF2-40B4-BE49-F238E27FC236}">
                <a16:creationId xmlns:a16="http://schemas.microsoft.com/office/drawing/2014/main" id="{3B3942D6-B25D-7A5A-45A4-27B6287EA98E}"/>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78" name="Text: ›">
            <a:extLst>
              <a:ext uri="{FF2B5EF4-FFF2-40B4-BE49-F238E27FC236}">
                <a16:creationId xmlns:a16="http://schemas.microsoft.com/office/drawing/2014/main" id="{58EC32A6-CD9E-5E23-C38F-50017A292338}"/>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79" name="Explore: screen=method-en">
            <a:hlinkClick r:id="rId4"/>
            <a:extLst>
              <a:ext uri="{FF2B5EF4-FFF2-40B4-BE49-F238E27FC236}">
                <a16:creationId xmlns:a16="http://schemas.microsoft.com/office/drawing/2014/main" id="{EC170561-62CC-70BA-8C4F-BC84AB2CEFA3}"/>
              </a:ext>
            </a:extLst>
          </p:cNvPr>
          <p:cNvSpPr/>
          <p:nvPr/>
        </p:nvSpPr>
        <p:spPr>
          <a:xfrm>
            <a:off x="1079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Explore: screen=silsila-menu-en">
            <a:hlinkClick r:id="rId5"/>
            <a:extLst>
              <a:ext uri="{FF2B5EF4-FFF2-40B4-BE49-F238E27FC236}">
                <a16:creationId xmlns:a16="http://schemas.microsoft.com/office/drawing/2014/main" id="{551CD205-A9DB-8B73-ED9B-0312B32E9B1A}"/>
              </a:ext>
            </a:extLst>
          </p:cNvPr>
          <p:cNvSpPr/>
          <p:nvPr/>
        </p:nvSpPr>
        <p:spPr>
          <a:xfrm>
            <a:off x="10985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Navigate: architecture">
            <a:hlinkClick r:id="rId6" action="ppaction://hlinksldjump"/>
            <a:extLst>
              <a:ext uri="{FF2B5EF4-FFF2-40B4-BE49-F238E27FC236}">
                <a16:creationId xmlns:a16="http://schemas.microsoft.com/office/drawing/2014/main" id="{3146F98B-33E2-6F00-681D-3EE9C5226B24}"/>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Explore: features">
            <a:hlinkClick r:id="rId7"/>
            <a:extLst>
              <a:ext uri="{FF2B5EF4-FFF2-40B4-BE49-F238E27FC236}">
                <a16:creationId xmlns:a16="http://schemas.microsoft.com/office/drawing/2014/main" id="{63DFB4B1-A13C-E973-FB79-0D0F5E208FB0}"/>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Navigate: tree-8">
            <a:hlinkClick r:id="rId8" action="ppaction://hlinksldjump"/>
            <a:extLst>
              <a:ext uri="{FF2B5EF4-FFF2-40B4-BE49-F238E27FC236}">
                <a16:creationId xmlns:a16="http://schemas.microsoft.com/office/drawing/2014/main" id="{0D25121D-14C9-23C4-7B1A-546255277B2B}"/>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Navigate: tree-10">
            <a:hlinkClick r:id="rId9" action="ppaction://hlinksldjump"/>
            <a:extLst>
              <a:ext uri="{FF2B5EF4-FFF2-40B4-BE49-F238E27FC236}">
                <a16:creationId xmlns:a16="http://schemas.microsoft.com/office/drawing/2014/main" id="{96E1B3D2-53CE-CF8A-6157-84458E471CED}"/>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6481951"/>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name="tree-10">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B7A61E2F-7E46-222D-5309-3FDF67F9ECC0}"/>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cxnSp>
        <p:nvCxnSpPr>
          <p:cNvPr id="4" name="Editable architecture connector">
            <a:extLst>
              <a:ext uri="{FF2B5EF4-FFF2-40B4-BE49-F238E27FC236}">
                <a16:creationId xmlns:a16="http://schemas.microsoft.com/office/drawing/2014/main" id="{E5F1947A-6C41-90B8-CD66-F50D09C08563}"/>
              </a:ext>
            </a:extLst>
          </p:cNvPr>
          <p:cNvCxnSpPr/>
          <p:nvPr/>
        </p:nvCxnSpPr>
        <p:spPr>
          <a:xfrm>
            <a:off x="1206500" y="3175000"/>
            <a:ext cx="0" cy="56896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 name="Editable architecture connector">
            <a:extLst>
              <a:ext uri="{FF2B5EF4-FFF2-40B4-BE49-F238E27FC236}">
                <a16:creationId xmlns:a16="http://schemas.microsoft.com/office/drawing/2014/main" id="{AAD478FE-F27F-84F1-6A90-F67D20DC535B}"/>
              </a:ext>
            </a:extLst>
          </p:cNvPr>
          <p:cNvCxnSpPr/>
          <p:nvPr/>
        </p:nvCxnSpPr>
        <p:spPr>
          <a:xfrm>
            <a:off x="1206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 name="Editable architecture connector">
            <a:extLst>
              <a:ext uri="{FF2B5EF4-FFF2-40B4-BE49-F238E27FC236}">
                <a16:creationId xmlns:a16="http://schemas.microsoft.com/office/drawing/2014/main" id="{A3B8CEEC-9426-D2CF-3B81-45C0A0057F28}"/>
              </a:ext>
            </a:extLst>
          </p:cNvPr>
          <p:cNvCxnSpPr/>
          <p:nvPr/>
        </p:nvCxnSpPr>
        <p:spPr>
          <a:xfrm>
            <a:off x="1206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 name="Editable architecture connector">
            <a:extLst>
              <a:ext uri="{FF2B5EF4-FFF2-40B4-BE49-F238E27FC236}">
                <a16:creationId xmlns:a16="http://schemas.microsoft.com/office/drawing/2014/main" id="{C3BA1580-F7F9-8767-EBFA-B77EA7443DF1}"/>
              </a:ext>
            </a:extLst>
          </p:cNvPr>
          <p:cNvCxnSpPr/>
          <p:nvPr/>
        </p:nvCxnSpPr>
        <p:spPr>
          <a:xfrm>
            <a:off x="1206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 name="Editable architecture connector">
            <a:extLst>
              <a:ext uri="{FF2B5EF4-FFF2-40B4-BE49-F238E27FC236}">
                <a16:creationId xmlns:a16="http://schemas.microsoft.com/office/drawing/2014/main" id="{E47EDF0A-470D-0E65-7613-51069034BD47}"/>
              </a:ext>
            </a:extLst>
          </p:cNvPr>
          <p:cNvCxnSpPr/>
          <p:nvPr/>
        </p:nvCxnSpPr>
        <p:spPr>
          <a:xfrm>
            <a:off x="1206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 name="Editable architecture connector">
            <a:extLst>
              <a:ext uri="{FF2B5EF4-FFF2-40B4-BE49-F238E27FC236}">
                <a16:creationId xmlns:a16="http://schemas.microsoft.com/office/drawing/2014/main" id="{60272340-D202-238C-8EE6-E50842BAB1BE}"/>
              </a:ext>
            </a:extLst>
          </p:cNvPr>
          <p:cNvCxnSpPr/>
          <p:nvPr/>
        </p:nvCxnSpPr>
        <p:spPr>
          <a:xfrm>
            <a:off x="1206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0" name="Editable architecture connector">
            <a:extLst>
              <a:ext uri="{FF2B5EF4-FFF2-40B4-BE49-F238E27FC236}">
                <a16:creationId xmlns:a16="http://schemas.microsoft.com/office/drawing/2014/main" id="{75633578-159B-BB2B-94B7-7A7EF2F1B897}"/>
              </a:ext>
            </a:extLst>
          </p:cNvPr>
          <p:cNvCxnSpPr/>
          <p:nvPr/>
        </p:nvCxnSpPr>
        <p:spPr>
          <a:xfrm>
            <a:off x="1206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1" name="Editable architecture connector">
            <a:extLst>
              <a:ext uri="{FF2B5EF4-FFF2-40B4-BE49-F238E27FC236}">
                <a16:creationId xmlns:a16="http://schemas.microsoft.com/office/drawing/2014/main" id="{A91F760F-EEEE-D766-61B1-6AE8CBFE95AA}"/>
              </a:ext>
            </a:extLst>
          </p:cNvPr>
          <p:cNvCxnSpPr/>
          <p:nvPr/>
        </p:nvCxnSpPr>
        <p:spPr>
          <a:xfrm>
            <a:off x="1206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2" name="Editable architecture connector">
            <a:extLst>
              <a:ext uri="{FF2B5EF4-FFF2-40B4-BE49-F238E27FC236}">
                <a16:creationId xmlns:a16="http://schemas.microsoft.com/office/drawing/2014/main" id="{6F0DAD33-D42A-4567-355F-6F0DC229F52C}"/>
              </a:ext>
            </a:extLst>
          </p:cNvPr>
          <p:cNvCxnSpPr/>
          <p:nvPr/>
        </p:nvCxnSpPr>
        <p:spPr>
          <a:xfrm>
            <a:off x="1206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3" name="Editable architecture connector">
            <a:extLst>
              <a:ext uri="{FF2B5EF4-FFF2-40B4-BE49-F238E27FC236}">
                <a16:creationId xmlns:a16="http://schemas.microsoft.com/office/drawing/2014/main" id="{7B1E759D-779D-5BFA-6E1D-511A82AC3AA3}"/>
              </a:ext>
            </a:extLst>
          </p:cNvPr>
          <p:cNvCxnSpPr/>
          <p:nvPr/>
        </p:nvCxnSpPr>
        <p:spPr>
          <a:xfrm>
            <a:off x="1206500" y="8864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4" name="Editable architecture connector">
            <a:extLst>
              <a:ext uri="{FF2B5EF4-FFF2-40B4-BE49-F238E27FC236}">
                <a16:creationId xmlns:a16="http://schemas.microsoft.com/office/drawing/2014/main" id="{901D94B0-7EE2-67CB-63CC-546DE533E08C}"/>
              </a:ext>
            </a:extLst>
          </p:cNvPr>
          <p:cNvCxnSpPr/>
          <p:nvPr/>
        </p:nvCxnSpPr>
        <p:spPr>
          <a:xfrm>
            <a:off x="11112500" y="3175000"/>
            <a:ext cx="0" cy="43688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5" name="Editable architecture connector">
            <a:extLst>
              <a:ext uri="{FF2B5EF4-FFF2-40B4-BE49-F238E27FC236}">
                <a16:creationId xmlns:a16="http://schemas.microsoft.com/office/drawing/2014/main" id="{B09EB431-F886-4EFD-A6F5-1997BE3FBF6F}"/>
              </a:ext>
            </a:extLst>
          </p:cNvPr>
          <p:cNvCxnSpPr/>
          <p:nvPr/>
        </p:nvCxnSpPr>
        <p:spPr>
          <a:xfrm>
            <a:off x="11112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6" name="Editable architecture connector">
            <a:extLst>
              <a:ext uri="{FF2B5EF4-FFF2-40B4-BE49-F238E27FC236}">
                <a16:creationId xmlns:a16="http://schemas.microsoft.com/office/drawing/2014/main" id="{96B353DA-E306-09B4-3301-DC21994B4288}"/>
              </a:ext>
            </a:extLst>
          </p:cNvPr>
          <p:cNvCxnSpPr/>
          <p:nvPr/>
        </p:nvCxnSpPr>
        <p:spPr>
          <a:xfrm>
            <a:off x="11112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7" name="Editable architecture connector">
            <a:extLst>
              <a:ext uri="{FF2B5EF4-FFF2-40B4-BE49-F238E27FC236}">
                <a16:creationId xmlns:a16="http://schemas.microsoft.com/office/drawing/2014/main" id="{00B5E10A-BD05-C2FB-19FD-F9DFE4DFD9ED}"/>
              </a:ext>
            </a:extLst>
          </p:cNvPr>
          <p:cNvCxnSpPr/>
          <p:nvPr/>
        </p:nvCxnSpPr>
        <p:spPr>
          <a:xfrm>
            <a:off x="11112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8" name="Editable architecture connector">
            <a:extLst>
              <a:ext uri="{FF2B5EF4-FFF2-40B4-BE49-F238E27FC236}">
                <a16:creationId xmlns:a16="http://schemas.microsoft.com/office/drawing/2014/main" id="{87AEDFDD-059D-16DB-DC48-08A07990944E}"/>
              </a:ext>
            </a:extLst>
          </p:cNvPr>
          <p:cNvCxnSpPr/>
          <p:nvPr/>
        </p:nvCxnSpPr>
        <p:spPr>
          <a:xfrm>
            <a:off x="11112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9" name="Editable architecture connector">
            <a:extLst>
              <a:ext uri="{FF2B5EF4-FFF2-40B4-BE49-F238E27FC236}">
                <a16:creationId xmlns:a16="http://schemas.microsoft.com/office/drawing/2014/main" id="{F191BDB7-5A23-B20E-A7D7-E23692F27711}"/>
              </a:ext>
            </a:extLst>
          </p:cNvPr>
          <p:cNvCxnSpPr/>
          <p:nvPr/>
        </p:nvCxnSpPr>
        <p:spPr>
          <a:xfrm>
            <a:off x="11112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0" name="Editable architecture connector">
            <a:extLst>
              <a:ext uri="{FF2B5EF4-FFF2-40B4-BE49-F238E27FC236}">
                <a16:creationId xmlns:a16="http://schemas.microsoft.com/office/drawing/2014/main" id="{00800EA6-D273-11E4-6F08-97B0A1C4CC32}"/>
              </a:ext>
            </a:extLst>
          </p:cNvPr>
          <p:cNvCxnSpPr/>
          <p:nvPr/>
        </p:nvCxnSpPr>
        <p:spPr>
          <a:xfrm>
            <a:off x="11112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1" name="Editable architecture connector">
            <a:extLst>
              <a:ext uri="{FF2B5EF4-FFF2-40B4-BE49-F238E27FC236}">
                <a16:creationId xmlns:a16="http://schemas.microsoft.com/office/drawing/2014/main" id="{F44615F9-B0A9-C6A4-EE68-9C1CC72B6265}"/>
              </a:ext>
            </a:extLst>
          </p:cNvPr>
          <p:cNvCxnSpPr/>
          <p:nvPr/>
        </p:nvCxnSpPr>
        <p:spPr>
          <a:xfrm>
            <a:off x="11112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2" name="Text: DARUL IRFAN">
            <a:extLst>
              <a:ext uri="{FF2B5EF4-FFF2-40B4-BE49-F238E27FC236}">
                <a16:creationId xmlns:a16="http://schemas.microsoft.com/office/drawing/2014/main" id="{EF10CCBA-C84F-D59D-7FDD-0E44ECC68FF1}"/>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23" name="Text: FEATURE ARCHITECTURE">
            <a:extLst>
              <a:ext uri="{FF2B5EF4-FFF2-40B4-BE49-F238E27FC236}">
                <a16:creationId xmlns:a16="http://schemas.microsoft.com/office/drawing/2014/main" id="{051A278A-606C-CBB6-7003-DAB852F102FC}"/>
              </a:ext>
            </a:extLst>
          </p:cNvPr>
          <p:cNvSpPr txBox="1"/>
          <p:nvPr/>
        </p:nvSpPr>
        <p:spPr>
          <a:xfrm>
            <a:off x="3070820" y="527050"/>
            <a:ext cx="2861072"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FEATURE ARCHITECTURE</a:t>
            </a:r>
          </a:p>
        </p:txBody>
      </p:sp>
      <p:sp>
        <p:nvSpPr>
          <p:cNvPr id="24" name="Text: Darul Irfan / Audio &amp; video bayans + Topics">
            <a:extLst>
              <a:ext uri="{FF2B5EF4-FFF2-40B4-BE49-F238E27FC236}">
                <a16:creationId xmlns:a16="http://schemas.microsoft.com/office/drawing/2014/main" id="{B18C453C-F841-9753-349E-ED230B7114C5}"/>
              </a:ext>
            </a:extLst>
          </p:cNvPr>
          <p:cNvSpPr txBox="1"/>
          <p:nvPr/>
        </p:nvSpPr>
        <p:spPr>
          <a:xfrm>
            <a:off x="965199" y="1295400"/>
            <a:ext cx="8723694" cy="787400"/>
          </a:xfrm>
          <a:prstGeom prst="rect">
            <a:avLst/>
          </a:prstGeom>
          <a:noFill/>
        </p:spPr>
        <p:txBody>
          <a:bodyPr vert="horz" wrap="none" lIns="0" tIns="0" rIns="0" bIns="0" rtlCol="0">
            <a:noAutofit/>
          </a:bodyPr>
          <a:lstStyle/>
          <a:p>
            <a:pPr>
              <a:lnSpc>
                <a:spcPts val="4080"/>
              </a:lnSpc>
            </a:pPr>
            <a:r>
              <a:rPr lang="en-US" sz="3400">
                <a:solidFill>
                  <a:srgbClr val="153D31"/>
                </a:solidFill>
                <a:latin typeface="Segoe UI Semibold" panose="020B0702040204020203" pitchFamily="34" charset="0"/>
              </a:rPr>
              <a:t>Darul Irfan / Audio &amp; video bayans + Topics</a:t>
            </a:r>
          </a:p>
        </p:txBody>
      </p:sp>
      <p:sp>
        <p:nvSpPr>
          <p:cNvPr id="25" name="Urdu: آڈیو اور ویڈیو بیانات / موضوعات">
            <a:extLst>
              <a:ext uri="{FF2B5EF4-FFF2-40B4-BE49-F238E27FC236}">
                <a16:creationId xmlns:a16="http://schemas.microsoft.com/office/drawing/2014/main" id="{BC816D40-012A-2AD4-6CBB-9E75438D1C75}"/>
              </a:ext>
            </a:extLst>
          </p:cNvPr>
          <p:cNvSpPr txBox="1"/>
          <p:nvPr/>
        </p:nvSpPr>
        <p:spPr>
          <a:xfrm>
            <a:off x="965200" y="1943100"/>
            <a:ext cx="3859276" cy="797520"/>
          </a:xfrm>
          <a:prstGeom prst="rect">
            <a:avLst/>
          </a:prstGeom>
          <a:noFill/>
        </p:spPr>
        <p:txBody>
          <a:bodyPr vert="horz" wrap="none" lIns="0" tIns="0" rIns="0" bIns="0" rtlCol="0">
            <a:noAutofit/>
          </a:bodyPr>
          <a:lstStyle/>
          <a:p>
            <a:pPr algn="r" rtl="1">
              <a:lnSpc>
                <a:spcPts val="4680"/>
              </a:lnSpc>
            </a:pPr>
            <a:r>
              <a:rPr lang="ar-AE" sz="2600">
                <a:solidFill>
                  <a:srgbClr val="90712A"/>
                </a:solidFill>
                <a:latin typeface="Noto Nastaliq Urdu" panose="020B0502040504020204" pitchFamily="34" charset="-78"/>
                <a:cs typeface="Noto Nastaliq Urdu" panose="020B0502040504020204" pitchFamily="34" charset="-78"/>
              </a:rPr>
              <a:t>آڈیو اور ویڈیو بیانات / موضوعات</a:t>
            </a:r>
            <a:endParaRPr lang="en-US" sz="2600">
              <a:solidFill>
                <a:srgbClr val="90712A"/>
              </a:solidFill>
              <a:latin typeface="Noto Nastaliq Urdu" panose="020B0502040504020204" pitchFamily="34" charset="-78"/>
              <a:cs typeface="Noto Nastaliq Urdu" panose="020B0502040504020204" pitchFamily="34" charset="-78"/>
            </a:endParaRPr>
          </a:p>
        </p:txBody>
      </p:sp>
      <p:sp>
        <p:nvSpPr>
          <p:cNvPr id="26" name="Text: Audio &amp; video bayans">
            <a:extLst>
              <a:ext uri="{FF2B5EF4-FFF2-40B4-BE49-F238E27FC236}">
                <a16:creationId xmlns:a16="http://schemas.microsoft.com/office/drawing/2014/main" id="{6D66CFB0-E481-9C52-6AF9-1E49A9D5E3C4}"/>
              </a:ext>
            </a:extLst>
          </p:cNvPr>
          <p:cNvSpPr txBox="1"/>
          <p:nvPr/>
        </p:nvSpPr>
        <p:spPr>
          <a:xfrm>
            <a:off x="1079499" y="2654300"/>
            <a:ext cx="3284030"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Audio &amp; video bayans</a:t>
            </a:r>
          </a:p>
        </p:txBody>
      </p:sp>
      <p:sp>
        <p:nvSpPr>
          <p:cNvPr id="27" name="Urdu: آڈیو اور ویڈیو بیانات">
            <a:extLst>
              <a:ext uri="{FF2B5EF4-FFF2-40B4-BE49-F238E27FC236}">
                <a16:creationId xmlns:a16="http://schemas.microsoft.com/office/drawing/2014/main" id="{6A38253D-7933-B4F0-5456-241FB272504E}"/>
              </a:ext>
            </a:extLst>
          </p:cNvPr>
          <p:cNvSpPr txBox="1"/>
          <p:nvPr/>
        </p:nvSpPr>
        <p:spPr>
          <a:xfrm>
            <a:off x="4544417" y="2724150"/>
            <a:ext cx="1830451"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آڈیو اور ویڈیو بیانات</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28" name="Text: ↗">
            <a:extLst>
              <a:ext uri="{FF2B5EF4-FFF2-40B4-BE49-F238E27FC236}">
                <a16:creationId xmlns:a16="http://schemas.microsoft.com/office/drawing/2014/main" id="{BE9EBF18-D752-ED43-AF3D-258DED526383}"/>
              </a:ext>
            </a:extLst>
          </p:cNvPr>
          <p:cNvSpPr txBox="1"/>
          <p:nvPr/>
        </p:nvSpPr>
        <p:spPr>
          <a:xfrm>
            <a:off x="9085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29" name="Text: Audio bayan library">
            <a:extLst>
              <a:ext uri="{FF2B5EF4-FFF2-40B4-BE49-F238E27FC236}">
                <a16:creationId xmlns:a16="http://schemas.microsoft.com/office/drawing/2014/main" id="{208E743D-2C4D-3410-AAC8-98079D8D8FA0}"/>
              </a:ext>
            </a:extLst>
          </p:cNvPr>
          <p:cNvSpPr txBox="1"/>
          <p:nvPr/>
        </p:nvSpPr>
        <p:spPr>
          <a:xfrm>
            <a:off x="1536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Audio bayan library</a:t>
            </a:r>
          </a:p>
        </p:txBody>
      </p:sp>
      <p:sp>
        <p:nvSpPr>
          <p:cNvPr id="30" name="Urdu: آڈیو بیانات">
            <a:extLst>
              <a:ext uri="{FF2B5EF4-FFF2-40B4-BE49-F238E27FC236}">
                <a16:creationId xmlns:a16="http://schemas.microsoft.com/office/drawing/2014/main" id="{E60A9E03-6585-974D-B6EF-9ACA15DA89AC}"/>
              </a:ext>
            </a:extLst>
          </p:cNvPr>
          <p:cNvSpPr txBox="1"/>
          <p:nvPr/>
        </p:nvSpPr>
        <p:spPr>
          <a:xfrm>
            <a:off x="1536701" y="3704431"/>
            <a:ext cx="8843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آڈیو بیانات</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1" name="Text: Video bayan library">
            <a:extLst>
              <a:ext uri="{FF2B5EF4-FFF2-40B4-BE49-F238E27FC236}">
                <a16:creationId xmlns:a16="http://schemas.microsoft.com/office/drawing/2014/main" id="{83DA073E-A4B0-54A7-D479-5E77877CF999}"/>
              </a:ext>
            </a:extLst>
          </p:cNvPr>
          <p:cNvSpPr txBox="1"/>
          <p:nvPr/>
        </p:nvSpPr>
        <p:spPr>
          <a:xfrm>
            <a:off x="1536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Video bayan library</a:t>
            </a:r>
          </a:p>
        </p:txBody>
      </p:sp>
      <p:sp>
        <p:nvSpPr>
          <p:cNvPr id="32" name="Urdu: ویڈیو بیانات">
            <a:extLst>
              <a:ext uri="{FF2B5EF4-FFF2-40B4-BE49-F238E27FC236}">
                <a16:creationId xmlns:a16="http://schemas.microsoft.com/office/drawing/2014/main" id="{5FC8828A-FE8C-801B-4D26-AF21665ECA8D}"/>
              </a:ext>
            </a:extLst>
          </p:cNvPr>
          <p:cNvSpPr txBox="1"/>
          <p:nvPr/>
        </p:nvSpPr>
        <p:spPr>
          <a:xfrm>
            <a:off x="1536701" y="4364831"/>
            <a:ext cx="9795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ویڈیو بیانات</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3" name="Text: Recent YouTube bayans">
            <a:extLst>
              <a:ext uri="{FF2B5EF4-FFF2-40B4-BE49-F238E27FC236}">
                <a16:creationId xmlns:a16="http://schemas.microsoft.com/office/drawing/2014/main" id="{E3E01550-4E6F-4570-9176-2C206E86B6BA}"/>
              </a:ext>
            </a:extLst>
          </p:cNvPr>
          <p:cNvSpPr txBox="1"/>
          <p:nvPr/>
        </p:nvSpPr>
        <p:spPr>
          <a:xfrm>
            <a:off x="1536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Recent YouTube bayans</a:t>
            </a:r>
          </a:p>
        </p:txBody>
      </p:sp>
      <p:sp>
        <p:nvSpPr>
          <p:cNvPr id="34" name="Urdu: یوٹیوب کے تازہ بیانات">
            <a:extLst>
              <a:ext uri="{FF2B5EF4-FFF2-40B4-BE49-F238E27FC236}">
                <a16:creationId xmlns:a16="http://schemas.microsoft.com/office/drawing/2014/main" id="{862D3FCC-B9F4-4BA4-F71E-C3F5AFA4C739}"/>
              </a:ext>
            </a:extLst>
          </p:cNvPr>
          <p:cNvSpPr txBox="1"/>
          <p:nvPr/>
        </p:nvSpPr>
        <p:spPr>
          <a:xfrm>
            <a:off x="1536701" y="5025231"/>
            <a:ext cx="17542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یوٹیوب کے تازہ بیانات</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5" name="Text: Browse by year and month">
            <a:extLst>
              <a:ext uri="{FF2B5EF4-FFF2-40B4-BE49-F238E27FC236}">
                <a16:creationId xmlns:a16="http://schemas.microsoft.com/office/drawing/2014/main" id="{C002E6E2-3E8F-F58A-1B42-DE14D9B9FAF4}"/>
              </a:ext>
            </a:extLst>
          </p:cNvPr>
          <p:cNvSpPr txBox="1"/>
          <p:nvPr/>
        </p:nvSpPr>
        <p:spPr>
          <a:xfrm>
            <a:off x="1536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Browse by year and month</a:t>
            </a:r>
          </a:p>
        </p:txBody>
      </p:sp>
      <p:sp>
        <p:nvSpPr>
          <p:cNvPr id="36" name="Urdu: سال اور مہینے کے حساب سے تلاش کریں">
            <a:extLst>
              <a:ext uri="{FF2B5EF4-FFF2-40B4-BE49-F238E27FC236}">
                <a16:creationId xmlns:a16="http://schemas.microsoft.com/office/drawing/2014/main" id="{73B1F59F-AA93-4CC6-C357-0F8801C6E1BB}"/>
              </a:ext>
            </a:extLst>
          </p:cNvPr>
          <p:cNvSpPr txBox="1"/>
          <p:nvPr/>
        </p:nvSpPr>
        <p:spPr>
          <a:xfrm>
            <a:off x="1536700" y="5685631"/>
            <a:ext cx="31147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سال اور مہینے کے حساب سے تلاش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7" name="Text: Speaker and title context">
            <a:extLst>
              <a:ext uri="{FF2B5EF4-FFF2-40B4-BE49-F238E27FC236}">
                <a16:creationId xmlns:a16="http://schemas.microsoft.com/office/drawing/2014/main" id="{BFC9F05E-A5B0-DD0B-A060-16CBF84811C6}"/>
              </a:ext>
            </a:extLst>
          </p:cNvPr>
          <p:cNvSpPr txBox="1"/>
          <p:nvPr/>
        </p:nvSpPr>
        <p:spPr>
          <a:xfrm>
            <a:off x="1536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Speaker and title context</a:t>
            </a:r>
          </a:p>
        </p:txBody>
      </p:sp>
      <p:sp>
        <p:nvSpPr>
          <p:cNvPr id="38" name="Urdu: مقرر اور بیان کا عنوان">
            <a:extLst>
              <a:ext uri="{FF2B5EF4-FFF2-40B4-BE49-F238E27FC236}">
                <a16:creationId xmlns:a16="http://schemas.microsoft.com/office/drawing/2014/main" id="{ADBC1029-BA32-8434-F21A-174E5152A90C}"/>
              </a:ext>
            </a:extLst>
          </p:cNvPr>
          <p:cNvSpPr txBox="1"/>
          <p:nvPr/>
        </p:nvSpPr>
        <p:spPr>
          <a:xfrm>
            <a:off x="1536701" y="6346031"/>
            <a:ext cx="17399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مقرر اور بیان کا عنوان</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9" name="Text: Al-Murshid questions and answers">
            <a:extLst>
              <a:ext uri="{FF2B5EF4-FFF2-40B4-BE49-F238E27FC236}">
                <a16:creationId xmlns:a16="http://schemas.microsoft.com/office/drawing/2014/main" id="{18069433-11D7-FA06-185F-001AA8906A03}"/>
              </a:ext>
            </a:extLst>
          </p:cNvPr>
          <p:cNvSpPr txBox="1"/>
          <p:nvPr/>
        </p:nvSpPr>
        <p:spPr>
          <a:xfrm>
            <a:off x="1536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Al-Murshid questions and answers</a:t>
            </a:r>
          </a:p>
        </p:txBody>
      </p:sp>
      <p:sp>
        <p:nvSpPr>
          <p:cNvPr id="40" name="Urdu: المرشد کے سوالات اور جوابات">
            <a:extLst>
              <a:ext uri="{FF2B5EF4-FFF2-40B4-BE49-F238E27FC236}">
                <a16:creationId xmlns:a16="http://schemas.microsoft.com/office/drawing/2014/main" id="{2F175DE9-0B3F-BF28-AEDA-F3F4579274F8}"/>
              </a:ext>
            </a:extLst>
          </p:cNvPr>
          <p:cNvSpPr txBox="1"/>
          <p:nvPr/>
        </p:nvSpPr>
        <p:spPr>
          <a:xfrm>
            <a:off x="1536701" y="7006431"/>
            <a:ext cx="23813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المرشد کے سوالات اور جوابات</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1" name="Text: Continue-listening card and mini-player">
            <a:extLst>
              <a:ext uri="{FF2B5EF4-FFF2-40B4-BE49-F238E27FC236}">
                <a16:creationId xmlns:a16="http://schemas.microsoft.com/office/drawing/2014/main" id="{DF03006F-4385-2B06-8480-335E36669B97}"/>
              </a:ext>
            </a:extLst>
          </p:cNvPr>
          <p:cNvSpPr txBox="1"/>
          <p:nvPr/>
        </p:nvSpPr>
        <p:spPr>
          <a:xfrm>
            <a:off x="1536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Continue-listening card and mini-player</a:t>
            </a:r>
          </a:p>
        </p:txBody>
      </p:sp>
      <p:sp>
        <p:nvSpPr>
          <p:cNvPr id="42" name="Urdu: جاری آڈیو کا کارڈ اور چھوٹا پلیئر">
            <a:extLst>
              <a:ext uri="{FF2B5EF4-FFF2-40B4-BE49-F238E27FC236}">
                <a16:creationId xmlns:a16="http://schemas.microsoft.com/office/drawing/2014/main" id="{46B741D1-9516-CBA2-3C65-EC8B3CDA5B92}"/>
              </a:ext>
            </a:extLst>
          </p:cNvPr>
          <p:cNvSpPr txBox="1"/>
          <p:nvPr/>
        </p:nvSpPr>
        <p:spPr>
          <a:xfrm>
            <a:off x="1536700" y="7666831"/>
            <a:ext cx="22701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جاری آڈیو کا کارڈ اور چھوٹا پلیئر</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3" name="Text: Play, pause, seek and playback choices">
            <a:extLst>
              <a:ext uri="{FF2B5EF4-FFF2-40B4-BE49-F238E27FC236}">
                <a16:creationId xmlns:a16="http://schemas.microsoft.com/office/drawing/2014/main" id="{C91282D9-B211-9FD8-BCB0-A672B8AB4D33}"/>
              </a:ext>
            </a:extLst>
          </p:cNvPr>
          <p:cNvSpPr txBox="1"/>
          <p:nvPr/>
        </p:nvSpPr>
        <p:spPr>
          <a:xfrm>
            <a:off x="1536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Play, pause, seek and playback choices</a:t>
            </a:r>
          </a:p>
        </p:txBody>
      </p:sp>
      <p:sp>
        <p:nvSpPr>
          <p:cNvPr id="44" name="Urdu: پلے، وقفہ اور آڈیو کے دوسرے انتخاب">
            <a:extLst>
              <a:ext uri="{FF2B5EF4-FFF2-40B4-BE49-F238E27FC236}">
                <a16:creationId xmlns:a16="http://schemas.microsoft.com/office/drawing/2014/main" id="{042D610F-D606-831D-245D-82A15F4AE7BF}"/>
              </a:ext>
            </a:extLst>
          </p:cNvPr>
          <p:cNvSpPr txBox="1"/>
          <p:nvPr/>
        </p:nvSpPr>
        <p:spPr>
          <a:xfrm>
            <a:off x="1536700" y="8327231"/>
            <a:ext cx="29115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پلے، وقفہ اور آڈیو کے دوسرے انتخاب</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5" name="Text: Background playback for native audio">
            <a:extLst>
              <a:ext uri="{FF2B5EF4-FFF2-40B4-BE49-F238E27FC236}">
                <a16:creationId xmlns:a16="http://schemas.microsoft.com/office/drawing/2014/main" id="{87F7350A-6B3F-8597-4D0B-4FBF56F2ADD0}"/>
              </a:ext>
            </a:extLst>
          </p:cNvPr>
          <p:cNvSpPr txBox="1"/>
          <p:nvPr/>
        </p:nvSpPr>
        <p:spPr>
          <a:xfrm>
            <a:off x="1536700" y="8712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Background playback for native audio</a:t>
            </a:r>
          </a:p>
        </p:txBody>
      </p:sp>
      <p:sp>
        <p:nvSpPr>
          <p:cNvPr id="46" name="Urdu: ایپ کی آڈیو بیک گراؤنڈ میں سنیں">
            <a:extLst>
              <a:ext uri="{FF2B5EF4-FFF2-40B4-BE49-F238E27FC236}">
                <a16:creationId xmlns:a16="http://schemas.microsoft.com/office/drawing/2014/main" id="{64F30742-5C8F-CB55-8110-04D717C28B53}"/>
              </a:ext>
            </a:extLst>
          </p:cNvPr>
          <p:cNvSpPr txBox="1"/>
          <p:nvPr/>
        </p:nvSpPr>
        <p:spPr>
          <a:xfrm>
            <a:off x="1536700" y="8987631"/>
            <a:ext cx="24559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ایپ کی آڈیو بیک گراؤنڈ میں سنیں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7" name="Text: Topics">
            <a:extLst>
              <a:ext uri="{FF2B5EF4-FFF2-40B4-BE49-F238E27FC236}">
                <a16:creationId xmlns:a16="http://schemas.microsoft.com/office/drawing/2014/main" id="{598A5282-985B-210C-0D02-7EC3374A87EF}"/>
              </a:ext>
            </a:extLst>
          </p:cNvPr>
          <p:cNvSpPr txBox="1"/>
          <p:nvPr/>
        </p:nvSpPr>
        <p:spPr>
          <a:xfrm>
            <a:off x="10985500" y="2654300"/>
            <a:ext cx="1031240"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Topics</a:t>
            </a:r>
          </a:p>
        </p:txBody>
      </p:sp>
      <p:sp>
        <p:nvSpPr>
          <p:cNvPr id="48" name="Urdu: موضوعات">
            <a:extLst>
              <a:ext uri="{FF2B5EF4-FFF2-40B4-BE49-F238E27FC236}">
                <a16:creationId xmlns:a16="http://schemas.microsoft.com/office/drawing/2014/main" id="{F598871A-EFE8-37EE-C7F2-823640D594B0}"/>
              </a:ext>
            </a:extLst>
          </p:cNvPr>
          <p:cNvSpPr txBox="1"/>
          <p:nvPr/>
        </p:nvSpPr>
        <p:spPr>
          <a:xfrm>
            <a:off x="12197556" y="2724150"/>
            <a:ext cx="1028764"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موضوعات</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49" name="Text: ↗">
            <a:extLst>
              <a:ext uri="{FF2B5EF4-FFF2-40B4-BE49-F238E27FC236}">
                <a16:creationId xmlns:a16="http://schemas.microsoft.com/office/drawing/2014/main" id="{F665F322-0C63-4D17-8CAF-90371609DDA3}"/>
              </a:ext>
            </a:extLst>
          </p:cNvPr>
          <p:cNvSpPr txBox="1"/>
          <p:nvPr/>
        </p:nvSpPr>
        <p:spPr>
          <a:xfrm>
            <a:off x="18991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50" name="Text: Theme of the day">
            <a:extLst>
              <a:ext uri="{FF2B5EF4-FFF2-40B4-BE49-F238E27FC236}">
                <a16:creationId xmlns:a16="http://schemas.microsoft.com/office/drawing/2014/main" id="{F196668A-F8F1-CF18-3CF0-BCEC5AA23789}"/>
              </a:ext>
            </a:extLst>
          </p:cNvPr>
          <p:cNvSpPr txBox="1"/>
          <p:nvPr/>
        </p:nvSpPr>
        <p:spPr>
          <a:xfrm>
            <a:off x="11442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Theme of the day</a:t>
            </a:r>
          </a:p>
        </p:txBody>
      </p:sp>
      <p:sp>
        <p:nvSpPr>
          <p:cNvPr id="51" name="Urdu: آج کا موضوع">
            <a:extLst>
              <a:ext uri="{FF2B5EF4-FFF2-40B4-BE49-F238E27FC236}">
                <a16:creationId xmlns:a16="http://schemas.microsoft.com/office/drawing/2014/main" id="{35A78D39-8D31-E31F-A350-028DA7CB361D}"/>
              </a:ext>
            </a:extLst>
          </p:cNvPr>
          <p:cNvSpPr txBox="1"/>
          <p:nvPr/>
        </p:nvSpPr>
        <p:spPr>
          <a:xfrm>
            <a:off x="11442700" y="3704431"/>
            <a:ext cx="11017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آج کا موضوع</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2" name="Text: Browse spiritual and everyday topics">
            <a:extLst>
              <a:ext uri="{FF2B5EF4-FFF2-40B4-BE49-F238E27FC236}">
                <a16:creationId xmlns:a16="http://schemas.microsoft.com/office/drawing/2014/main" id="{D7AD67F2-9C73-A0A8-9D1E-14521AF7A858}"/>
              </a:ext>
            </a:extLst>
          </p:cNvPr>
          <p:cNvSpPr txBox="1"/>
          <p:nvPr/>
        </p:nvSpPr>
        <p:spPr>
          <a:xfrm>
            <a:off x="11442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Browse spiritual and everyday topics</a:t>
            </a:r>
          </a:p>
        </p:txBody>
      </p:sp>
      <p:sp>
        <p:nvSpPr>
          <p:cNvPr id="53" name="Urdu: روحانی اور روزمرہ موضوعات دیکھیں">
            <a:extLst>
              <a:ext uri="{FF2B5EF4-FFF2-40B4-BE49-F238E27FC236}">
                <a16:creationId xmlns:a16="http://schemas.microsoft.com/office/drawing/2014/main" id="{42B5B0AB-1DD9-A3C5-0389-AE3DB69D0BB8}"/>
              </a:ext>
            </a:extLst>
          </p:cNvPr>
          <p:cNvSpPr txBox="1"/>
          <p:nvPr/>
        </p:nvSpPr>
        <p:spPr>
          <a:xfrm>
            <a:off x="11442701" y="4364831"/>
            <a:ext cx="27067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روحانی اور روزمرہ موضوعات دیکھیں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4" name="Text: Related Quranic ayat">
            <a:extLst>
              <a:ext uri="{FF2B5EF4-FFF2-40B4-BE49-F238E27FC236}">
                <a16:creationId xmlns:a16="http://schemas.microsoft.com/office/drawing/2014/main" id="{3D3B5FB8-2F39-20BC-F5DF-DEEE9A19151D}"/>
              </a:ext>
            </a:extLst>
          </p:cNvPr>
          <p:cNvSpPr txBox="1"/>
          <p:nvPr/>
        </p:nvSpPr>
        <p:spPr>
          <a:xfrm>
            <a:off x="11442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Related Quranic ayat</a:t>
            </a:r>
          </a:p>
        </p:txBody>
      </p:sp>
      <p:sp>
        <p:nvSpPr>
          <p:cNvPr id="55" name="Urdu: موضوع سے متعلق قرآنی آیات">
            <a:extLst>
              <a:ext uri="{FF2B5EF4-FFF2-40B4-BE49-F238E27FC236}">
                <a16:creationId xmlns:a16="http://schemas.microsoft.com/office/drawing/2014/main" id="{C17174D9-0B23-96F5-E1F7-B402623D74B4}"/>
              </a:ext>
            </a:extLst>
          </p:cNvPr>
          <p:cNvSpPr txBox="1"/>
          <p:nvPr/>
        </p:nvSpPr>
        <p:spPr>
          <a:xfrm>
            <a:off x="11442701" y="5025231"/>
            <a:ext cx="23241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موضوع سے متعلق قرآنی آیات</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6" name="Text: Open linked tafsir">
            <a:extLst>
              <a:ext uri="{FF2B5EF4-FFF2-40B4-BE49-F238E27FC236}">
                <a16:creationId xmlns:a16="http://schemas.microsoft.com/office/drawing/2014/main" id="{40ED7315-1F7B-7311-62E9-C04769398EEA}"/>
              </a:ext>
            </a:extLst>
          </p:cNvPr>
          <p:cNvSpPr txBox="1"/>
          <p:nvPr/>
        </p:nvSpPr>
        <p:spPr>
          <a:xfrm>
            <a:off x="11442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Open linked tafsir</a:t>
            </a:r>
          </a:p>
        </p:txBody>
      </p:sp>
      <p:sp>
        <p:nvSpPr>
          <p:cNvPr id="57" name="Urdu: متعلقہ تفسیر کھولیں">
            <a:extLst>
              <a:ext uri="{FF2B5EF4-FFF2-40B4-BE49-F238E27FC236}">
                <a16:creationId xmlns:a16="http://schemas.microsoft.com/office/drawing/2014/main" id="{96220717-DAC1-461C-9CE2-6683628A9E08}"/>
              </a:ext>
            </a:extLst>
          </p:cNvPr>
          <p:cNvSpPr txBox="1"/>
          <p:nvPr/>
        </p:nvSpPr>
        <p:spPr>
          <a:xfrm>
            <a:off x="11442700" y="5685631"/>
            <a:ext cx="14208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متعلقہ تفسیر کھولیں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8" name="Text: Relevant books and passages">
            <a:extLst>
              <a:ext uri="{FF2B5EF4-FFF2-40B4-BE49-F238E27FC236}">
                <a16:creationId xmlns:a16="http://schemas.microsoft.com/office/drawing/2014/main" id="{BD6D17A0-FB45-A78A-9F84-4EB8C9755692}"/>
              </a:ext>
            </a:extLst>
          </p:cNvPr>
          <p:cNvSpPr txBox="1"/>
          <p:nvPr/>
        </p:nvSpPr>
        <p:spPr>
          <a:xfrm>
            <a:off x="11442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Relevant books and passages</a:t>
            </a:r>
          </a:p>
        </p:txBody>
      </p:sp>
      <p:sp>
        <p:nvSpPr>
          <p:cNvPr id="59" name="Urdu: متعلقہ کتابیں اور عبارتیں">
            <a:extLst>
              <a:ext uri="{FF2B5EF4-FFF2-40B4-BE49-F238E27FC236}">
                <a16:creationId xmlns:a16="http://schemas.microsoft.com/office/drawing/2014/main" id="{BBA08142-1B7B-B69E-83A0-EEFABCBAEBD1}"/>
              </a:ext>
            </a:extLst>
          </p:cNvPr>
          <p:cNvSpPr txBox="1"/>
          <p:nvPr/>
        </p:nvSpPr>
        <p:spPr>
          <a:xfrm>
            <a:off x="11442700" y="6346031"/>
            <a:ext cx="18637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متعلقہ کتابیں اور عبارتیں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0" name="Text: Audio and video bayans on the topic">
            <a:extLst>
              <a:ext uri="{FF2B5EF4-FFF2-40B4-BE49-F238E27FC236}">
                <a16:creationId xmlns:a16="http://schemas.microsoft.com/office/drawing/2014/main" id="{2369BE6B-CC6F-6A74-E035-C57F36F40B0F}"/>
              </a:ext>
            </a:extLst>
          </p:cNvPr>
          <p:cNvSpPr txBox="1"/>
          <p:nvPr/>
        </p:nvSpPr>
        <p:spPr>
          <a:xfrm>
            <a:off x="11442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Audio and video bayans on the topic</a:t>
            </a:r>
          </a:p>
        </p:txBody>
      </p:sp>
      <p:sp>
        <p:nvSpPr>
          <p:cNvPr id="61" name="Urdu: موضوع پر آڈیو اور ویڈیو بیانات">
            <a:extLst>
              <a:ext uri="{FF2B5EF4-FFF2-40B4-BE49-F238E27FC236}">
                <a16:creationId xmlns:a16="http://schemas.microsoft.com/office/drawing/2014/main" id="{2D4C1B83-24EB-01BA-1312-774F609E8C8D}"/>
              </a:ext>
            </a:extLst>
          </p:cNvPr>
          <p:cNvSpPr txBox="1"/>
          <p:nvPr/>
        </p:nvSpPr>
        <p:spPr>
          <a:xfrm>
            <a:off x="11442700" y="7006431"/>
            <a:ext cx="23225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موضوع پر آڈیو اور ویڈیو بیانات</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2" name="Text: Move between linked resources">
            <a:extLst>
              <a:ext uri="{FF2B5EF4-FFF2-40B4-BE49-F238E27FC236}">
                <a16:creationId xmlns:a16="http://schemas.microsoft.com/office/drawing/2014/main" id="{FFD28976-4C6B-1F3D-A8F5-88149B87FD31}"/>
              </a:ext>
            </a:extLst>
          </p:cNvPr>
          <p:cNvSpPr txBox="1"/>
          <p:nvPr/>
        </p:nvSpPr>
        <p:spPr>
          <a:xfrm>
            <a:off x="11442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Move between linked resources</a:t>
            </a:r>
          </a:p>
        </p:txBody>
      </p:sp>
      <p:sp>
        <p:nvSpPr>
          <p:cNvPr id="63" name="Urdu: متعلقہ مواد کے درمیان آسانی سے جائیں">
            <a:extLst>
              <a:ext uri="{FF2B5EF4-FFF2-40B4-BE49-F238E27FC236}">
                <a16:creationId xmlns:a16="http://schemas.microsoft.com/office/drawing/2014/main" id="{C4A79F88-B905-FE35-812F-D9C4C82EAECD}"/>
              </a:ext>
            </a:extLst>
          </p:cNvPr>
          <p:cNvSpPr txBox="1"/>
          <p:nvPr/>
        </p:nvSpPr>
        <p:spPr>
          <a:xfrm>
            <a:off x="11442701" y="7666831"/>
            <a:ext cx="29607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متعلقہ مواد کے درمیان آسانی سے جائیں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4" name="Text: SILSILA NAQSHBANDIA OWAISIAH">
            <a:extLst>
              <a:ext uri="{FF2B5EF4-FFF2-40B4-BE49-F238E27FC236}">
                <a16:creationId xmlns:a16="http://schemas.microsoft.com/office/drawing/2014/main" id="{3A6F1CB4-31E5-2E7F-DE62-E4BC3AEE83EA}"/>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65" name="Text: App map">
            <a:extLst>
              <a:ext uri="{FF2B5EF4-FFF2-40B4-BE49-F238E27FC236}">
                <a16:creationId xmlns:a16="http://schemas.microsoft.com/office/drawing/2014/main" id="{6FF1A0D6-1AC3-327B-136A-F67D8AA81E55}"/>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66" name="Text: All features">
            <a:extLst>
              <a:ext uri="{FF2B5EF4-FFF2-40B4-BE49-F238E27FC236}">
                <a16:creationId xmlns:a16="http://schemas.microsoft.com/office/drawing/2014/main" id="{4BBD265A-553B-FBEB-CFE6-098B47CA4973}"/>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67" name="Text: 59 / 65">
            <a:extLst>
              <a:ext uri="{FF2B5EF4-FFF2-40B4-BE49-F238E27FC236}">
                <a16:creationId xmlns:a16="http://schemas.microsoft.com/office/drawing/2014/main" id="{1944FF97-8877-822B-488B-22CAC7075E5F}"/>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59 / 65</a:t>
            </a:r>
          </a:p>
        </p:txBody>
      </p:sp>
      <p:sp>
        <p:nvSpPr>
          <p:cNvPr id="68" name="Text: ‹">
            <a:extLst>
              <a:ext uri="{FF2B5EF4-FFF2-40B4-BE49-F238E27FC236}">
                <a16:creationId xmlns:a16="http://schemas.microsoft.com/office/drawing/2014/main" id="{6AE996A3-2A15-B74D-EBC2-D8047368B05E}"/>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69" name="Text: ›">
            <a:extLst>
              <a:ext uri="{FF2B5EF4-FFF2-40B4-BE49-F238E27FC236}">
                <a16:creationId xmlns:a16="http://schemas.microsoft.com/office/drawing/2014/main" id="{DABDDBB4-09E5-374A-BF22-555C4015CAE6}"/>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70" name="Explore: screen=media-en">
            <a:hlinkClick r:id="rId4"/>
            <a:extLst>
              <a:ext uri="{FF2B5EF4-FFF2-40B4-BE49-F238E27FC236}">
                <a16:creationId xmlns:a16="http://schemas.microsoft.com/office/drawing/2014/main" id="{2CEB935D-FB1D-0ABF-363F-2A2D400C2913}"/>
              </a:ext>
            </a:extLst>
          </p:cNvPr>
          <p:cNvSpPr/>
          <p:nvPr/>
        </p:nvSpPr>
        <p:spPr>
          <a:xfrm>
            <a:off x="1079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Explore: screen=topics-en">
            <a:hlinkClick r:id="rId5"/>
            <a:extLst>
              <a:ext uri="{FF2B5EF4-FFF2-40B4-BE49-F238E27FC236}">
                <a16:creationId xmlns:a16="http://schemas.microsoft.com/office/drawing/2014/main" id="{AD13B79D-604F-802A-2662-A0D139E24778}"/>
              </a:ext>
            </a:extLst>
          </p:cNvPr>
          <p:cNvSpPr/>
          <p:nvPr/>
        </p:nvSpPr>
        <p:spPr>
          <a:xfrm>
            <a:off x="10985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Navigate: architecture">
            <a:hlinkClick r:id="rId6" action="ppaction://hlinksldjump"/>
            <a:extLst>
              <a:ext uri="{FF2B5EF4-FFF2-40B4-BE49-F238E27FC236}">
                <a16:creationId xmlns:a16="http://schemas.microsoft.com/office/drawing/2014/main" id="{6D00A1CE-187C-7D0C-55FD-1CA20AE2546B}"/>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Explore: features">
            <a:hlinkClick r:id="rId7"/>
            <a:extLst>
              <a:ext uri="{FF2B5EF4-FFF2-40B4-BE49-F238E27FC236}">
                <a16:creationId xmlns:a16="http://schemas.microsoft.com/office/drawing/2014/main" id="{C16AFA7A-790F-7024-0E6B-C33D098E0468}"/>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Navigate: tree-9">
            <a:hlinkClick r:id="rId8" action="ppaction://hlinksldjump"/>
            <a:extLst>
              <a:ext uri="{FF2B5EF4-FFF2-40B4-BE49-F238E27FC236}">
                <a16:creationId xmlns:a16="http://schemas.microsoft.com/office/drawing/2014/main" id="{DBA21BE8-9F62-7255-4F69-504F54F303EF}"/>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Navigate: tree-11">
            <a:hlinkClick r:id="rId9" action="ppaction://hlinksldjump"/>
            <a:extLst>
              <a:ext uri="{FF2B5EF4-FFF2-40B4-BE49-F238E27FC236}">
                <a16:creationId xmlns:a16="http://schemas.microsoft.com/office/drawing/2014/main" id="{F31C0968-1A2A-FE87-795E-8C45E9CBE99A}"/>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0669759"/>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name="tree-11">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E70F04B1-C187-233A-3991-58BD02192A5D}"/>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cxnSp>
        <p:nvCxnSpPr>
          <p:cNvPr id="4" name="Editable architecture connector">
            <a:extLst>
              <a:ext uri="{FF2B5EF4-FFF2-40B4-BE49-F238E27FC236}">
                <a16:creationId xmlns:a16="http://schemas.microsoft.com/office/drawing/2014/main" id="{DBB1B811-08B3-39FA-EBF4-C803E92F5E83}"/>
              </a:ext>
            </a:extLst>
          </p:cNvPr>
          <p:cNvCxnSpPr/>
          <p:nvPr/>
        </p:nvCxnSpPr>
        <p:spPr>
          <a:xfrm>
            <a:off x="1206500" y="3175000"/>
            <a:ext cx="0" cy="50292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 name="Editable architecture connector">
            <a:extLst>
              <a:ext uri="{FF2B5EF4-FFF2-40B4-BE49-F238E27FC236}">
                <a16:creationId xmlns:a16="http://schemas.microsoft.com/office/drawing/2014/main" id="{A847A402-9AA4-B812-BDB0-5E9393B897E3}"/>
              </a:ext>
            </a:extLst>
          </p:cNvPr>
          <p:cNvCxnSpPr/>
          <p:nvPr/>
        </p:nvCxnSpPr>
        <p:spPr>
          <a:xfrm>
            <a:off x="1206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 name="Editable architecture connector">
            <a:extLst>
              <a:ext uri="{FF2B5EF4-FFF2-40B4-BE49-F238E27FC236}">
                <a16:creationId xmlns:a16="http://schemas.microsoft.com/office/drawing/2014/main" id="{42FFD5D3-172B-7D9D-A282-163A26BFE22D}"/>
              </a:ext>
            </a:extLst>
          </p:cNvPr>
          <p:cNvCxnSpPr/>
          <p:nvPr/>
        </p:nvCxnSpPr>
        <p:spPr>
          <a:xfrm>
            <a:off x="1206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 name="Editable architecture connector">
            <a:extLst>
              <a:ext uri="{FF2B5EF4-FFF2-40B4-BE49-F238E27FC236}">
                <a16:creationId xmlns:a16="http://schemas.microsoft.com/office/drawing/2014/main" id="{BAAA1743-51E2-AF4B-0CCD-0FA1186B1330}"/>
              </a:ext>
            </a:extLst>
          </p:cNvPr>
          <p:cNvCxnSpPr/>
          <p:nvPr/>
        </p:nvCxnSpPr>
        <p:spPr>
          <a:xfrm>
            <a:off x="1206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 name="Editable architecture connector">
            <a:extLst>
              <a:ext uri="{FF2B5EF4-FFF2-40B4-BE49-F238E27FC236}">
                <a16:creationId xmlns:a16="http://schemas.microsoft.com/office/drawing/2014/main" id="{82A93418-58ED-E0AB-407C-6320DCF40161}"/>
              </a:ext>
            </a:extLst>
          </p:cNvPr>
          <p:cNvCxnSpPr/>
          <p:nvPr/>
        </p:nvCxnSpPr>
        <p:spPr>
          <a:xfrm>
            <a:off x="1206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 name="Editable architecture connector">
            <a:extLst>
              <a:ext uri="{FF2B5EF4-FFF2-40B4-BE49-F238E27FC236}">
                <a16:creationId xmlns:a16="http://schemas.microsoft.com/office/drawing/2014/main" id="{1DE68C21-2609-25B3-80A8-75E4FC18FC48}"/>
              </a:ext>
            </a:extLst>
          </p:cNvPr>
          <p:cNvCxnSpPr/>
          <p:nvPr/>
        </p:nvCxnSpPr>
        <p:spPr>
          <a:xfrm>
            <a:off x="1206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0" name="Editable architecture connector">
            <a:extLst>
              <a:ext uri="{FF2B5EF4-FFF2-40B4-BE49-F238E27FC236}">
                <a16:creationId xmlns:a16="http://schemas.microsoft.com/office/drawing/2014/main" id="{D1E086D0-CA75-A61A-986D-B6F5AD2C084A}"/>
              </a:ext>
            </a:extLst>
          </p:cNvPr>
          <p:cNvCxnSpPr/>
          <p:nvPr/>
        </p:nvCxnSpPr>
        <p:spPr>
          <a:xfrm>
            <a:off x="1206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1" name="Editable architecture connector">
            <a:extLst>
              <a:ext uri="{FF2B5EF4-FFF2-40B4-BE49-F238E27FC236}">
                <a16:creationId xmlns:a16="http://schemas.microsoft.com/office/drawing/2014/main" id="{E049B4F8-24F0-A18F-CAA0-5ABB9B1BEC00}"/>
              </a:ext>
            </a:extLst>
          </p:cNvPr>
          <p:cNvCxnSpPr/>
          <p:nvPr/>
        </p:nvCxnSpPr>
        <p:spPr>
          <a:xfrm>
            <a:off x="1206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2" name="Editable architecture connector">
            <a:extLst>
              <a:ext uri="{FF2B5EF4-FFF2-40B4-BE49-F238E27FC236}">
                <a16:creationId xmlns:a16="http://schemas.microsoft.com/office/drawing/2014/main" id="{606A8182-F224-636D-DC93-D31327CE195A}"/>
              </a:ext>
            </a:extLst>
          </p:cNvPr>
          <p:cNvCxnSpPr/>
          <p:nvPr/>
        </p:nvCxnSpPr>
        <p:spPr>
          <a:xfrm>
            <a:off x="1206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3" name="Editable architecture connector">
            <a:extLst>
              <a:ext uri="{FF2B5EF4-FFF2-40B4-BE49-F238E27FC236}">
                <a16:creationId xmlns:a16="http://schemas.microsoft.com/office/drawing/2014/main" id="{D1DCF75A-9508-1A65-8E20-D2430C5793C2}"/>
              </a:ext>
            </a:extLst>
          </p:cNvPr>
          <p:cNvCxnSpPr/>
          <p:nvPr/>
        </p:nvCxnSpPr>
        <p:spPr>
          <a:xfrm>
            <a:off x="11112500" y="3175000"/>
            <a:ext cx="0" cy="56896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4" name="Editable architecture connector">
            <a:extLst>
              <a:ext uri="{FF2B5EF4-FFF2-40B4-BE49-F238E27FC236}">
                <a16:creationId xmlns:a16="http://schemas.microsoft.com/office/drawing/2014/main" id="{B5D63CE4-98D5-6B78-02E3-CD5A787B9FF0}"/>
              </a:ext>
            </a:extLst>
          </p:cNvPr>
          <p:cNvCxnSpPr/>
          <p:nvPr/>
        </p:nvCxnSpPr>
        <p:spPr>
          <a:xfrm>
            <a:off x="11112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5" name="Editable architecture connector">
            <a:extLst>
              <a:ext uri="{FF2B5EF4-FFF2-40B4-BE49-F238E27FC236}">
                <a16:creationId xmlns:a16="http://schemas.microsoft.com/office/drawing/2014/main" id="{EC98B77A-EE0B-8363-D3FB-522552A35260}"/>
              </a:ext>
            </a:extLst>
          </p:cNvPr>
          <p:cNvCxnSpPr/>
          <p:nvPr/>
        </p:nvCxnSpPr>
        <p:spPr>
          <a:xfrm>
            <a:off x="11112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6" name="Editable architecture connector">
            <a:extLst>
              <a:ext uri="{FF2B5EF4-FFF2-40B4-BE49-F238E27FC236}">
                <a16:creationId xmlns:a16="http://schemas.microsoft.com/office/drawing/2014/main" id="{2EF44959-1C71-E1C2-EFFF-0EA79735617C}"/>
              </a:ext>
            </a:extLst>
          </p:cNvPr>
          <p:cNvCxnSpPr/>
          <p:nvPr/>
        </p:nvCxnSpPr>
        <p:spPr>
          <a:xfrm>
            <a:off x="11112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7" name="Editable architecture connector">
            <a:extLst>
              <a:ext uri="{FF2B5EF4-FFF2-40B4-BE49-F238E27FC236}">
                <a16:creationId xmlns:a16="http://schemas.microsoft.com/office/drawing/2014/main" id="{42A03B0C-66CF-36CA-2924-32C4266CE783}"/>
              </a:ext>
            </a:extLst>
          </p:cNvPr>
          <p:cNvCxnSpPr/>
          <p:nvPr/>
        </p:nvCxnSpPr>
        <p:spPr>
          <a:xfrm>
            <a:off x="11112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8" name="Editable architecture connector">
            <a:extLst>
              <a:ext uri="{FF2B5EF4-FFF2-40B4-BE49-F238E27FC236}">
                <a16:creationId xmlns:a16="http://schemas.microsoft.com/office/drawing/2014/main" id="{2A93FDC9-ACE1-F22B-74BB-8CB6495C6199}"/>
              </a:ext>
            </a:extLst>
          </p:cNvPr>
          <p:cNvCxnSpPr/>
          <p:nvPr/>
        </p:nvCxnSpPr>
        <p:spPr>
          <a:xfrm>
            <a:off x="11112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9" name="Editable architecture connector">
            <a:extLst>
              <a:ext uri="{FF2B5EF4-FFF2-40B4-BE49-F238E27FC236}">
                <a16:creationId xmlns:a16="http://schemas.microsoft.com/office/drawing/2014/main" id="{FFB33674-1D96-0A88-05AF-655CD6E2BC66}"/>
              </a:ext>
            </a:extLst>
          </p:cNvPr>
          <p:cNvCxnSpPr/>
          <p:nvPr/>
        </p:nvCxnSpPr>
        <p:spPr>
          <a:xfrm>
            <a:off x="11112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0" name="Editable architecture connector">
            <a:extLst>
              <a:ext uri="{FF2B5EF4-FFF2-40B4-BE49-F238E27FC236}">
                <a16:creationId xmlns:a16="http://schemas.microsoft.com/office/drawing/2014/main" id="{0A5FD823-8317-44D0-831F-E5FD38A84D61}"/>
              </a:ext>
            </a:extLst>
          </p:cNvPr>
          <p:cNvCxnSpPr/>
          <p:nvPr/>
        </p:nvCxnSpPr>
        <p:spPr>
          <a:xfrm>
            <a:off x="11112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1" name="Editable architecture connector">
            <a:extLst>
              <a:ext uri="{FF2B5EF4-FFF2-40B4-BE49-F238E27FC236}">
                <a16:creationId xmlns:a16="http://schemas.microsoft.com/office/drawing/2014/main" id="{4BAD9870-DC42-1B26-E126-C507DFBDB88C}"/>
              </a:ext>
            </a:extLst>
          </p:cNvPr>
          <p:cNvCxnSpPr/>
          <p:nvPr/>
        </p:nvCxnSpPr>
        <p:spPr>
          <a:xfrm>
            <a:off x="11112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2" name="Editable architecture connector">
            <a:extLst>
              <a:ext uri="{FF2B5EF4-FFF2-40B4-BE49-F238E27FC236}">
                <a16:creationId xmlns:a16="http://schemas.microsoft.com/office/drawing/2014/main" id="{B5AE632E-FF13-28A5-68B8-43AE09FBEE98}"/>
              </a:ext>
            </a:extLst>
          </p:cNvPr>
          <p:cNvCxnSpPr/>
          <p:nvPr/>
        </p:nvCxnSpPr>
        <p:spPr>
          <a:xfrm>
            <a:off x="11112500" y="8864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3" name="Text: DARUL IRFAN">
            <a:extLst>
              <a:ext uri="{FF2B5EF4-FFF2-40B4-BE49-F238E27FC236}">
                <a16:creationId xmlns:a16="http://schemas.microsoft.com/office/drawing/2014/main" id="{96374892-F599-E730-1A0A-A5A527A4DAEF}"/>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24" name="Text: FEATURE ARCHITECTURE">
            <a:extLst>
              <a:ext uri="{FF2B5EF4-FFF2-40B4-BE49-F238E27FC236}">
                <a16:creationId xmlns:a16="http://schemas.microsoft.com/office/drawing/2014/main" id="{DEB2ED24-BB47-C466-72AC-699BB6331675}"/>
              </a:ext>
            </a:extLst>
          </p:cNvPr>
          <p:cNvSpPr txBox="1"/>
          <p:nvPr/>
        </p:nvSpPr>
        <p:spPr>
          <a:xfrm>
            <a:off x="3070820" y="527050"/>
            <a:ext cx="2861072"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FEATURE ARCHITECTURE</a:t>
            </a:r>
          </a:p>
        </p:txBody>
      </p:sp>
      <p:sp>
        <p:nvSpPr>
          <p:cNvPr id="25" name="Text: Darul Irfan / News &amp; events + Administration">
            <a:extLst>
              <a:ext uri="{FF2B5EF4-FFF2-40B4-BE49-F238E27FC236}">
                <a16:creationId xmlns:a16="http://schemas.microsoft.com/office/drawing/2014/main" id="{83FF1DAC-87B7-6015-620F-4F58630E1CB5}"/>
              </a:ext>
            </a:extLst>
          </p:cNvPr>
          <p:cNvSpPr txBox="1"/>
          <p:nvPr/>
        </p:nvSpPr>
        <p:spPr>
          <a:xfrm>
            <a:off x="965200" y="1295400"/>
            <a:ext cx="9034082" cy="787400"/>
          </a:xfrm>
          <a:prstGeom prst="rect">
            <a:avLst/>
          </a:prstGeom>
          <a:noFill/>
        </p:spPr>
        <p:txBody>
          <a:bodyPr vert="horz" wrap="none" lIns="0" tIns="0" rIns="0" bIns="0" rtlCol="0">
            <a:noAutofit/>
          </a:bodyPr>
          <a:lstStyle/>
          <a:p>
            <a:pPr>
              <a:lnSpc>
                <a:spcPts val="4080"/>
              </a:lnSpc>
            </a:pPr>
            <a:r>
              <a:rPr lang="en-US" sz="3400">
                <a:solidFill>
                  <a:srgbClr val="153D31"/>
                </a:solidFill>
                <a:latin typeface="Segoe UI Semibold" panose="020B0702040204020203" pitchFamily="34" charset="0"/>
              </a:rPr>
              <a:t>Darul Irfan / News &amp; events + Administration</a:t>
            </a:r>
          </a:p>
        </p:txBody>
      </p:sp>
      <p:sp>
        <p:nvSpPr>
          <p:cNvPr id="26" name="Urdu: خبریں اور تقریبات / انتظامی سہولتیں">
            <a:extLst>
              <a:ext uri="{FF2B5EF4-FFF2-40B4-BE49-F238E27FC236}">
                <a16:creationId xmlns:a16="http://schemas.microsoft.com/office/drawing/2014/main" id="{BD5977D5-004C-4FEA-E4C6-D9CBC54293BF}"/>
              </a:ext>
            </a:extLst>
          </p:cNvPr>
          <p:cNvSpPr txBox="1"/>
          <p:nvPr/>
        </p:nvSpPr>
        <p:spPr>
          <a:xfrm>
            <a:off x="965200" y="1943100"/>
            <a:ext cx="4333938" cy="797520"/>
          </a:xfrm>
          <a:prstGeom prst="rect">
            <a:avLst/>
          </a:prstGeom>
          <a:noFill/>
        </p:spPr>
        <p:txBody>
          <a:bodyPr vert="horz" wrap="none" lIns="0" tIns="0" rIns="0" bIns="0" rtlCol="0">
            <a:noAutofit/>
          </a:bodyPr>
          <a:lstStyle/>
          <a:p>
            <a:pPr algn="r" rtl="1">
              <a:lnSpc>
                <a:spcPts val="4680"/>
              </a:lnSpc>
            </a:pPr>
            <a:r>
              <a:rPr lang="ar-AE" sz="2600">
                <a:solidFill>
                  <a:srgbClr val="90712A"/>
                </a:solidFill>
                <a:latin typeface="Noto Nastaliq Urdu" panose="020B0502040504020204" pitchFamily="34" charset="-78"/>
                <a:cs typeface="Noto Nastaliq Urdu" panose="020B0502040504020204" pitchFamily="34" charset="-78"/>
              </a:rPr>
              <a:t>خبریں اور تقریبات / انتظامی سہولتیں</a:t>
            </a:r>
            <a:endParaRPr lang="en-US" sz="2600">
              <a:solidFill>
                <a:srgbClr val="90712A"/>
              </a:solidFill>
              <a:latin typeface="Noto Nastaliq Urdu" panose="020B0502040504020204" pitchFamily="34" charset="-78"/>
              <a:cs typeface="Noto Nastaliq Urdu" panose="020B0502040504020204" pitchFamily="34" charset="-78"/>
            </a:endParaRPr>
          </a:p>
        </p:txBody>
      </p:sp>
      <p:sp>
        <p:nvSpPr>
          <p:cNvPr id="27" name="Text: News &amp; events">
            <a:extLst>
              <a:ext uri="{FF2B5EF4-FFF2-40B4-BE49-F238E27FC236}">
                <a16:creationId xmlns:a16="http://schemas.microsoft.com/office/drawing/2014/main" id="{55ED44AB-808C-6E13-CAA1-D522E654779E}"/>
              </a:ext>
            </a:extLst>
          </p:cNvPr>
          <p:cNvSpPr txBox="1"/>
          <p:nvPr/>
        </p:nvSpPr>
        <p:spPr>
          <a:xfrm>
            <a:off x="1079500" y="2654300"/>
            <a:ext cx="2258187"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News &amp; events</a:t>
            </a:r>
          </a:p>
        </p:txBody>
      </p:sp>
      <p:sp>
        <p:nvSpPr>
          <p:cNvPr id="28" name="Urdu: خبریں اور تقریبات">
            <a:extLst>
              <a:ext uri="{FF2B5EF4-FFF2-40B4-BE49-F238E27FC236}">
                <a16:creationId xmlns:a16="http://schemas.microsoft.com/office/drawing/2014/main" id="{ADA8FC87-9D0F-4B65-FAC1-8F4652E4FB29}"/>
              </a:ext>
            </a:extLst>
          </p:cNvPr>
          <p:cNvSpPr txBox="1"/>
          <p:nvPr/>
        </p:nvSpPr>
        <p:spPr>
          <a:xfrm>
            <a:off x="3520877" y="2724150"/>
            <a:ext cx="1776476"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خبریں اور تقریبات</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29" name="Text: ↗">
            <a:extLst>
              <a:ext uri="{FF2B5EF4-FFF2-40B4-BE49-F238E27FC236}">
                <a16:creationId xmlns:a16="http://schemas.microsoft.com/office/drawing/2014/main" id="{23D1180C-E029-2598-EA51-ABEFBF2AF068}"/>
              </a:ext>
            </a:extLst>
          </p:cNvPr>
          <p:cNvSpPr txBox="1"/>
          <p:nvPr/>
        </p:nvSpPr>
        <p:spPr>
          <a:xfrm>
            <a:off x="9085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30" name="Text: Official announcements and updates">
            <a:extLst>
              <a:ext uri="{FF2B5EF4-FFF2-40B4-BE49-F238E27FC236}">
                <a16:creationId xmlns:a16="http://schemas.microsoft.com/office/drawing/2014/main" id="{0E41F0B6-5F56-F674-252D-3EB356D2C775}"/>
              </a:ext>
            </a:extLst>
          </p:cNvPr>
          <p:cNvSpPr txBox="1"/>
          <p:nvPr/>
        </p:nvSpPr>
        <p:spPr>
          <a:xfrm>
            <a:off x="1536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Official announcements and updates</a:t>
            </a:r>
          </a:p>
        </p:txBody>
      </p:sp>
      <p:sp>
        <p:nvSpPr>
          <p:cNvPr id="31" name="Urdu: اہم اعلانات اور نئی خبریں">
            <a:extLst>
              <a:ext uri="{FF2B5EF4-FFF2-40B4-BE49-F238E27FC236}">
                <a16:creationId xmlns:a16="http://schemas.microsoft.com/office/drawing/2014/main" id="{2436E479-8817-519F-F21F-A031089DB6E6}"/>
              </a:ext>
            </a:extLst>
          </p:cNvPr>
          <p:cNvSpPr txBox="1"/>
          <p:nvPr/>
        </p:nvSpPr>
        <p:spPr>
          <a:xfrm>
            <a:off x="1536701" y="3704431"/>
            <a:ext cx="20257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اہم اعلانات اور نئی خبریں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2" name="Text: Daily pictures and sayings">
            <a:extLst>
              <a:ext uri="{FF2B5EF4-FFF2-40B4-BE49-F238E27FC236}">
                <a16:creationId xmlns:a16="http://schemas.microsoft.com/office/drawing/2014/main" id="{29BC2431-5823-0741-A1B4-3B368C26265E}"/>
              </a:ext>
            </a:extLst>
          </p:cNvPr>
          <p:cNvSpPr txBox="1"/>
          <p:nvPr/>
        </p:nvSpPr>
        <p:spPr>
          <a:xfrm>
            <a:off x="1536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Daily pictures and sayings</a:t>
            </a:r>
          </a:p>
        </p:txBody>
      </p:sp>
      <p:sp>
        <p:nvSpPr>
          <p:cNvPr id="33" name="Urdu: روزانہ کی تصاویر اور اقوال">
            <a:extLst>
              <a:ext uri="{FF2B5EF4-FFF2-40B4-BE49-F238E27FC236}">
                <a16:creationId xmlns:a16="http://schemas.microsoft.com/office/drawing/2014/main" id="{7C5AA5D2-E189-8B62-246F-FF8CBA95B007}"/>
              </a:ext>
            </a:extLst>
          </p:cNvPr>
          <p:cNvSpPr txBox="1"/>
          <p:nvPr/>
        </p:nvSpPr>
        <p:spPr>
          <a:xfrm>
            <a:off x="1536701" y="4364831"/>
            <a:ext cx="20003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روزانہ کی تصاویر اور اقوال</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4" name="Text: Open and share update details">
            <a:extLst>
              <a:ext uri="{FF2B5EF4-FFF2-40B4-BE49-F238E27FC236}">
                <a16:creationId xmlns:a16="http://schemas.microsoft.com/office/drawing/2014/main" id="{0FA9987A-2241-6B5C-40FE-A193F5B69D2D}"/>
              </a:ext>
            </a:extLst>
          </p:cNvPr>
          <p:cNvSpPr txBox="1"/>
          <p:nvPr/>
        </p:nvSpPr>
        <p:spPr>
          <a:xfrm>
            <a:off x="1536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Open and share update details</a:t>
            </a:r>
          </a:p>
        </p:txBody>
      </p:sp>
      <p:sp>
        <p:nvSpPr>
          <p:cNvPr id="35" name="Urdu: خبر کی تفصیل کھولیں یا شیئر کریں">
            <a:extLst>
              <a:ext uri="{FF2B5EF4-FFF2-40B4-BE49-F238E27FC236}">
                <a16:creationId xmlns:a16="http://schemas.microsoft.com/office/drawing/2014/main" id="{7C3BF40C-D1EF-A99F-3DB4-9ED96CE2073C}"/>
              </a:ext>
            </a:extLst>
          </p:cNvPr>
          <p:cNvSpPr txBox="1"/>
          <p:nvPr/>
        </p:nvSpPr>
        <p:spPr>
          <a:xfrm>
            <a:off x="1536700" y="5025231"/>
            <a:ext cx="24479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خبر کی تفصیل کھولیں یا شیئر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6" name="Text: Upcoming and past events">
            <a:extLst>
              <a:ext uri="{FF2B5EF4-FFF2-40B4-BE49-F238E27FC236}">
                <a16:creationId xmlns:a16="http://schemas.microsoft.com/office/drawing/2014/main" id="{95929F1C-2C7B-193C-2366-7908C1C4E1CD}"/>
              </a:ext>
            </a:extLst>
          </p:cNvPr>
          <p:cNvSpPr txBox="1"/>
          <p:nvPr/>
        </p:nvSpPr>
        <p:spPr>
          <a:xfrm>
            <a:off x="1536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Upcoming and past events</a:t>
            </a:r>
          </a:p>
        </p:txBody>
      </p:sp>
      <p:sp>
        <p:nvSpPr>
          <p:cNvPr id="37" name="Urdu: آنے والی اور پچھلی تقریبات">
            <a:extLst>
              <a:ext uri="{FF2B5EF4-FFF2-40B4-BE49-F238E27FC236}">
                <a16:creationId xmlns:a16="http://schemas.microsoft.com/office/drawing/2014/main" id="{87E384F2-ABE8-EB0E-B342-8C87BEC5586B}"/>
              </a:ext>
            </a:extLst>
          </p:cNvPr>
          <p:cNvSpPr txBox="1"/>
          <p:nvPr/>
        </p:nvSpPr>
        <p:spPr>
          <a:xfrm>
            <a:off x="1536700" y="5685631"/>
            <a:ext cx="21955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آنے والی اور پچھلی تقریبات</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8" name="Text: Event date, time and location">
            <a:extLst>
              <a:ext uri="{FF2B5EF4-FFF2-40B4-BE49-F238E27FC236}">
                <a16:creationId xmlns:a16="http://schemas.microsoft.com/office/drawing/2014/main" id="{80FD3812-E131-DBE7-AB5F-18CB5D882837}"/>
              </a:ext>
            </a:extLst>
          </p:cNvPr>
          <p:cNvSpPr txBox="1"/>
          <p:nvPr/>
        </p:nvSpPr>
        <p:spPr>
          <a:xfrm>
            <a:off x="1536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Event date, time and location</a:t>
            </a:r>
          </a:p>
        </p:txBody>
      </p:sp>
      <p:sp>
        <p:nvSpPr>
          <p:cNvPr id="39" name="Urdu: تقریب کی تاریخ، وقت اور جگہ">
            <a:extLst>
              <a:ext uri="{FF2B5EF4-FFF2-40B4-BE49-F238E27FC236}">
                <a16:creationId xmlns:a16="http://schemas.microsoft.com/office/drawing/2014/main" id="{B1A67684-B0BC-AD6F-96E1-182EC1D5ECE1}"/>
              </a:ext>
            </a:extLst>
          </p:cNvPr>
          <p:cNvSpPr txBox="1"/>
          <p:nvPr/>
        </p:nvSpPr>
        <p:spPr>
          <a:xfrm>
            <a:off x="1536701" y="6346031"/>
            <a:ext cx="22606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تقریب کی تاریخ، وقت اور جگہ</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0" name="Text: Event reminders">
            <a:extLst>
              <a:ext uri="{FF2B5EF4-FFF2-40B4-BE49-F238E27FC236}">
                <a16:creationId xmlns:a16="http://schemas.microsoft.com/office/drawing/2014/main" id="{69809013-99B8-890D-D6F0-C55F7DD6E163}"/>
              </a:ext>
            </a:extLst>
          </p:cNvPr>
          <p:cNvSpPr txBox="1"/>
          <p:nvPr/>
        </p:nvSpPr>
        <p:spPr>
          <a:xfrm>
            <a:off x="1536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Event reminders</a:t>
            </a:r>
          </a:p>
        </p:txBody>
      </p:sp>
      <p:sp>
        <p:nvSpPr>
          <p:cNvPr id="41" name="Urdu: تقریب کی یاددہانی">
            <a:extLst>
              <a:ext uri="{FF2B5EF4-FFF2-40B4-BE49-F238E27FC236}">
                <a16:creationId xmlns:a16="http://schemas.microsoft.com/office/drawing/2014/main" id="{6B31A1A1-450B-81E1-FE9A-D1F4F63B1B96}"/>
              </a:ext>
            </a:extLst>
          </p:cNvPr>
          <p:cNvSpPr txBox="1"/>
          <p:nvPr/>
        </p:nvSpPr>
        <p:spPr>
          <a:xfrm>
            <a:off x="1536700" y="7006431"/>
            <a:ext cx="13002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تقریب کی یاددہانی</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2" name="Text: Dar-ul-Irfan information">
            <a:extLst>
              <a:ext uri="{FF2B5EF4-FFF2-40B4-BE49-F238E27FC236}">
                <a16:creationId xmlns:a16="http://schemas.microsoft.com/office/drawing/2014/main" id="{8FEB6E03-A843-49DD-BA57-53B25A997625}"/>
              </a:ext>
            </a:extLst>
          </p:cNvPr>
          <p:cNvSpPr txBox="1"/>
          <p:nvPr/>
        </p:nvSpPr>
        <p:spPr>
          <a:xfrm>
            <a:off x="1536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Dar-ul-Irfan information</a:t>
            </a:r>
          </a:p>
        </p:txBody>
      </p:sp>
      <p:sp>
        <p:nvSpPr>
          <p:cNvPr id="43" name="Urdu: دارالعرفان کی معلومات">
            <a:extLst>
              <a:ext uri="{FF2B5EF4-FFF2-40B4-BE49-F238E27FC236}">
                <a16:creationId xmlns:a16="http://schemas.microsoft.com/office/drawing/2014/main" id="{CFA4765C-3822-68A0-470B-F2D45BD09AB2}"/>
              </a:ext>
            </a:extLst>
          </p:cNvPr>
          <p:cNvSpPr txBox="1"/>
          <p:nvPr/>
        </p:nvSpPr>
        <p:spPr>
          <a:xfrm>
            <a:off x="1536701" y="7666831"/>
            <a:ext cx="17860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دارالعرفان کی معلومات</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4" name="Text: Links to related broadcasts">
            <a:extLst>
              <a:ext uri="{FF2B5EF4-FFF2-40B4-BE49-F238E27FC236}">
                <a16:creationId xmlns:a16="http://schemas.microsoft.com/office/drawing/2014/main" id="{B9C2B0A9-10EB-3291-7563-EF90F89EFFEA}"/>
              </a:ext>
            </a:extLst>
          </p:cNvPr>
          <p:cNvSpPr txBox="1"/>
          <p:nvPr/>
        </p:nvSpPr>
        <p:spPr>
          <a:xfrm>
            <a:off x="1536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Links to related broadcasts</a:t>
            </a:r>
          </a:p>
        </p:txBody>
      </p:sp>
      <p:sp>
        <p:nvSpPr>
          <p:cNvPr id="45" name="Urdu: متعلقہ نشریات کے لنک">
            <a:extLst>
              <a:ext uri="{FF2B5EF4-FFF2-40B4-BE49-F238E27FC236}">
                <a16:creationId xmlns:a16="http://schemas.microsoft.com/office/drawing/2014/main" id="{08FCE6DB-AD9A-0B0F-BFA1-E377721616C3}"/>
              </a:ext>
            </a:extLst>
          </p:cNvPr>
          <p:cNvSpPr txBox="1"/>
          <p:nvPr/>
        </p:nvSpPr>
        <p:spPr>
          <a:xfrm>
            <a:off x="1536701" y="8327231"/>
            <a:ext cx="17971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متعلقہ نشریات کے لنک</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6" name="Text: Administration">
            <a:extLst>
              <a:ext uri="{FF2B5EF4-FFF2-40B4-BE49-F238E27FC236}">
                <a16:creationId xmlns:a16="http://schemas.microsoft.com/office/drawing/2014/main" id="{615F8BDD-FFD7-E5D3-6285-4FB1B6CBBF00}"/>
              </a:ext>
            </a:extLst>
          </p:cNvPr>
          <p:cNvSpPr txBox="1"/>
          <p:nvPr/>
        </p:nvSpPr>
        <p:spPr>
          <a:xfrm>
            <a:off x="10985500" y="2654300"/>
            <a:ext cx="2279714"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Administration</a:t>
            </a:r>
          </a:p>
        </p:txBody>
      </p:sp>
      <p:sp>
        <p:nvSpPr>
          <p:cNvPr id="47" name="Urdu: انتظامی سہولتیں">
            <a:extLst>
              <a:ext uri="{FF2B5EF4-FFF2-40B4-BE49-F238E27FC236}">
                <a16:creationId xmlns:a16="http://schemas.microsoft.com/office/drawing/2014/main" id="{F94E42C9-B96A-3C68-FA91-D9F9005F30FA}"/>
              </a:ext>
            </a:extLst>
          </p:cNvPr>
          <p:cNvSpPr txBox="1"/>
          <p:nvPr/>
        </p:nvSpPr>
        <p:spPr>
          <a:xfrm>
            <a:off x="13447317" y="2724150"/>
            <a:ext cx="1451039"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انتظامی سہولتیں</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48" name="Text: ↗">
            <a:extLst>
              <a:ext uri="{FF2B5EF4-FFF2-40B4-BE49-F238E27FC236}">
                <a16:creationId xmlns:a16="http://schemas.microsoft.com/office/drawing/2014/main" id="{2B105057-B1B4-48E4-F9CA-3A37B8DA96F5}"/>
              </a:ext>
            </a:extLst>
          </p:cNvPr>
          <p:cNvSpPr txBox="1"/>
          <p:nvPr/>
        </p:nvSpPr>
        <p:spPr>
          <a:xfrm>
            <a:off x="18991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49" name="Text: Create and manage permitted Halqahs">
            <a:extLst>
              <a:ext uri="{FF2B5EF4-FFF2-40B4-BE49-F238E27FC236}">
                <a16:creationId xmlns:a16="http://schemas.microsoft.com/office/drawing/2014/main" id="{4DB2858B-DB3E-6C00-12AB-0F6E836A0EDD}"/>
              </a:ext>
            </a:extLst>
          </p:cNvPr>
          <p:cNvSpPr txBox="1"/>
          <p:nvPr/>
        </p:nvSpPr>
        <p:spPr>
          <a:xfrm>
            <a:off x="11442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Create and manage permitted Halqahs</a:t>
            </a:r>
          </a:p>
        </p:txBody>
      </p:sp>
      <p:sp>
        <p:nvSpPr>
          <p:cNvPr id="50" name="Urdu: اجازت کے مطابق حلقے بنائیں اور سنبھالیں">
            <a:extLst>
              <a:ext uri="{FF2B5EF4-FFF2-40B4-BE49-F238E27FC236}">
                <a16:creationId xmlns:a16="http://schemas.microsoft.com/office/drawing/2014/main" id="{D2167962-C71C-DCFF-737E-9F78AA9D1BC6}"/>
              </a:ext>
            </a:extLst>
          </p:cNvPr>
          <p:cNvSpPr txBox="1"/>
          <p:nvPr/>
        </p:nvSpPr>
        <p:spPr>
          <a:xfrm>
            <a:off x="11442700" y="3704431"/>
            <a:ext cx="31718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اجازت کے مطابق حلقے بنائیں اور سنبھالیں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1" name="Text: Manage members and invitations">
            <a:extLst>
              <a:ext uri="{FF2B5EF4-FFF2-40B4-BE49-F238E27FC236}">
                <a16:creationId xmlns:a16="http://schemas.microsoft.com/office/drawing/2014/main" id="{D4A4F173-49C5-8BF2-57AF-98F8F8E68588}"/>
              </a:ext>
            </a:extLst>
          </p:cNvPr>
          <p:cNvSpPr txBox="1"/>
          <p:nvPr/>
        </p:nvSpPr>
        <p:spPr>
          <a:xfrm>
            <a:off x="11442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Manage members and invitations</a:t>
            </a:r>
          </a:p>
        </p:txBody>
      </p:sp>
      <p:sp>
        <p:nvSpPr>
          <p:cNvPr id="52" name="Urdu: ممبر اور دعوت نامے سنبھالیں">
            <a:extLst>
              <a:ext uri="{FF2B5EF4-FFF2-40B4-BE49-F238E27FC236}">
                <a16:creationId xmlns:a16="http://schemas.microsoft.com/office/drawing/2014/main" id="{240CBE79-FD35-6406-B715-771B8A08A716}"/>
              </a:ext>
            </a:extLst>
          </p:cNvPr>
          <p:cNvSpPr txBox="1"/>
          <p:nvPr/>
        </p:nvSpPr>
        <p:spPr>
          <a:xfrm>
            <a:off x="11442701" y="4364831"/>
            <a:ext cx="22559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ممبر اور دعوت نامے سنبھالیں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3" name="Text: Schedule, start and end sessions">
            <a:extLst>
              <a:ext uri="{FF2B5EF4-FFF2-40B4-BE49-F238E27FC236}">
                <a16:creationId xmlns:a16="http://schemas.microsoft.com/office/drawing/2014/main" id="{B4803610-A321-70FE-DA30-725FE60D9395}"/>
              </a:ext>
            </a:extLst>
          </p:cNvPr>
          <p:cNvSpPr txBox="1"/>
          <p:nvPr/>
        </p:nvSpPr>
        <p:spPr>
          <a:xfrm>
            <a:off x="11442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Schedule, start and end sessions</a:t>
            </a:r>
          </a:p>
        </p:txBody>
      </p:sp>
      <p:sp>
        <p:nvSpPr>
          <p:cNvPr id="54" name="Urdu: نشست کا وقت دیں، شروع یا ختم کریں">
            <a:extLst>
              <a:ext uri="{FF2B5EF4-FFF2-40B4-BE49-F238E27FC236}">
                <a16:creationId xmlns:a16="http://schemas.microsoft.com/office/drawing/2014/main" id="{4B9E8AD6-C028-9268-D0A8-13393CA35F5A}"/>
              </a:ext>
            </a:extLst>
          </p:cNvPr>
          <p:cNvSpPr txBox="1"/>
          <p:nvPr/>
        </p:nvSpPr>
        <p:spPr>
          <a:xfrm>
            <a:off x="11442701" y="5025231"/>
            <a:ext cx="29591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نشست کا وقت دیں، شروع یا ختم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5" name="Text: Control participants and session access">
            <a:extLst>
              <a:ext uri="{FF2B5EF4-FFF2-40B4-BE49-F238E27FC236}">
                <a16:creationId xmlns:a16="http://schemas.microsoft.com/office/drawing/2014/main" id="{6C481FB3-1BC7-013B-5231-64EFCA9D0E31}"/>
              </a:ext>
            </a:extLst>
          </p:cNvPr>
          <p:cNvSpPr txBox="1"/>
          <p:nvPr/>
        </p:nvSpPr>
        <p:spPr>
          <a:xfrm>
            <a:off x="11442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Control participants and session access</a:t>
            </a:r>
          </a:p>
        </p:txBody>
      </p:sp>
      <p:sp>
        <p:nvSpPr>
          <p:cNvPr id="56" name="Urdu: شرکا اور نشست میں داخلہ سنبھالیں">
            <a:extLst>
              <a:ext uri="{FF2B5EF4-FFF2-40B4-BE49-F238E27FC236}">
                <a16:creationId xmlns:a16="http://schemas.microsoft.com/office/drawing/2014/main" id="{15542304-390A-4B9F-B027-93C8E84D9AA4}"/>
              </a:ext>
            </a:extLst>
          </p:cNvPr>
          <p:cNvSpPr txBox="1"/>
          <p:nvPr/>
        </p:nvSpPr>
        <p:spPr>
          <a:xfrm>
            <a:off x="11442700" y="5685631"/>
            <a:ext cx="25956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شرکا اور نشست میں داخلہ سنبھالیں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7" name="Text: Announce and manage Zikr stages">
            <a:extLst>
              <a:ext uri="{FF2B5EF4-FFF2-40B4-BE49-F238E27FC236}">
                <a16:creationId xmlns:a16="http://schemas.microsoft.com/office/drawing/2014/main" id="{771F0E31-2077-C77D-5DD9-6C3E14D98AAF}"/>
              </a:ext>
            </a:extLst>
          </p:cNvPr>
          <p:cNvSpPr txBox="1"/>
          <p:nvPr/>
        </p:nvSpPr>
        <p:spPr>
          <a:xfrm>
            <a:off x="11442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Announce and manage Zikr stages</a:t>
            </a:r>
          </a:p>
        </p:txBody>
      </p:sp>
      <p:sp>
        <p:nvSpPr>
          <p:cNvPr id="58" name="Urdu: ذکر کے مراحل کا اعلان اور انتظام">
            <a:extLst>
              <a:ext uri="{FF2B5EF4-FFF2-40B4-BE49-F238E27FC236}">
                <a16:creationId xmlns:a16="http://schemas.microsoft.com/office/drawing/2014/main" id="{545C69DB-B915-8DE2-85C3-17F6A949132D}"/>
              </a:ext>
            </a:extLst>
          </p:cNvPr>
          <p:cNvSpPr txBox="1"/>
          <p:nvPr/>
        </p:nvSpPr>
        <p:spPr>
          <a:xfrm>
            <a:off x="11442701" y="6346031"/>
            <a:ext cx="25273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ذکر کے مراحل کا اعلان اور انتظام</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9" name="Text: Moderate posts and chat messages">
            <a:extLst>
              <a:ext uri="{FF2B5EF4-FFF2-40B4-BE49-F238E27FC236}">
                <a16:creationId xmlns:a16="http://schemas.microsoft.com/office/drawing/2014/main" id="{953C5B67-1F42-5143-C340-41ED2C2319C3}"/>
              </a:ext>
            </a:extLst>
          </p:cNvPr>
          <p:cNvSpPr txBox="1"/>
          <p:nvPr/>
        </p:nvSpPr>
        <p:spPr>
          <a:xfrm>
            <a:off x="11442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Moderate posts and chat messages</a:t>
            </a:r>
          </a:p>
        </p:txBody>
      </p:sp>
      <p:sp>
        <p:nvSpPr>
          <p:cNvPr id="60" name="Urdu: پوسٹس اور چیٹ کی نگرانی">
            <a:extLst>
              <a:ext uri="{FF2B5EF4-FFF2-40B4-BE49-F238E27FC236}">
                <a16:creationId xmlns:a16="http://schemas.microsoft.com/office/drawing/2014/main" id="{F76D353A-1B1E-AEAD-753E-92E8627CE354}"/>
              </a:ext>
            </a:extLst>
          </p:cNvPr>
          <p:cNvSpPr txBox="1"/>
          <p:nvPr/>
        </p:nvSpPr>
        <p:spPr>
          <a:xfrm>
            <a:off x="11442700" y="7006431"/>
            <a:ext cx="19288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پوسٹس اور چیٹ کی نگرانی</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1" name="Text: Session history and attendance">
            <a:extLst>
              <a:ext uri="{FF2B5EF4-FFF2-40B4-BE49-F238E27FC236}">
                <a16:creationId xmlns:a16="http://schemas.microsoft.com/office/drawing/2014/main" id="{119645B8-6359-1DB9-A1F5-65727D592C6C}"/>
              </a:ext>
            </a:extLst>
          </p:cNvPr>
          <p:cNvSpPr txBox="1"/>
          <p:nvPr/>
        </p:nvSpPr>
        <p:spPr>
          <a:xfrm>
            <a:off x="11442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Session history and attendance</a:t>
            </a:r>
          </a:p>
        </p:txBody>
      </p:sp>
      <p:sp>
        <p:nvSpPr>
          <p:cNvPr id="62" name="Urdu: نشستوں اور حاضری کا ریکارڈ">
            <a:extLst>
              <a:ext uri="{FF2B5EF4-FFF2-40B4-BE49-F238E27FC236}">
                <a16:creationId xmlns:a16="http://schemas.microsoft.com/office/drawing/2014/main" id="{5447A140-C9C6-6892-4AE3-F9DD434ADC5B}"/>
              </a:ext>
            </a:extLst>
          </p:cNvPr>
          <p:cNvSpPr txBox="1"/>
          <p:nvPr/>
        </p:nvSpPr>
        <p:spPr>
          <a:xfrm>
            <a:off x="11442700" y="7666831"/>
            <a:ext cx="21701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نشستوں اور حاضری کا ریکارڈ</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3" name="Text: Manage available session recordings">
            <a:extLst>
              <a:ext uri="{FF2B5EF4-FFF2-40B4-BE49-F238E27FC236}">
                <a16:creationId xmlns:a16="http://schemas.microsoft.com/office/drawing/2014/main" id="{53561B76-3AD4-8EE8-09CA-3087124AF98C}"/>
              </a:ext>
            </a:extLst>
          </p:cNvPr>
          <p:cNvSpPr txBox="1"/>
          <p:nvPr/>
        </p:nvSpPr>
        <p:spPr>
          <a:xfrm>
            <a:off x="11442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Manage available session recordings</a:t>
            </a:r>
          </a:p>
        </p:txBody>
      </p:sp>
      <p:sp>
        <p:nvSpPr>
          <p:cNvPr id="64" name="Urdu: موجود ریکارڈنگز سنبھالیں">
            <a:extLst>
              <a:ext uri="{FF2B5EF4-FFF2-40B4-BE49-F238E27FC236}">
                <a16:creationId xmlns:a16="http://schemas.microsoft.com/office/drawing/2014/main" id="{964E3A23-611C-705C-E36F-5E733A0F7914}"/>
              </a:ext>
            </a:extLst>
          </p:cNvPr>
          <p:cNvSpPr txBox="1"/>
          <p:nvPr/>
        </p:nvSpPr>
        <p:spPr>
          <a:xfrm>
            <a:off x="11442701" y="8327231"/>
            <a:ext cx="18368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موجود ریکارڈنگز سنبھالیں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5" name="Text: Upload, preview and publish daily media">
            <a:extLst>
              <a:ext uri="{FF2B5EF4-FFF2-40B4-BE49-F238E27FC236}">
                <a16:creationId xmlns:a16="http://schemas.microsoft.com/office/drawing/2014/main" id="{AC8D6512-17BC-DA4B-A9AE-52DA7AACEF05}"/>
              </a:ext>
            </a:extLst>
          </p:cNvPr>
          <p:cNvSpPr txBox="1"/>
          <p:nvPr/>
        </p:nvSpPr>
        <p:spPr>
          <a:xfrm>
            <a:off x="11442700" y="8712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Upload, preview and publish daily media</a:t>
            </a:r>
          </a:p>
        </p:txBody>
      </p:sp>
      <p:sp>
        <p:nvSpPr>
          <p:cNvPr id="66" name="Urdu: روزانہ کی تصویر اپ لوڈ اور شائع کریں">
            <a:extLst>
              <a:ext uri="{FF2B5EF4-FFF2-40B4-BE49-F238E27FC236}">
                <a16:creationId xmlns:a16="http://schemas.microsoft.com/office/drawing/2014/main" id="{817FF5F0-0566-CFB6-5590-937305EBD291}"/>
              </a:ext>
            </a:extLst>
          </p:cNvPr>
          <p:cNvSpPr txBox="1"/>
          <p:nvPr/>
        </p:nvSpPr>
        <p:spPr>
          <a:xfrm>
            <a:off x="11442700" y="8987631"/>
            <a:ext cx="27861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روزانہ کی تصویر اپ لوڈ اور شائع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7" name="Text: ROLE-BASED FEATURES · Host controls require an authorised account and session.">
            <a:extLst>
              <a:ext uri="{FF2B5EF4-FFF2-40B4-BE49-F238E27FC236}">
                <a16:creationId xmlns:a16="http://schemas.microsoft.com/office/drawing/2014/main" id="{91710072-B97E-59F9-5A8A-B1C8B7E5BEFA}"/>
              </a:ext>
            </a:extLst>
          </p:cNvPr>
          <p:cNvSpPr txBox="1"/>
          <p:nvPr/>
        </p:nvSpPr>
        <p:spPr>
          <a:xfrm>
            <a:off x="1092200" y="10083800"/>
            <a:ext cx="6299994" cy="406400"/>
          </a:xfrm>
          <a:prstGeom prst="rect">
            <a:avLst/>
          </a:prstGeom>
          <a:noFill/>
        </p:spPr>
        <p:txBody>
          <a:bodyPr vert="horz" wrap="none" lIns="0" tIns="0" rIns="0" bIns="0" rtlCol="0">
            <a:noAutofit/>
          </a:bodyPr>
          <a:lstStyle/>
          <a:p>
            <a:pPr>
              <a:lnSpc>
                <a:spcPts val="1440"/>
              </a:lnSpc>
            </a:pPr>
            <a:r>
              <a:rPr lang="en-US" sz="1200">
                <a:solidFill>
                  <a:srgbClr val="84723F"/>
                </a:solidFill>
                <a:latin typeface="Segoe UI" panose="020B0502040204020203" pitchFamily="34" charset="0"/>
              </a:rPr>
              <a:t>ROLE-BASED FEATURES · Host controls require an authorised account and session.</a:t>
            </a:r>
          </a:p>
        </p:txBody>
      </p:sp>
      <p:sp>
        <p:nvSpPr>
          <p:cNvPr id="68" name="Text: SILSILA NAQSHBANDIA OWAISIAH">
            <a:extLst>
              <a:ext uri="{FF2B5EF4-FFF2-40B4-BE49-F238E27FC236}">
                <a16:creationId xmlns:a16="http://schemas.microsoft.com/office/drawing/2014/main" id="{503EAF8D-577B-A47A-A006-05A6FB0A320A}"/>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69" name="Text: App map">
            <a:extLst>
              <a:ext uri="{FF2B5EF4-FFF2-40B4-BE49-F238E27FC236}">
                <a16:creationId xmlns:a16="http://schemas.microsoft.com/office/drawing/2014/main" id="{E5232FD3-6039-296D-AB4B-AC6D01F1C667}"/>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70" name="Text: All features">
            <a:extLst>
              <a:ext uri="{FF2B5EF4-FFF2-40B4-BE49-F238E27FC236}">
                <a16:creationId xmlns:a16="http://schemas.microsoft.com/office/drawing/2014/main" id="{EF20E00C-03CA-9DEE-70C4-5881B8C5AD7D}"/>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71" name="Text: 60 / 65">
            <a:extLst>
              <a:ext uri="{FF2B5EF4-FFF2-40B4-BE49-F238E27FC236}">
                <a16:creationId xmlns:a16="http://schemas.microsoft.com/office/drawing/2014/main" id="{5802ADAF-1F28-CC08-46CA-BE3666277342}"/>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60 / 65</a:t>
            </a:r>
          </a:p>
        </p:txBody>
      </p:sp>
      <p:sp>
        <p:nvSpPr>
          <p:cNvPr id="72" name="Text: ‹">
            <a:extLst>
              <a:ext uri="{FF2B5EF4-FFF2-40B4-BE49-F238E27FC236}">
                <a16:creationId xmlns:a16="http://schemas.microsoft.com/office/drawing/2014/main" id="{0B39A330-09D8-10A1-F5D6-03DA5A325BB8}"/>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73" name="Text: ›">
            <a:extLst>
              <a:ext uri="{FF2B5EF4-FFF2-40B4-BE49-F238E27FC236}">
                <a16:creationId xmlns:a16="http://schemas.microsoft.com/office/drawing/2014/main" id="{6A83D01B-80E3-A6C9-BDEB-DD7A04E00978}"/>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74" name="Explore: screen=updates-en">
            <a:hlinkClick r:id="rId4"/>
            <a:extLst>
              <a:ext uri="{FF2B5EF4-FFF2-40B4-BE49-F238E27FC236}">
                <a16:creationId xmlns:a16="http://schemas.microsoft.com/office/drawing/2014/main" id="{5B6A9B40-B341-6638-226C-BD30BAF130B5}"/>
              </a:ext>
            </a:extLst>
          </p:cNvPr>
          <p:cNvSpPr/>
          <p:nvPr/>
        </p:nvSpPr>
        <p:spPr>
          <a:xfrm>
            <a:off x="1079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Explore: screen=admin-dashboard">
            <a:hlinkClick r:id="rId5"/>
            <a:extLst>
              <a:ext uri="{FF2B5EF4-FFF2-40B4-BE49-F238E27FC236}">
                <a16:creationId xmlns:a16="http://schemas.microsoft.com/office/drawing/2014/main" id="{B74CF3EB-2A9C-F1FD-7032-DDB4DD3A0736}"/>
              </a:ext>
            </a:extLst>
          </p:cNvPr>
          <p:cNvSpPr/>
          <p:nvPr/>
        </p:nvSpPr>
        <p:spPr>
          <a:xfrm>
            <a:off x="10985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Navigate: architecture">
            <a:hlinkClick r:id="rId6" action="ppaction://hlinksldjump"/>
            <a:extLst>
              <a:ext uri="{FF2B5EF4-FFF2-40B4-BE49-F238E27FC236}">
                <a16:creationId xmlns:a16="http://schemas.microsoft.com/office/drawing/2014/main" id="{959EAF66-ABFB-667F-9506-D4D617A117B3}"/>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Explore: features">
            <a:hlinkClick r:id="rId7"/>
            <a:extLst>
              <a:ext uri="{FF2B5EF4-FFF2-40B4-BE49-F238E27FC236}">
                <a16:creationId xmlns:a16="http://schemas.microsoft.com/office/drawing/2014/main" id="{08A617DB-F4C3-8D7A-5E72-3AE80FFED9CF}"/>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Navigate: tree-10">
            <a:hlinkClick r:id="rId8" action="ppaction://hlinksldjump"/>
            <a:extLst>
              <a:ext uri="{FF2B5EF4-FFF2-40B4-BE49-F238E27FC236}">
                <a16:creationId xmlns:a16="http://schemas.microsoft.com/office/drawing/2014/main" id="{D2E968B0-F0B5-5D4B-8201-FA418744D13C}"/>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Navigate: tree-12">
            <a:hlinkClick r:id="rId9" action="ppaction://hlinksldjump"/>
            <a:extLst>
              <a:ext uri="{FF2B5EF4-FFF2-40B4-BE49-F238E27FC236}">
                <a16:creationId xmlns:a16="http://schemas.microsoft.com/office/drawing/2014/main" id="{36988FF4-7F81-279E-AE0A-50287814C459}"/>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903044"/>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name="tree-12">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3517458C-688F-A91A-D583-0EEE2766C1C2}"/>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cxnSp>
        <p:nvCxnSpPr>
          <p:cNvPr id="4" name="Editable architecture connector">
            <a:extLst>
              <a:ext uri="{FF2B5EF4-FFF2-40B4-BE49-F238E27FC236}">
                <a16:creationId xmlns:a16="http://schemas.microsoft.com/office/drawing/2014/main" id="{65356DAF-64CD-39ED-2199-0CAEAF07D5B7}"/>
              </a:ext>
            </a:extLst>
          </p:cNvPr>
          <p:cNvCxnSpPr/>
          <p:nvPr/>
        </p:nvCxnSpPr>
        <p:spPr>
          <a:xfrm>
            <a:off x="1206500" y="3175000"/>
            <a:ext cx="0" cy="56896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 name="Editable architecture connector">
            <a:extLst>
              <a:ext uri="{FF2B5EF4-FFF2-40B4-BE49-F238E27FC236}">
                <a16:creationId xmlns:a16="http://schemas.microsoft.com/office/drawing/2014/main" id="{9FD206DC-A9A9-EB9F-209D-6D21B6D85DAC}"/>
              </a:ext>
            </a:extLst>
          </p:cNvPr>
          <p:cNvCxnSpPr/>
          <p:nvPr/>
        </p:nvCxnSpPr>
        <p:spPr>
          <a:xfrm>
            <a:off x="1206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 name="Editable architecture connector">
            <a:extLst>
              <a:ext uri="{FF2B5EF4-FFF2-40B4-BE49-F238E27FC236}">
                <a16:creationId xmlns:a16="http://schemas.microsoft.com/office/drawing/2014/main" id="{AFDFAC46-5699-86FD-180C-4BAFF0417B8E}"/>
              </a:ext>
            </a:extLst>
          </p:cNvPr>
          <p:cNvCxnSpPr/>
          <p:nvPr/>
        </p:nvCxnSpPr>
        <p:spPr>
          <a:xfrm>
            <a:off x="1206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 name="Editable architecture connector">
            <a:extLst>
              <a:ext uri="{FF2B5EF4-FFF2-40B4-BE49-F238E27FC236}">
                <a16:creationId xmlns:a16="http://schemas.microsoft.com/office/drawing/2014/main" id="{6DF62E20-D1C4-E90D-B4B7-2381EF18540B}"/>
              </a:ext>
            </a:extLst>
          </p:cNvPr>
          <p:cNvCxnSpPr/>
          <p:nvPr/>
        </p:nvCxnSpPr>
        <p:spPr>
          <a:xfrm>
            <a:off x="1206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 name="Editable architecture connector">
            <a:extLst>
              <a:ext uri="{FF2B5EF4-FFF2-40B4-BE49-F238E27FC236}">
                <a16:creationId xmlns:a16="http://schemas.microsoft.com/office/drawing/2014/main" id="{BAFAE7C5-24E7-F392-E468-5F7EC4072BA0}"/>
              </a:ext>
            </a:extLst>
          </p:cNvPr>
          <p:cNvCxnSpPr/>
          <p:nvPr/>
        </p:nvCxnSpPr>
        <p:spPr>
          <a:xfrm>
            <a:off x="1206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 name="Editable architecture connector">
            <a:extLst>
              <a:ext uri="{FF2B5EF4-FFF2-40B4-BE49-F238E27FC236}">
                <a16:creationId xmlns:a16="http://schemas.microsoft.com/office/drawing/2014/main" id="{5E6D681F-2E09-8B68-A108-B0716D6D6612}"/>
              </a:ext>
            </a:extLst>
          </p:cNvPr>
          <p:cNvCxnSpPr/>
          <p:nvPr/>
        </p:nvCxnSpPr>
        <p:spPr>
          <a:xfrm>
            <a:off x="1206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0" name="Editable architecture connector">
            <a:extLst>
              <a:ext uri="{FF2B5EF4-FFF2-40B4-BE49-F238E27FC236}">
                <a16:creationId xmlns:a16="http://schemas.microsoft.com/office/drawing/2014/main" id="{950A3F4A-CFA7-54CB-5EF6-00E0DA6F177F}"/>
              </a:ext>
            </a:extLst>
          </p:cNvPr>
          <p:cNvCxnSpPr/>
          <p:nvPr/>
        </p:nvCxnSpPr>
        <p:spPr>
          <a:xfrm>
            <a:off x="1206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1" name="Editable architecture connector">
            <a:extLst>
              <a:ext uri="{FF2B5EF4-FFF2-40B4-BE49-F238E27FC236}">
                <a16:creationId xmlns:a16="http://schemas.microsoft.com/office/drawing/2014/main" id="{BDF77FB4-B7A2-E58A-04D7-25014B8166BB}"/>
              </a:ext>
            </a:extLst>
          </p:cNvPr>
          <p:cNvCxnSpPr/>
          <p:nvPr/>
        </p:nvCxnSpPr>
        <p:spPr>
          <a:xfrm>
            <a:off x="1206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2" name="Editable architecture connector">
            <a:extLst>
              <a:ext uri="{FF2B5EF4-FFF2-40B4-BE49-F238E27FC236}">
                <a16:creationId xmlns:a16="http://schemas.microsoft.com/office/drawing/2014/main" id="{57812233-A777-3C4A-4B5D-FAED85DF3A46}"/>
              </a:ext>
            </a:extLst>
          </p:cNvPr>
          <p:cNvCxnSpPr/>
          <p:nvPr/>
        </p:nvCxnSpPr>
        <p:spPr>
          <a:xfrm>
            <a:off x="1206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3" name="Editable architecture connector">
            <a:extLst>
              <a:ext uri="{FF2B5EF4-FFF2-40B4-BE49-F238E27FC236}">
                <a16:creationId xmlns:a16="http://schemas.microsoft.com/office/drawing/2014/main" id="{76AAC0E0-8F05-D359-D466-2B83F9A5E181}"/>
              </a:ext>
            </a:extLst>
          </p:cNvPr>
          <p:cNvCxnSpPr/>
          <p:nvPr/>
        </p:nvCxnSpPr>
        <p:spPr>
          <a:xfrm>
            <a:off x="1206500" y="8864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4" name="Editable architecture connector">
            <a:extLst>
              <a:ext uri="{FF2B5EF4-FFF2-40B4-BE49-F238E27FC236}">
                <a16:creationId xmlns:a16="http://schemas.microsoft.com/office/drawing/2014/main" id="{042DA960-A608-4EFF-B537-D6630DD0380B}"/>
              </a:ext>
            </a:extLst>
          </p:cNvPr>
          <p:cNvCxnSpPr/>
          <p:nvPr/>
        </p:nvCxnSpPr>
        <p:spPr>
          <a:xfrm>
            <a:off x="11112500" y="3175000"/>
            <a:ext cx="0" cy="63500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5" name="Editable architecture connector">
            <a:extLst>
              <a:ext uri="{FF2B5EF4-FFF2-40B4-BE49-F238E27FC236}">
                <a16:creationId xmlns:a16="http://schemas.microsoft.com/office/drawing/2014/main" id="{42E5D11F-A7B1-25D7-7DB3-312F9E3B7355}"/>
              </a:ext>
            </a:extLst>
          </p:cNvPr>
          <p:cNvCxnSpPr/>
          <p:nvPr/>
        </p:nvCxnSpPr>
        <p:spPr>
          <a:xfrm>
            <a:off x="11112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6" name="Editable architecture connector">
            <a:extLst>
              <a:ext uri="{FF2B5EF4-FFF2-40B4-BE49-F238E27FC236}">
                <a16:creationId xmlns:a16="http://schemas.microsoft.com/office/drawing/2014/main" id="{ED9ABF74-6AF9-5485-0440-DF19749C0CE6}"/>
              </a:ext>
            </a:extLst>
          </p:cNvPr>
          <p:cNvCxnSpPr/>
          <p:nvPr/>
        </p:nvCxnSpPr>
        <p:spPr>
          <a:xfrm>
            <a:off x="11112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7" name="Editable architecture connector">
            <a:extLst>
              <a:ext uri="{FF2B5EF4-FFF2-40B4-BE49-F238E27FC236}">
                <a16:creationId xmlns:a16="http://schemas.microsoft.com/office/drawing/2014/main" id="{C294BBA4-890B-6917-CCAF-9AD2EAC8BFFA}"/>
              </a:ext>
            </a:extLst>
          </p:cNvPr>
          <p:cNvCxnSpPr/>
          <p:nvPr/>
        </p:nvCxnSpPr>
        <p:spPr>
          <a:xfrm>
            <a:off x="11112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8" name="Editable architecture connector">
            <a:extLst>
              <a:ext uri="{FF2B5EF4-FFF2-40B4-BE49-F238E27FC236}">
                <a16:creationId xmlns:a16="http://schemas.microsoft.com/office/drawing/2014/main" id="{FBB370EF-89B0-FE2B-DDD2-7398C32F01DB}"/>
              </a:ext>
            </a:extLst>
          </p:cNvPr>
          <p:cNvCxnSpPr/>
          <p:nvPr/>
        </p:nvCxnSpPr>
        <p:spPr>
          <a:xfrm>
            <a:off x="11112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9" name="Editable architecture connector">
            <a:extLst>
              <a:ext uri="{FF2B5EF4-FFF2-40B4-BE49-F238E27FC236}">
                <a16:creationId xmlns:a16="http://schemas.microsoft.com/office/drawing/2014/main" id="{B90CEEA1-4DA8-34A4-B594-D3C0E67C577F}"/>
              </a:ext>
            </a:extLst>
          </p:cNvPr>
          <p:cNvCxnSpPr/>
          <p:nvPr/>
        </p:nvCxnSpPr>
        <p:spPr>
          <a:xfrm>
            <a:off x="11112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0" name="Editable architecture connector">
            <a:extLst>
              <a:ext uri="{FF2B5EF4-FFF2-40B4-BE49-F238E27FC236}">
                <a16:creationId xmlns:a16="http://schemas.microsoft.com/office/drawing/2014/main" id="{E2E3A35E-DBCD-1862-BEDA-BE244FCEA8C5}"/>
              </a:ext>
            </a:extLst>
          </p:cNvPr>
          <p:cNvCxnSpPr/>
          <p:nvPr/>
        </p:nvCxnSpPr>
        <p:spPr>
          <a:xfrm>
            <a:off x="11112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1" name="Editable architecture connector">
            <a:extLst>
              <a:ext uri="{FF2B5EF4-FFF2-40B4-BE49-F238E27FC236}">
                <a16:creationId xmlns:a16="http://schemas.microsoft.com/office/drawing/2014/main" id="{682C004E-1E0D-9A75-0C10-86626D60DD47}"/>
              </a:ext>
            </a:extLst>
          </p:cNvPr>
          <p:cNvCxnSpPr/>
          <p:nvPr/>
        </p:nvCxnSpPr>
        <p:spPr>
          <a:xfrm>
            <a:off x="11112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2" name="Editable architecture connector">
            <a:extLst>
              <a:ext uri="{FF2B5EF4-FFF2-40B4-BE49-F238E27FC236}">
                <a16:creationId xmlns:a16="http://schemas.microsoft.com/office/drawing/2014/main" id="{EFBE5747-5DD6-6E5E-4E32-F6C83E1F4A4C}"/>
              </a:ext>
            </a:extLst>
          </p:cNvPr>
          <p:cNvCxnSpPr/>
          <p:nvPr/>
        </p:nvCxnSpPr>
        <p:spPr>
          <a:xfrm>
            <a:off x="11112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3" name="Editable architecture connector">
            <a:extLst>
              <a:ext uri="{FF2B5EF4-FFF2-40B4-BE49-F238E27FC236}">
                <a16:creationId xmlns:a16="http://schemas.microsoft.com/office/drawing/2014/main" id="{E994F750-D5F8-C86B-4900-7C501D702237}"/>
              </a:ext>
            </a:extLst>
          </p:cNvPr>
          <p:cNvCxnSpPr/>
          <p:nvPr/>
        </p:nvCxnSpPr>
        <p:spPr>
          <a:xfrm>
            <a:off x="11112500" y="8864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4" name="Editable architecture connector">
            <a:extLst>
              <a:ext uri="{FF2B5EF4-FFF2-40B4-BE49-F238E27FC236}">
                <a16:creationId xmlns:a16="http://schemas.microsoft.com/office/drawing/2014/main" id="{D677FF7F-A6FE-3DE8-D0C2-9BD0663F973B}"/>
              </a:ext>
            </a:extLst>
          </p:cNvPr>
          <p:cNvCxnSpPr/>
          <p:nvPr/>
        </p:nvCxnSpPr>
        <p:spPr>
          <a:xfrm>
            <a:off x="11112500" y="9525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5" name="Text: DARUL IRFAN">
            <a:extLst>
              <a:ext uri="{FF2B5EF4-FFF2-40B4-BE49-F238E27FC236}">
                <a16:creationId xmlns:a16="http://schemas.microsoft.com/office/drawing/2014/main" id="{89F5D35E-F12E-056E-390D-8CBD0BF335C0}"/>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26" name="Text: FEATURE ARCHITECTURE">
            <a:extLst>
              <a:ext uri="{FF2B5EF4-FFF2-40B4-BE49-F238E27FC236}">
                <a16:creationId xmlns:a16="http://schemas.microsoft.com/office/drawing/2014/main" id="{FD424A47-816E-E1E9-69C1-9E72C5FB60BB}"/>
              </a:ext>
            </a:extLst>
          </p:cNvPr>
          <p:cNvSpPr txBox="1"/>
          <p:nvPr/>
        </p:nvSpPr>
        <p:spPr>
          <a:xfrm>
            <a:off x="3070820" y="527050"/>
            <a:ext cx="2861072"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FEATURE ARCHITECTURE</a:t>
            </a:r>
          </a:p>
        </p:txBody>
      </p:sp>
      <p:sp>
        <p:nvSpPr>
          <p:cNvPr id="27" name="Text: Darul Irfan / Language &amp; appearance + Location &amp; calendar">
            <a:extLst>
              <a:ext uri="{FF2B5EF4-FFF2-40B4-BE49-F238E27FC236}">
                <a16:creationId xmlns:a16="http://schemas.microsoft.com/office/drawing/2014/main" id="{E0E134D6-DA35-033C-0CDF-EABF11041CCF}"/>
              </a:ext>
            </a:extLst>
          </p:cNvPr>
          <p:cNvSpPr txBox="1"/>
          <p:nvPr/>
        </p:nvSpPr>
        <p:spPr>
          <a:xfrm>
            <a:off x="965200" y="1295400"/>
            <a:ext cx="11856847" cy="787400"/>
          </a:xfrm>
          <a:prstGeom prst="rect">
            <a:avLst/>
          </a:prstGeom>
          <a:noFill/>
        </p:spPr>
        <p:txBody>
          <a:bodyPr vert="horz" wrap="none" lIns="0" tIns="0" rIns="0" bIns="0" rtlCol="0">
            <a:noAutofit/>
          </a:bodyPr>
          <a:lstStyle/>
          <a:p>
            <a:pPr>
              <a:lnSpc>
                <a:spcPts val="4080"/>
              </a:lnSpc>
            </a:pPr>
            <a:r>
              <a:rPr lang="en-US" sz="3400">
                <a:solidFill>
                  <a:srgbClr val="153D31"/>
                </a:solidFill>
                <a:latin typeface="Segoe UI Semibold" panose="020B0702040204020203" pitchFamily="34" charset="0"/>
              </a:rPr>
              <a:t>Darul Irfan / Language &amp; appearance + Location &amp; calendar</a:t>
            </a:r>
          </a:p>
        </p:txBody>
      </p:sp>
      <p:sp>
        <p:nvSpPr>
          <p:cNvPr id="28" name="Urdu: زبان اور انداز / مقام اور کیلنڈر">
            <a:extLst>
              <a:ext uri="{FF2B5EF4-FFF2-40B4-BE49-F238E27FC236}">
                <a16:creationId xmlns:a16="http://schemas.microsoft.com/office/drawing/2014/main" id="{D7B303B7-9009-E036-1E1B-348FE2F3CAF1}"/>
              </a:ext>
            </a:extLst>
          </p:cNvPr>
          <p:cNvSpPr txBox="1"/>
          <p:nvPr/>
        </p:nvSpPr>
        <p:spPr>
          <a:xfrm>
            <a:off x="965200" y="1943100"/>
            <a:ext cx="3635438" cy="797520"/>
          </a:xfrm>
          <a:prstGeom prst="rect">
            <a:avLst/>
          </a:prstGeom>
          <a:noFill/>
        </p:spPr>
        <p:txBody>
          <a:bodyPr vert="horz" wrap="none" lIns="0" tIns="0" rIns="0" bIns="0" rtlCol="0">
            <a:noAutofit/>
          </a:bodyPr>
          <a:lstStyle/>
          <a:p>
            <a:pPr algn="r" rtl="1">
              <a:lnSpc>
                <a:spcPts val="4680"/>
              </a:lnSpc>
            </a:pPr>
            <a:r>
              <a:rPr lang="ar-AE" sz="2600">
                <a:solidFill>
                  <a:srgbClr val="90712A"/>
                </a:solidFill>
                <a:latin typeface="Noto Nastaliq Urdu" panose="020B0502040504020204" pitchFamily="34" charset="-78"/>
                <a:cs typeface="Noto Nastaliq Urdu" panose="020B0502040504020204" pitchFamily="34" charset="-78"/>
              </a:rPr>
              <a:t>زبان اور انداز / مقام اور کیلنڈر</a:t>
            </a:r>
            <a:endParaRPr lang="en-US" sz="2600">
              <a:solidFill>
                <a:srgbClr val="90712A"/>
              </a:solidFill>
              <a:latin typeface="Noto Nastaliq Urdu" panose="020B0502040504020204" pitchFamily="34" charset="-78"/>
              <a:cs typeface="Noto Nastaliq Urdu" panose="020B0502040504020204" pitchFamily="34" charset="-78"/>
            </a:endParaRPr>
          </a:p>
        </p:txBody>
      </p:sp>
      <p:sp>
        <p:nvSpPr>
          <p:cNvPr id="29" name="Text: Language &amp; appearance">
            <a:extLst>
              <a:ext uri="{FF2B5EF4-FFF2-40B4-BE49-F238E27FC236}">
                <a16:creationId xmlns:a16="http://schemas.microsoft.com/office/drawing/2014/main" id="{6ADFDAA1-70B5-E622-3270-B82C55110847}"/>
              </a:ext>
            </a:extLst>
          </p:cNvPr>
          <p:cNvSpPr txBox="1"/>
          <p:nvPr/>
        </p:nvSpPr>
        <p:spPr>
          <a:xfrm>
            <a:off x="1079499" y="2654300"/>
            <a:ext cx="3617976"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Language &amp; appearance</a:t>
            </a:r>
          </a:p>
        </p:txBody>
      </p:sp>
      <p:sp>
        <p:nvSpPr>
          <p:cNvPr id="30" name="Urdu: زبان اور انداز">
            <a:extLst>
              <a:ext uri="{FF2B5EF4-FFF2-40B4-BE49-F238E27FC236}">
                <a16:creationId xmlns:a16="http://schemas.microsoft.com/office/drawing/2014/main" id="{1C529E10-D335-B350-C88C-0FAE84D95089}"/>
              </a:ext>
            </a:extLst>
          </p:cNvPr>
          <p:cNvSpPr txBox="1"/>
          <p:nvPr/>
        </p:nvSpPr>
        <p:spPr>
          <a:xfrm>
            <a:off x="4876404" y="2724150"/>
            <a:ext cx="1328801"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زبان اور انداز</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31" name="Text: ↗">
            <a:extLst>
              <a:ext uri="{FF2B5EF4-FFF2-40B4-BE49-F238E27FC236}">
                <a16:creationId xmlns:a16="http://schemas.microsoft.com/office/drawing/2014/main" id="{E9A76388-C85C-75FC-9FE2-6AC0B73A0766}"/>
              </a:ext>
            </a:extLst>
          </p:cNvPr>
          <p:cNvSpPr txBox="1"/>
          <p:nvPr/>
        </p:nvSpPr>
        <p:spPr>
          <a:xfrm>
            <a:off x="9085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32" name="Text: English and Urdu interface">
            <a:extLst>
              <a:ext uri="{FF2B5EF4-FFF2-40B4-BE49-F238E27FC236}">
                <a16:creationId xmlns:a16="http://schemas.microsoft.com/office/drawing/2014/main" id="{11521F47-F685-EE00-C0AE-9F457C850D80}"/>
              </a:ext>
            </a:extLst>
          </p:cNvPr>
          <p:cNvSpPr txBox="1"/>
          <p:nvPr/>
        </p:nvSpPr>
        <p:spPr>
          <a:xfrm>
            <a:off x="1536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English and Urdu interface</a:t>
            </a:r>
          </a:p>
        </p:txBody>
      </p:sp>
      <p:sp>
        <p:nvSpPr>
          <p:cNvPr id="33" name="Urdu: انگریزی اور اردو انٹرفیس">
            <a:extLst>
              <a:ext uri="{FF2B5EF4-FFF2-40B4-BE49-F238E27FC236}">
                <a16:creationId xmlns:a16="http://schemas.microsoft.com/office/drawing/2014/main" id="{A83AB001-4B96-C11B-6BC9-DA93F1AD418F}"/>
              </a:ext>
            </a:extLst>
          </p:cNvPr>
          <p:cNvSpPr txBox="1"/>
          <p:nvPr/>
        </p:nvSpPr>
        <p:spPr>
          <a:xfrm>
            <a:off x="1536701" y="3704431"/>
            <a:ext cx="18876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انگریزی اور اردو انٹرفیس</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4" name="Text: Right-to-left Urdu layout">
            <a:extLst>
              <a:ext uri="{FF2B5EF4-FFF2-40B4-BE49-F238E27FC236}">
                <a16:creationId xmlns:a16="http://schemas.microsoft.com/office/drawing/2014/main" id="{F16D60DF-A327-3BA9-82F5-31342B3AA360}"/>
              </a:ext>
            </a:extLst>
          </p:cNvPr>
          <p:cNvSpPr txBox="1"/>
          <p:nvPr/>
        </p:nvSpPr>
        <p:spPr>
          <a:xfrm>
            <a:off x="1536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Right-to-left Urdu layout</a:t>
            </a:r>
          </a:p>
        </p:txBody>
      </p:sp>
      <p:sp>
        <p:nvSpPr>
          <p:cNvPr id="35" name="Urdu: اردو کے لیے دائیں سے بائیں ترتیب">
            <a:extLst>
              <a:ext uri="{FF2B5EF4-FFF2-40B4-BE49-F238E27FC236}">
                <a16:creationId xmlns:a16="http://schemas.microsoft.com/office/drawing/2014/main" id="{8CCF4A6A-2C55-BE99-141F-8C88EF69DECC}"/>
              </a:ext>
            </a:extLst>
          </p:cNvPr>
          <p:cNvSpPr txBox="1"/>
          <p:nvPr/>
        </p:nvSpPr>
        <p:spPr>
          <a:xfrm>
            <a:off x="1536701" y="4364831"/>
            <a:ext cx="26734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اردو کے لیے دائیں سے بائیں ترتیب</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6" name="Text: Optional Nastaliq Urdu lettering">
            <a:extLst>
              <a:ext uri="{FF2B5EF4-FFF2-40B4-BE49-F238E27FC236}">
                <a16:creationId xmlns:a16="http://schemas.microsoft.com/office/drawing/2014/main" id="{9E9A55C1-054F-88F9-79C9-86BF2FFD59B5}"/>
              </a:ext>
            </a:extLst>
          </p:cNvPr>
          <p:cNvSpPr txBox="1"/>
          <p:nvPr/>
        </p:nvSpPr>
        <p:spPr>
          <a:xfrm>
            <a:off x="1536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Optional Nastaliq Urdu lettering</a:t>
            </a:r>
          </a:p>
        </p:txBody>
      </p:sp>
      <p:sp>
        <p:nvSpPr>
          <p:cNvPr id="37" name="Urdu: اردو نستعلیق کا اختیاری انداز">
            <a:extLst>
              <a:ext uri="{FF2B5EF4-FFF2-40B4-BE49-F238E27FC236}">
                <a16:creationId xmlns:a16="http://schemas.microsoft.com/office/drawing/2014/main" id="{35EA979C-3B3F-587F-91F5-620C7338822A}"/>
              </a:ext>
            </a:extLst>
          </p:cNvPr>
          <p:cNvSpPr txBox="1"/>
          <p:nvPr/>
        </p:nvSpPr>
        <p:spPr>
          <a:xfrm>
            <a:off x="1536700" y="5025231"/>
            <a:ext cx="21765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اردو نستعلیق کا اختیاری انداز</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8" name="Text: Auto theme by sunrise and sunset">
            <a:extLst>
              <a:ext uri="{FF2B5EF4-FFF2-40B4-BE49-F238E27FC236}">
                <a16:creationId xmlns:a16="http://schemas.microsoft.com/office/drawing/2014/main" id="{63D59D2C-350B-CBD1-1D74-C91FB1547E0E}"/>
              </a:ext>
            </a:extLst>
          </p:cNvPr>
          <p:cNvSpPr txBox="1"/>
          <p:nvPr/>
        </p:nvSpPr>
        <p:spPr>
          <a:xfrm>
            <a:off x="1536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Auto theme by sunrise and sunset</a:t>
            </a:r>
          </a:p>
        </p:txBody>
      </p:sp>
      <p:sp>
        <p:nvSpPr>
          <p:cNvPr id="39" name="Urdu: طلوع و غروب کے مطابق خودکار تھیم">
            <a:extLst>
              <a:ext uri="{FF2B5EF4-FFF2-40B4-BE49-F238E27FC236}">
                <a16:creationId xmlns:a16="http://schemas.microsoft.com/office/drawing/2014/main" id="{73B450E5-9C68-9D18-7405-4874903A19A1}"/>
              </a:ext>
            </a:extLst>
          </p:cNvPr>
          <p:cNvSpPr txBox="1"/>
          <p:nvPr/>
        </p:nvSpPr>
        <p:spPr>
          <a:xfrm>
            <a:off x="1536700" y="5685631"/>
            <a:ext cx="28226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طلوع و غروب کے مطابق خودکار تھیم</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0" name="Text: Permanent Light or Dark mode">
            <a:extLst>
              <a:ext uri="{FF2B5EF4-FFF2-40B4-BE49-F238E27FC236}">
                <a16:creationId xmlns:a16="http://schemas.microsoft.com/office/drawing/2014/main" id="{693CCC9C-C8D2-82FB-DD9A-E1C21BDFE9F6}"/>
              </a:ext>
            </a:extLst>
          </p:cNvPr>
          <p:cNvSpPr txBox="1"/>
          <p:nvPr/>
        </p:nvSpPr>
        <p:spPr>
          <a:xfrm>
            <a:off x="1536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Permanent Light or Dark mode</a:t>
            </a:r>
          </a:p>
        </p:txBody>
      </p:sp>
      <p:sp>
        <p:nvSpPr>
          <p:cNvPr id="41" name="Urdu: ہمیشہ لائٹ یا ڈارک موڈ رکھیں">
            <a:extLst>
              <a:ext uri="{FF2B5EF4-FFF2-40B4-BE49-F238E27FC236}">
                <a16:creationId xmlns:a16="http://schemas.microsoft.com/office/drawing/2014/main" id="{4A4F5955-C122-1FFB-CC2E-678F8B642E2D}"/>
              </a:ext>
            </a:extLst>
          </p:cNvPr>
          <p:cNvSpPr txBox="1"/>
          <p:nvPr/>
        </p:nvSpPr>
        <p:spPr>
          <a:xfrm>
            <a:off x="1536700" y="6346031"/>
            <a:ext cx="22273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ہمیشہ لائٹ یا ڈارک موڈ رکھیں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2" name="Text: Follow the phone’s system theme">
            <a:extLst>
              <a:ext uri="{FF2B5EF4-FFF2-40B4-BE49-F238E27FC236}">
                <a16:creationId xmlns:a16="http://schemas.microsoft.com/office/drawing/2014/main" id="{12A94D63-B436-18CB-F1B1-3F993B00953A}"/>
              </a:ext>
            </a:extLst>
          </p:cNvPr>
          <p:cNvSpPr txBox="1"/>
          <p:nvPr/>
        </p:nvSpPr>
        <p:spPr>
          <a:xfrm>
            <a:off x="1536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Follow the phone’s system theme</a:t>
            </a:r>
          </a:p>
        </p:txBody>
      </p:sp>
      <p:sp>
        <p:nvSpPr>
          <p:cNvPr id="43" name="Urdu: فون کی تھیم کے مطابق چلائیں">
            <a:extLst>
              <a:ext uri="{FF2B5EF4-FFF2-40B4-BE49-F238E27FC236}">
                <a16:creationId xmlns:a16="http://schemas.microsoft.com/office/drawing/2014/main" id="{952D6450-396B-8571-6855-ED190A1BAA74}"/>
              </a:ext>
            </a:extLst>
          </p:cNvPr>
          <p:cNvSpPr txBox="1"/>
          <p:nvPr/>
        </p:nvSpPr>
        <p:spPr>
          <a:xfrm>
            <a:off x="1536700" y="7006431"/>
            <a:ext cx="22574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فون کی تھیم کے مطابق چلائیں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4" name="Text: Reader text-size choices">
            <a:extLst>
              <a:ext uri="{FF2B5EF4-FFF2-40B4-BE49-F238E27FC236}">
                <a16:creationId xmlns:a16="http://schemas.microsoft.com/office/drawing/2014/main" id="{3A5D27AF-CDB0-D710-4415-9220CEBB9AA1}"/>
              </a:ext>
            </a:extLst>
          </p:cNvPr>
          <p:cNvSpPr txBox="1"/>
          <p:nvPr/>
        </p:nvSpPr>
        <p:spPr>
          <a:xfrm>
            <a:off x="1536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Reader text-size choices</a:t>
            </a:r>
          </a:p>
        </p:txBody>
      </p:sp>
      <p:sp>
        <p:nvSpPr>
          <p:cNvPr id="45" name="Urdu: مطالعے کے متن کا سائز منتخب کریں">
            <a:extLst>
              <a:ext uri="{FF2B5EF4-FFF2-40B4-BE49-F238E27FC236}">
                <a16:creationId xmlns:a16="http://schemas.microsoft.com/office/drawing/2014/main" id="{3B42D66C-9B58-5FD2-2487-BF4CBB22720D}"/>
              </a:ext>
            </a:extLst>
          </p:cNvPr>
          <p:cNvSpPr txBox="1"/>
          <p:nvPr/>
        </p:nvSpPr>
        <p:spPr>
          <a:xfrm>
            <a:off x="1536700" y="7666831"/>
            <a:ext cx="26273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مطالعے کے متن کا سائز منتخب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6" name="Text: System accessibility and reduced motion">
            <a:extLst>
              <a:ext uri="{FF2B5EF4-FFF2-40B4-BE49-F238E27FC236}">
                <a16:creationId xmlns:a16="http://schemas.microsoft.com/office/drawing/2014/main" id="{D279A264-511B-497D-DAC4-BB0F10C40902}"/>
              </a:ext>
            </a:extLst>
          </p:cNvPr>
          <p:cNvSpPr txBox="1"/>
          <p:nvPr/>
        </p:nvSpPr>
        <p:spPr>
          <a:xfrm>
            <a:off x="1536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System accessibility and reduced motion</a:t>
            </a:r>
          </a:p>
        </p:txBody>
      </p:sp>
      <p:sp>
        <p:nvSpPr>
          <p:cNvPr id="47" name="Urdu: فون کی رسائی اور کم حرکت کی سہولت">
            <a:extLst>
              <a:ext uri="{FF2B5EF4-FFF2-40B4-BE49-F238E27FC236}">
                <a16:creationId xmlns:a16="http://schemas.microsoft.com/office/drawing/2014/main" id="{0D12D60E-6FAE-F8E7-0FD3-B47DB0E0A83D}"/>
              </a:ext>
            </a:extLst>
          </p:cNvPr>
          <p:cNvSpPr txBox="1"/>
          <p:nvPr/>
        </p:nvSpPr>
        <p:spPr>
          <a:xfrm>
            <a:off x="1536700" y="8327231"/>
            <a:ext cx="28480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فون کی رسائی اور کم حرکت کی سہولت</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8" name="Text: Western digits in both languages">
            <a:extLst>
              <a:ext uri="{FF2B5EF4-FFF2-40B4-BE49-F238E27FC236}">
                <a16:creationId xmlns:a16="http://schemas.microsoft.com/office/drawing/2014/main" id="{32EE6962-658A-AE3E-8926-B611DFBBEFE0}"/>
              </a:ext>
            </a:extLst>
          </p:cNvPr>
          <p:cNvSpPr txBox="1"/>
          <p:nvPr/>
        </p:nvSpPr>
        <p:spPr>
          <a:xfrm>
            <a:off x="1536700" y="8712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Western digits in both languages</a:t>
            </a:r>
          </a:p>
        </p:txBody>
      </p:sp>
      <p:sp>
        <p:nvSpPr>
          <p:cNvPr id="49" name="Urdu: دونوں زبانوں میں 0 سے 9 کے ہندسے">
            <a:extLst>
              <a:ext uri="{FF2B5EF4-FFF2-40B4-BE49-F238E27FC236}">
                <a16:creationId xmlns:a16="http://schemas.microsoft.com/office/drawing/2014/main" id="{27FAA588-F929-F8BB-AD16-14594C18B7CF}"/>
              </a:ext>
            </a:extLst>
          </p:cNvPr>
          <p:cNvSpPr txBox="1"/>
          <p:nvPr/>
        </p:nvSpPr>
        <p:spPr>
          <a:xfrm>
            <a:off x="1536700" y="8987631"/>
            <a:ext cx="28242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دونوں زبانوں میں 0 سے 9 کے ہندسے</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0" name="Text: Location &amp; calendar">
            <a:extLst>
              <a:ext uri="{FF2B5EF4-FFF2-40B4-BE49-F238E27FC236}">
                <a16:creationId xmlns:a16="http://schemas.microsoft.com/office/drawing/2014/main" id="{1B11EAB8-DF5B-D1C8-A6FC-3E9B29A7E819}"/>
              </a:ext>
            </a:extLst>
          </p:cNvPr>
          <p:cNvSpPr txBox="1"/>
          <p:nvPr/>
        </p:nvSpPr>
        <p:spPr>
          <a:xfrm>
            <a:off x="10985499" y="2654300"/>
            <a:ext cx="2995676"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Location &amp; calendar</a:t>
            </a:r>
          </a:p>
        </p:txBody>
      </p:sp>
      <p:sp>
        <p:nvSpPr>
          <p:cNvPr id="51" name="Urdu: مقام اور کیلنڈر">
            <a:extLst>
              <a:ext uri="{FF2B5EF4-FFF2-40B4-BE49-F238E27FC236}">
                <a16:creationId xmlns:a16="http://schemas.microsoft.com/office/drawing/2014/main" id="{0CD38024-71D4-74F0-68F4-AD6B5099E742}"/>
              </a:ext>
            </a:extLst>
          </p:cNvPr>
          <p:cNvSpPr txBox="1"/>
          <p:nvPr/>
        </p:nvSpPr>
        <p:spPr>
          <a:xfrm>
            <a:off x="14163477" y="2724150"/>
            <a:ext cx="1360551"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مقام اور کیلنڈر</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52" name="Text: ↗">
            <a:extLst>
              <a:ext uri="{FF2B5EF4-FFF2-40B4-BE49-F238E27FC236}">
                <a16:creationId xmlns:a16="http://schemas.microsoft.com/office/drawing/2014/main" id="{81B9A0DF-FC64-8E7C-B303-337AF7449595}"/>
              </a:ext>
            </a:extLst>
          </p:cNvPr>
          <p:cNvSpPr txBox="1"/>
          <p:nvPr/>
        </p:nvSpPr>
        <p:spPr>
          <a:xfrm>
            <a:off x="18991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53" name="Text: Use phone location or a selected city">
            <a:extLst>
              <a:ext uri="{FF2B5EF4-FFF2-40B4-BE49-F238E27FC236}">
                <a16:creationId xmlns:a16="http://schemas.microsoft.com/office/drawing/2014/main" id="{6DEC87C1-34F5-4C9C-F15A-A20E84992F8A}"/>
              </a:ext>
            </a:extLst>
          </p:cNvPr>
          <p:cNvSpPr txBox="1"/>
          <p:nvPr/>
        </p:nvSpPr>
        <p:spPr>
          <a:xfrm>
            <a:off x="11442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Use phone location or a selected city</a:t>
            </a:r>
          </a:p>
        </p:txBody>
      </p:sp>
      <p:sp>
        <p:nvSpPr>
          <p:cNvPr id="54" name="Urdu: فون کا مقام یا اپنی منتخب کردہ جگہ">
            <a:extLst>
              <a:ext uri="{FF2B5EF4-FFF2-40B4-BE49-F238E27FC236}">
                <a16:creationId xmlns:a16="http://schemas.microsoft.com/office/drawing/2014/main" id="{0D6F2BAF-DA2B-8B6B-254B-641A15499DE8}"/>
              </a:ext>
            </a:extLst>
          </p:cNvPr>
          <p:cNvSpPr txBox="1"/>
          <p:nvPr/>
        </p:nvSpPr>
        <p:spPr>
          <a:xfrm>
            <a:off x="11442700" y="3704431"/>
            <a:ext cx="24559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فون کا مقام یا اپنی منتخب کردہ جگہ</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5" name="Text: City search and manual location">
            <a:extLst>
              <a:ext uri="{FF2B5EF4-FFF2-40B4-BE49-F238E27FC236}">
                <a16:creationId xmlns:a16="http://schemas.microsoft.com/office/drawing/2014/main" id="{17EE74F7-F85F-92A2-2C36-580B41163593}"/>
              </a:ext>
            </a:extLst>
          </p:cNvPr>
          <p:cNvSpPr txBox="1"/>
          <p:nvPr/>
        </p:nvSpPr>
        <p:spPr>
          <a:xfrm>
            <a:off x="11442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City search and manual location</a:t>
            </a:r>
          </a:p>
        </p:txBody>
      </p:sp>
      <p:sp>
        <p:nvSpPr>
          <p:cNvPr id="56" name="Urdu: شہر تلاش کریں یا مقام خود چنیں">
            <a:extLst>
              <a:ext uri="{FF2B5EF4-FFF2-40B4-BE49-F238E27FC236}">
                <a16:creationId xmlns:a16="http://schemas.microsoft.com/office/drawing/2014/main" id="{A5B207A7-DC18-78A1-D665-883D801051F7}"/>
              </a:ext>
            </a:extLst>
          </p:cNvPr>
          <p:cNvSpPr txBox="1"/>
          <p:nvPr/>
        </p:nvSpPr>
        <p:spPr>
          <a:xfrm>
            <a:off x="11442701" y="4364831"/>
            <a:ext cx="23702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شہر تلاش کریں یا مقام خود چنیں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7" name="Text: Refresh location when needed">
            <a:extLst>
              <a:ext uri="{FF2B5EF4-FFF2-40B4-BE49-F238E27FC236}">
                <a16:creationId xmlns:a16="http://schemas.microsoft.com/office/drawing/2014/main" id="{EB09C423-BC81-5E56-8A86-A030FA6F018E}"/>
              </a:ext>
            </a:extLst>
          </p:cNvPr>
          <p:cNvSpPr txBox="1"/>
          <p:nvPr/>
        </p:nvSpPr>
        <p:spPr>
          <a:xfrm>
            <a:off x="11442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Refresh location when needed</a:t>
            </a:r>
          </a:p>
        </p:txBody>
      </p:sp>
      <p:sp>
        <p:nvSpPr>
          <p:cNvPr id="58" name="Urdu: ضرورت پر مقام دوبارہ معلوم کریں">
            <a:extLst>
              <a:ext uri="{FF2B5EF4-FFF2-40B4-BE49-F238E27FC236}">
                <a16:creationId xmlns:a16="http://schemas.microsoft.com/office/drawing/2014/main" id="{5D1CC38C-698C-8956-5B48-E6B0AE08B302}"/>
              </a:ext>
            </a:extLst>
          </p:cNvPr>
          <p:cNvSpPr txBox="1"/>
          <p:nvPr/>
        </p:nvSpPr>
        <p:spPr>
          <a:xfrm>
            <a:off x="11442701" y="5025231"/>
            <a:ext cx="26099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ضرورت پر مقام دوبارہ معلوم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9" name="Text: Prayer calculation method">
            <a:extLst>
              <a:ext uri="{FF2B5EF4-FFF2-40B4-BE49-F238E27FC236}">
                <a16:creationId xmlns:a16="http://schemas.microsoft.com/office/drawing/2014/main" id="{44F124EA-FEDF-D0CA-CA94-7836F01865BD}"/>
              </a:ext>
            </a:extLst>
          </p:cNvPr>
          <p:cNvSpPr txBox="1"/>
          <p:nvPr/>
        </p:nvSpPr>
        <p:spPr>
          <a:xfrm>
            <a:off x="11442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Prayer calculation method</a:t>
            </a:r>
          </a:p>
        </p:txBody>
      </p:sp>
      <p:sp>
        <p:nvSpPr>
          <p:cNvPr id="60" name="Urdu: نماز کے اوقات کے حساب کا طریقہ">
            <a:extLst>
              <a:ext uri="{FF2B5EF4-FFF2-40B4-BE49-F238E27FC236}">
                <a16:creationId xmlns:a16="http://schemas.microsoft.com/office/drawing/2014/main" id="{7885C688-74FE-F707-0FF5-894627007B3A}"/>
              </a:ext>
            </a:extLst>
          </p:cNvPr>
          <p:cNvSpPr txBox="1"/>
          <p:nvPr/>
        </p:nvSpPr>
        <p:spPr>
          <a:xfrm>
            <a:off x="11442700" y="5685631"/>
            <a:ext cx="26845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نماز کے اوقات کے حساب کا طریقہ</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1" name="Text: Asr calculation choice">
            <a:extLst>
              <a:ext uri="{FF2B5EF4-FFF2-40B4-BE49-F238E27FC236}">
                <a16:creationId xmlns:a16="http://schemas.microsoft.com/office/drawing/2014/main" id="{2B1FB305-A3CC-845C-DAAB-8A095E7E58E3}"/>
              </a:ext>
            </a:extLst>
          </p:cNvPr>
          <p:cNvSpPr txBox="1"/>
          <p:nvPr/>
        </p:nvSpPr>
        <p:spPr>
          <a:xfrm>
            <a:off x="11442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Asr calculation choice</a:t>
            </a:r>
          </a:p>
        </p:txBody>
      </p:sp>
      <p:sp>
        <p:nvSpPr>
          <p:cNvPr id="62" name="Urdu: عصر کے حساب کا انتخاب">
            <a:extLst>
              <a:ext uri="{FF2B5EF4-FFF2-40B4-BE49-F238E27FC236}">
                <a16:creationId xmlns:a16="http://schemas.microsoft.com/office/drawing/2014/main" id="{80FBD5B1-8E9F-BE09-797D-851A2D991C3D}"/>
              </a:ext>
            </a:extLst>
          </p:cNvPr>
          <p:cNvSpPr txBox="1"/>
          <p:nvPr/>
        </p:nvSpPr>
        <p:spPr>
          <a:xfrm>
            <a:off x="11442701" y="6346031"/>
            <a:ext cx="20019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عصر کے حساب کا انتخاب</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3" name="Text: High-latitude rule">
            <a:extLst>
              <a:ext uri="{FF2B5EF4-FFF2-40B4-BE49-F238E27FC236}">
                <a16:creationId xmlns:a16="http://schemas.microsoft.com/office/drawing/2014/main" id="{4CAA39FD-C69D-848F-68EA-3F67DA6FA42F}"/>
              </a:ext>
            </a:extLst>
          </p:cNvPr>
          <p:cNvSpPr txBox="1"/>
          <p:nvPr/>
        </p:nvSpPr>
        <p:spPr>
          <a:xfrm>
            <a:off x="11442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High-latitude rule</a:t>
            </a:r>
          </a:p>
        </p:txBody>
      </p:sp>
      <p:sp>
        <p:nvSpPr>
          <p:cNvPr id="64" name="Urdu: بلند عرضِ بلد کے لیے طریقہ">
            <a:extLst>
              <a:ext uri="{FF2B5EF4-FFF2-40B4-BE49-F238E27FC236}">
                <a16:creationId xmlns:a16="http://schemas.microsoft.com/office/drawing/2014/main" id="{FCD7BC5F-17AB-0759-E8E6-5DCF68EF9897}"/>
              </a:ext>
            </a:extLst>
          </p:cNvPr>
          <p:cNvSpPr txBox="1"/>
          <p:nvPr/>
        </p:nvSpPr>
        <p:spPr>
          <a:xfrm>
            <a:off x="11442701" y="7006431"/>
            <a:ext cx="20971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بلند عرضِ بلد کے لیے طریقہ</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5" name="Text: Per-prayer minute adjustments">
            <a:extLst>
              <a:ext uri="{FF2B5EF4-FFF2-40B4-BE49-F238E27FC236}">
                <a16:creationId xmlns:a16="http://schemas.microsoft.com/office/drawing/2014/main" id="{896B51D8-52D0-2022-046E-C58DF2B65250}"/>
              </a:ext>
            </a:extLst>
          </p:cNvPr>
          <p:cNvSpPr txBox="1"/>
          <p:nvPr/>
        </p:nvSpPr>
        <p:spPr>
          <a:xfrm>
            <a:off x="11442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Per-prayer minute adjustments</a:t>
            </a:r>
          </a:p>
        </p:txBody>
      </p:sp>
      <p:sp>
        <p:nvSpPr>
          <p:cNvPr id="66" name="Urdu: ہر نماز کے وقت میں منٹوں کی تبدیلی">
            <a:extLst>
              <a:ext uri="{FF2B5EF4-FFF2-40B4-BE49-F238E27FC236}">
                <a16:creationId xmlns:a16="http://schemas.microsoft.com/office/drawing/2014/main" id="{42FB302D-E92D-709C-6E98-D681068AEA86}"/>
              </a:ext>
            </a:extLst>
          </p:cNvPr>
          <p:cNvSpPr txBox="1"/>
          <p:nvPr/>
        </p:nvSpPr>
        <p:spPr>
          <a:xfrm>
            <a:off x="11442700" y="7666831"/>
            <a:ext cx="25956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ہر نماز کے وقت میں منٹوں کی تبدیلی</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7" name="Text: Local Islamic date correction">
            <a:extLst>
              <a:ext uri="{FF2B5EF4-FFF2-40B4-BE49-F238E27FC236}">
                <a16:creationId xmlns:a16="http://schemas.microsoft.com/office/drawing/2014/main" id="{8CE9A725-0738-D27E-C299-211E67C556A4}"/>
              </a:ext>
            </a:extLst>
          </p:cNvPr>
          <p:cNvSpPr txBox="1"/>
          <p:nvPr/>
        </p:nvSpPr>
        <p:spPr>
          <a:xfrm>
            <a:off x="11442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Local Islamic date correction</a:t>
            </a:r>
          </a:p>
        </p:txBody>
      </p:sp>
      <p:sp>
        <p:nvSpPr>
          <p:cNvPr id="68" name="Urdu: مقامی اسلامی تاریخ درست کریں">
            <a:extLst>
              <a:ext uri="{FF2B5EF4-FFF2-40B4-BE49-F238E27FC236}">
                <a16:creationId xmlns:a16="http://schemas.microsoft.com/office/drawing/2014/main" id="{9CF5FD3D-0406-5136-2270-C0DCCBFDCBF1}"/>
              </a:ext>
            </a:extLst>
          </p:cNvPr>
          <p:cNvSpPr txBox="1"/>
          <p:nvPr/>
        </p:nvSpPr>
        <p:spPr>
          <a:xfrm>
            <a:off x="11442700" y="8327231"/>
            <a:ext cx="24749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مقامی اسلامی تاریخ درست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9" name="Text: Show or hide weather on Today">
            <a:extLst>
              <a:ext uri="{FF2B5EF4-FFF2-40B4-BE49-F238E27FC236}">
                <a16:creationId xmlns:a16="http://schemas.microsoft.com/office/drawing/2014/main" id="{18E5F672-C727-EA64-9449-054AD6AC0704}"/>
              </a:ext>
            </a:extLst>
          </p:cNvPr>
          <p:cNvSpPr txBox="1"/>
          <p:nvPr/>
        </p:nvSpPr>
        <p:spPr>
          <a:xfrm>
            <a:off x="11442700" y="8712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Show or hide weather on Today</a:t>
            </a:r>
          </a:p>
        </p:txBody>
      </p:sp>
      <p:sp>
        <p:nvSpPr>
          <p:cNvPr id="70" name="Urdu: آج کے صفحے پر موسم دکھائیں یا چھپائیں">
            <a:extLst>
              <a:ext uri="{FF2B5EF4-FFF2-40B4-BE49-F238E27FC236}">
                <a16:creationId xmlns:a16="http://schemas.microsoft.com/office/drawing/2014/main" id="{6DEFEB57-49D4-8656-6E25-E75AE18E56D5}"/>
              </a:ext>
            </a:extLst>
          </p:cNvPr>
          <p:cNvSpPr txBox="1"/>
          <p:nvPr/>
        </p:nvSpPr>
        <p:spPr>
          <a:xfrm>
            <a:off x="11442700" y="8987631"/>
            <a:ext cx="28559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آج کے صفحے پر موسم دکھائیں یا چھپائیں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71" name="Text: Weather uses the phone’s temperature units">
            <a:extLst>
              <a:ext uri="{FF2B5EF4-FFF2-40B4-BE49-F238E27FC236}">
                <a16:creationId xmlns:a16="http://schemas.microsoft.com/office/drawing/2014/main" id="{EA42F8FB-ED19-CB4F-1E67-348159EB2273}"/>
              </a:ext>
            </a:extLst>
          </p:cNvPr>
          <p:cNvSpPr txBox="1"/>
          <p:nvPr/>
        </p:nvSpPr>
        <p:spPr>
          <a:xfrm>
            <a:off x="11442700" y="9372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Weather uses the phone’s temperature units</a:t>
            </a:r>
          </a:p>
        </p:txBody>
      </p:sp>
      <p:sp>
        <p:nvSpPr>
          <p:cNvPr id="72" name="Urdu: موسم کے لیے فون کی درجہ حرارت کی اکائی">
            <a:extLst>
              <a:ext uri="{FF2B5EF4-FFF2-40B4-BE49-F238E27FC236}">
                <a16:creationId xmlns:a16="http://schemas.microsoft.com/office/drawing/2014/main" id="{AD44DDE2-2AE4-D0BE-48FA-ACC00EAD2EEF}"/>
              </a:ext>
            </a:extLst>
          </p:cNvPr>
          <p:cNvSpPr txBox="1"/>
          <p:nvPr/>
        </p:nvSpPr>
        <p:spPr>
          <a:xfrm>
            <a:off x="11442701" y="9648031"/>
            <a:ext cx="32195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موسم کے لیے فون کی درجہ حرارت کی اکائی</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73" name="Text: SILSILA NAQSHBANDIA OWAISIAH">
            <a:extLst>
              <a:ext uri="{FF2B5EF4-FFF2-40B4-BE49-F238E27FC236}">
                <a16:creationId xmlns:a16="http://schemas.microsoft.com/office/drawing/2014/main" id="{E2209208-EECE-DEB7-2D96-F2A58CA6B27E}"/>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74" name="Text: App map">
            <a:extLst>
              <a:ext uri="{FF2B5EF4-FFF2-40B4-BE49-F238E27FC236}">
                <a16:creationId xmlns:a16="http://schemas.microsoft.com/office/drawing/2014/main" id="{922C716C-8C38-D72C-E6BB-40C38AED77A5}"/>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75" name="Text: All features">
            <a:extLst>
              <a:ext uri="{FF2B5EF4-FFF2-40B4-BE49-F238E27FC236}">
                <a16:creationId xmlns:a16="http://schemas.microsoft.com/office/drawing/2014/main" id="{D19C9283-28CA-DA62-9B07-38C323DF3C9A}"/>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76" name="Text: 61 / 65">
            <a:extLst>
              <a:ext uri="{FF2B5EF4-FFF2-40B4-BE49-F238E27FC236}">
                <a16:creationId xmlns:a16="http://schemas.microsoft.com/office/drawing/2014/main" id="{AD0E820D-5577-7322-175B-DFEDA5F11052}"/>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61 / 65</a:t>
            </a:r>
          </a:p>
        </p:txBody>
      </p:sp>
      <p:sp>
        <p:nvSpPr>
          <p:cNvPr id="77" name="Text: ‹">
            <a:extLst>
              <a:ext uri="{FF2B5EF4-FFF2-40B4-BE49-F238E27FC236}">
                <a16:creationId xmlns:a16="http://schemas.microsoft.com/office/drawing/2014/main" id="{FA48EAC6-B70D-6896-8446-8291ACFA02DB}"/>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78" name="Text: ›">
            <a:extLst>
              <a:ext uri="{FF2B5EF4-FFF2-40B4-BE49-F238E27FC236}">
                <a16:creationId xmlns:a16="http://schemas.microsoft.com/office/drawing/2014/main" id="{0BDE03DA-4E2C-B73C-BFD3-E32B3E0A7AB6}"/>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79" name="Explore: screen=appearance-en">
            <a:hlinkClick r:id="rId4"/>
            <a:extLst>
              <a:ext uri="{FF2B5EF4-FFF2-40B4-BE49-F238E27FC236}">
                <a16:creationId xmlns:a16="http://schemas.microsoft.com/office/drawing/2014/main" id="{671BC955-F5AF-D5CB-E384-B4563DF81CAE}"/>
              </a:ext>
            </a:extLst>
          </p:cNvPr>
          <p:cNvSpPr/>
          <p:nvPr/>
        </p:nvSpPr>
        <p:spPr>
          <a:xfrm>
            <a:off x="1079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Explore: screen=location-en">
            <a:hlinkClick r:id="rId5"/>
            <a:extLst>
              <a:ext uri="{FF2B5EF4-FFF2-40B4-BE49-F238E27FC236}">
                <a16:creationId xmlns:a16="http://schemas.microsoft.com/office/drawing/2014/main" id="{321D2538-5FF9-6CB3-899D-4C99731C8879}"/>
              </a:ext>
            </a:extLst>
          </p:cNvPr>
          <p:cNvSpPr/>
          <p:nvPr/>
        </p:nvSpPr>
        <p:spPr>
          <a:xfrm>
            <a:off x="10985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Navigate: architecture">
            <a:hlinkClick r:id="rId6" action="ppaction://hlinksldjump"/>
            <a:extLst>
              <a:ext uri="{FF2B5EF4-FFF2-40B4-BE49-F238E27FC236}">
                <a16:creationId xmlns:a16="http://schemas.microsoft.com/office/drawing/2014/main" id="{A2B3AEF1-9EEB-002D-D82C-73AF2EDE6CCE}"/>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Explore: features">
            <a:hlinkClick r:id="rId7"/>
            <a:extLst>
              <a:ext uri="{FF2B5EF4-FFF2-40B4-BE49-F238E27FC236}">
                <a16:creationId xmlns:a16="http://schemas.microsoft.com/office/drawing/2014/main" id="{1CF926D7-CE61-D1C4-C624-786BAF1A0241}"/>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Navigate: tree-11">
            <a:hlinkClick r:id="rId8" action="ppaction://hlinksldjump"/>
            <a:extLst>
              <a:ext uri="{FF2B5EF4-FFF2-40B4-BE49-F238E27FC236}">
                <a16:creationId xmlns:a16="http://schemas.microsoft.com/office/drawing/2014/main" id="{6DF65588-D107-C20E-5EA6-057F14AA78AE}"/>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Navigate: tree-13">
            <a:hlinkClick r:id="rId9" action="ppaction://hlinksldjump"/>
            <a:extLst>
              <a:ext uri="{FF2B5EF4-FFF2-40B4-BE49-F238E27FC236}">
                <a16:creationId xmlns:a16="http://schemas.microsoft.com/office/drawing/2014/main" id="{54E72E71-E6B6-7E86-5321-CE7A89CA3EC0}"/>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9083897"/>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name="tree-13">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1E2D848F-E917-D5E4-A8AA-21A26D3F081F}"/>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cxnSp>
        <p:nvCxnSpPr>
          <p:cNvPr id="4" name="Editable architecture connector">
            <a:extLst>
              <a:ext uri="{FF2B5EF4-FFF2-40B4-BE49-F238E27FC236}">
                <a16:creationId xmlns:a16="http://schemas.microsoft.com/office/drawing/2014/main" id="{544CBA91-3B25-D814-CFC1-A317CAAE7CC4}"/>
              </a:ext>
            </a:extLst>
          </p:cNvPr>
          <p:cNvCxnSpPr/>
          <p:nvPr/>
        </p:nvCxnSpPr>
        <p:spPr>
          <a:xfrm>
            <a:off x="1206500" y="3175000"/>
            <a:ext cx="0" cy="30480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 name="Editable architecture connector">
            <a:extLst>
              <a:ext uri="{FF2B5EF4-FFF2-40B4-BE49-F238E27FC236}">
                <a16:creationId xmlns:a16="http://schemas.microsoft.com/office/drawing/2014/main" id="{BBC0905B-4D07-153A-B2EB-B4654019BD2C}"/>
              </a:ext>
            </a:extLst>
          </p:cNvPr>
          <p:cNvCxnSpPr/>
          <p:nvPr/>
        </p:nvCxnSpPr>
        <p:spPr>
          <a:xfrm>
            <a:off x="1206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 name="Editable architecture connector">
            <a:extLst>
              <a:ext uri="{FF2B5EF4-FFF2-40B4-BE49-F238E27FC236}">
                <a16:creationId xmlns:a16="http://schemas.microsoft.com/office/drawing/2014/main" id="{728835F3-7A48-157C-AA44-7A2F338E01D2}"/>
              </a:ext>
            </a:extLst>
          </p:cNvPr>
          <p:cNvCxnSpPr/>
          <p:nvPr/>
        </p:nvCxnSpPr>
        <p:spPr>
          <a:xfrm>
            <a:off x="1206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 name="Editable architecture connector">
            <a:extLst>
              <a:ext uri="{FF2B5EF4-FFF2-40B4-BE49-F238E27FC236}">
                <a16:creationId xmlns:a16="http://schemas.microsoft.com/office/drawing/2014/main" id="{F363A636-A7BB-52AE-E824-4F7272ECA0B1}"/>
              </a:ext>
            </a:extLst>
          </p:cNvPr>
          <p:cNvCxnSpPr/>
          <p:nvPr/>
        </p:nvCxnSpPr>
        <p:spPr>
          <a:xfrm>
            <a:off x="1206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 name="Editable architecture connector">
            <a:extLst>
              <a:ext uri="{FF2B5EF4-FFF2-40B4-BE49-F238E27FC236}">
                <a16:creationId xmlns:a16="http://schemas.microsoft.com/office/drawing/2014/main" id="{3D6D1939-E39D-2EFB-9365-286F4A714346}"/>
              </a:ext>
            </a:extLst>
          </p:cNvPr>
          <p:cNvCxnSpPr/>
          <p:nvPr/>
        </p:nvCxnSpPr>
        <p:spPr>
          <a:xfrm>
            <a:off x="1206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 name="Editable architecture connector">
            <a:extLst>
              <a:ext uri="{FF2B5EF4-FFF2-40B4-BE49-F238E27FC236}">
                <a16:creationId xmlns:a16="http://schemas.microsoft.com/office/drawing/2014/main" id="{AEEA6C9F-C182-BCD0-EA62-296A874B3622}"/>
              </a:ext>
            </a:extLst>
          </p:cNvPr>
          <p:cNvCxnSpPr/>
          <p:nvPr/>
        </p:nvCxnSpPr>
        <p:spPr>
          <a:xfrm>
            <a:off x="1206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0" name="Editable architecture connector">
            <a:extLst>
              <a:ext uri="{FF2B5EF4-FFF2-40B4-BE49-F238E27FC236}">
                <a16:creationId xmlns:a16="http://schemas.microsoft.com/office/drawing/2014/main" id="{DC6E7125-438A-8C06-B49D-58828694431F}"/>
              </a:ext>
            </a:extLst>
          </p:cNvPr>
          <p:cNvCxnSpPr/>
          <p:nvPr/>
        </p:nvCxnSpPr>
        <p:spPr>
          <a:xfrm>
            <a:off x="11112500" y="3175000"/>
            <a:ext cx="0" cy="30480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1" name="Editable architecture connector">
            <a:extLst>
              <a:ext uri="{FF2B5EF4-FFF2-40B4-BE49-F238E27FC236}">
                <a16:creationId xmlns:a16="http://schemas.microsoft.com/office/drawing/2014/main" id="{4979BB0A-7E59-A6C5-EBC1-2BBEBA5D4F48}"/>
              </a:ext>
            </a:extLst>
          </p:cNvPr>
          <p:cNvCxnSpPr/>
          <p:nvPr/>
        </p:nvCxnSpPr>
        <p:spPr>
          <a:xfrm>
            <a:off x="11112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2" name="Editable architecture connector">
            <a:extLst>
              <a:ext uri="{FF2B5EF4-FFF2-40B4-BE49-F238E27FC236}">
                <a16:creationId xmlns:a16="http://schemas.microsoft.com/office/drawing/2014/main" id="{98D7B4E9-9B30-C09C-EF23-2F61FE5DD3C2}"/>
              </a:ext>
            </a:extLst>
          </p:cNvPr>
          <p:cNvCxnSpPr/>
          <p:nvPr/>
        </p:nvCxnSpPr>
        <p:spPr>
          <a:xfrm>
            <a:off x="11112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3" name="Editable architecture connector">
            <a:extLst>
              <a:ext uri="{FF2B5EF4-FFF2-40B4-BE49-F238E27FC236}">
                <a16:creationId xmlns:a16="http://schemas.microsoft.com/office/drawing/2014/main" id="{AC5CC517-51A0-7CE3-A700-B25074DC3090}"/>
              </a:ext>
            </a:extLst>
          </p:cNvPr>
          <p:cNvCxnSpPr/>
          <p:nvPr/>
        </p:nvCxnSpPr>
        <p:spPr>
          <a:xfrm>
            <a:off x="11112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4" name="Editable architecture connector">
            <a:extLst>
              <a:ext uri="{FF2B5EF4-FFF2-40B4-BE49-F238E27FC236}">
                <a16:creationId xmlns:a16="http://schemas.microsoft.com/office/drawing/2014/main" id="{27221E74-D440-5B0B-3BCA-35881A60B12A}"/>
              </a:ext>
            </a:extLst>
          </p:cNvPr>
          <p:cNvCxnSpPr/>
          <p:nvPr/>
        </p:nvCxnSpPr>
        <p:spPr>
          <a:xfrm>
            <a:off x="11112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5" name="Editable architecture connector">
            <a:extLst>
              <a:ext uri="{FF2B5EF4-FFF2-40B4-BE49-F238E27FC236}">
                <a16:creationId xmlns:a16="http://schemas.microsoft.com/office/drawing/2014/main" id="{CA4A7A1E-792B-ACAF-E93A-39FD5565764E}"/>
              </a:ext>
            </a:extLst>
          </p:cNvPr>
          <p:cNvCxnSpPr/>
          <p:nvPr/>
        </p:nvCxnSpPr>
        <p:spPr>
          <a:xfrm>
            <a:off x="11112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6" name="Text: DARUL IRFAN">
            <a:extLst>
              <a:ext uri="{FF2B5EF4-FFF2-40B4-BE49-F238E27FC236}">
                <a16:creationId xmlns:a16="http://schemas.microsoft.com/office/drawing/2014/main" id="{68ACEB17-0065-AF49-C451-E4A2D994CC9D}"/>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17" name="Text: FEATURE ARCHITECTURE">
            <a:extLst>
              <a:ext uri="{FF2B5EF4-FFF2-40B4-BE49-F238E27FC236}">
                <a16:creationId xmlns:a16="http://schemas.microsoft.com/office/drawing/2014/main" id="{0F8DA7C1-7198-ABB0-2380-4D32CDFE605B}"/>
              </a:ext>
            </a:extLst>
          </p:cNvPr>
          <p:cNvSpPr txBox="1"/>
          <p:nvPr/>
        </p:nvSpPr>
        <p:spPr>
          <a:xfrm>
            <a:off x="3070820" y="527050"/>
            <a:ext cx="2861072"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FEATURE ARCHITECTURE</a:t>
            </a:r>
          </a:p>
        </p:txBody>
      </p:sp>
      <p:sp>
        <p:nvSpPr>
          <p:cNvPr id="18" name="Text: Darul Irfan / Reminders">
            <a:extLst>
              <a:ext uri="{FF2B5EF4-FFF2-40B4-BE49-F238E27FC236}">
                <a16:creationId xmlns:a16="http://schemas.microsoft.com/office/drawing/2014/main" id="{EAB70022-9878-40EC-D061-CACD4CDD8EC1}"/>
              </a:ext>
            </a:extLst>
          </p:cNvPr>
          <p:cNvSpPr txBox="1"/>
          <p:nvPr/>
        </p:nvSpPr>
        <p:spPr>
          <a:xfrm>
            <a:off x="965200" y="1295400"/>
            <a:ext cx="4761611" cy="787400"/>
          </a:xfrm>
          <a:prstGeom prst="rect">
            <a:avLst/>
          </a:prstGeom>
          <a:noFill/>
        </p:spPr>
        <p:txBody>
          <a:bodyPr vert="horz" wrap="none" lIns="0" tIns="0" rIns="0" bIns="0" rtlCol="0">
            <a:noAutofit/>
          </a:bodyPr>
          <a:lstStyle/>
          <a:p>
            <a:pPr>
              <a:lnSpc>
                <a:spcPts val="4080"/>
              </a:lnSpc>
            </a:pPr>
            <a:r>
              <a:rPr lang="en-US" sz="3400">
                <a:solidFill>
                  <a:srgbClr val="153D31"/>
                </a:solidFill>
                <a:latin typeface="Segoe UI Semibold" panose="020B0702040204020203" pitchFamily="34" charset="0"/>
              </a:rPr>
              <a:t>Darul Irfan / Reminders</a:t>
            </a:r>
          </a:p>
        </p:txBody>
      </p:sp>
      <p:sp>
        <p:nvSpPr>
          <p:cNvPr id="19" name="Urdu: یاددہانیاں">
            <a:extLst>
              <a:ext uri="{FF2B5EF4-FFF2-40B4-BE49-F238E27FC236}">
                <a16:creationId xmlns:a16="http://schemas.microsoft.com/office/drawing/2014/main" id="{13F20F53-8A5B-5964-E58D-F544D70C1EA6}"/>
              </a:ext>
            </a:extLst>
          </p:cNvPr>
          <p:cNvSpPr txBox="1"/>
          <p:nvPr/>
        </p:nvSpPr>
        <p:spPr>
          <a:xfrm>
            <a:off x="965200" y="1943100"/>
            <a:ext cx="1116076" cy="797520"/>
          </a:xfrm>
          <a:prstGeom prst="rect">
            <a:avLst/>
          </a:prstGeom>
          <a:noFill/>
        </p:spPr>
        <p:txBody>
          <a:bodyPr vert="horz" wrap="none" lIns="0" tIns="0" rIns="0" bIns="0" rtlCol="0">
            <a:noAutofit/>
          </a:bodyPr>
          <a:lstStyle/>
          <a:p>
            <a:pPr algn="r" rtl="1">
              <a:lnSpc>
                <a:spcPts val="4680"/>
              </a:lnSpc>
            </a:pPr>
            <a:r>
              <a:rPr lang="ar-AE" sz="2600">
                <a:solidFill>
                  <a:srgbClr val="90712A"/>
                </a:solidFill>
                <a:latin typeface="Noto Nastaliq Urdu" panose="020B0502040504020204" pitchFamily="34" charset="-78"/>
                <a:cs typeface="Noto Nastaliq Urdu" panose="020B0502040504020204" pitchFamily="34" charset="-78"/>
              </a:rPr>
              <a:t>یاددہانیاں</a:t>
            </a:r>
            <a:endParaRPr lang="en-US" sz="2600">
              <a:solidFill>
                <a:srgbClr val="90712A"/>
              </a:solidFill>
              <a:latin typeface="Noto Nastaliq Urdu" panose="020B0502040504020204" pitchFamily="34" charset="-78"/>
              <a:cs typeface="Noto Nastaliq Urdu" panose="020B0502040504020204" pitchFamily="34" charset="-78"/>
            </a:endParaRPr>
          </a:p>
        </p:txBody>
      </p:sp>
      <p:sp>
        <p:nvSpPr>
          <p:cNvPr id="20" name="Text: Reminders">
            <a:extLst>
              <a:ext uri="{FF2B5EF4-FFF2-40B4-BE49-F238E27FC236}">
                <a16:creationId xmlns:a16="http://schemas.microsoft.com/office/drawing/2014/main" id="{1F3BF51B-D9DB-8AA0-FEE0-74A8281757B4}"/>
              </a:ext>
            </a:extLst>
          </p:cNvPr>
          <p:cNvSpPr txBox="1"/>
          <p:nvPr/>
        </p:nvSpPr>
        <p:spPr>
          <a:xfrm>
            <a:off x="1079500" y="2654300"/>
            <a:ext cx="1662176"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Reminders</a:t>
            </a:r>
          </a:p>
        </p:txBody>
      </p:sp>
      <p:sp>
        <p:nvSpPr>
          <p:cNvPr id="21" name="Urdu: یاددہانیاں">
            <a:extLst>
              <a:ext uri="{FF2B5EF4-FFF2-40B4-BE49-F238E27FC236}">
                <a16:creationId xmlns:a16="http://schemas.microsoft.com/office/drawing/2014/main" id="{303BEEBA-5596-3B9B-93A1-979ACBF6A0C3}"/>
              </a:ext>
            </a:extLst>
          </p:cNvPr>
          <p:cNvSpPr txBox="1"/>
          <p:nvPr/>
        </p:nvSpPr>
        <p:spPr>
          <a:xfrm>
            <a:off x="2920802" y="2724150"/>
            <a:ext cx="871601"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یاددہانیاں</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22" name="Text: ↗">
            <a:extLst>
              <a:ext uri="{FF2B5EF4-FFF2-40B4-BE49-F238E27FC236}">
                <a16:creationId xmlns:a16="http://schemas.microsoft.com/office/drawing/2014/main" id="{186BEABF-9388-FDDE-A883-CA1775A91EC3}"/>
              </a:ext>
            </a:extLst>
          </p:cNvPr>
          <p:cNvSpPr txBox="1"/>
          <p:nvPr/>
        </p:nvSpPr>
        <p:spPr>
          <a:xfrm>
            <a:off x="9085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23" name="Text: Enable each prayer’s reminder">
            <a:extLst>
              <a:ext uri="{FF2B5EF4-FFF2-40B4-BE49-F238E27FC236}">
                <a16:creationId xmlns:a16="http://schemas.microsoft.com/office/drawing/2014/main" id="{6B004299-A0CB-F543-A46D-ABAA1DABB971}"/>
              </a:ext>
            </a:extLst>
          </p:cNvPr>
          <p:cNvSpPr txBox="1"/>
          <p:nvPr/>
        </p:nvSpPr>
        <p:spPr>
          <a:xfrm>
            <a:off x="1536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Enable each prayer’s reminder</a:t>
            </a:r>
          </a:p>
        </p:txBody>
      </p:sp>
      <p:sp>
        <p:nvSpPr>
          <p:cNvPr id="24" name="Urdu: ہر نماز کی یاددہانی منتخب کریں">
            <a:extLst>
              <a:ext uri="{FF2B5EF4-FFF2-40B4-BE49-F238E27FC236}">
                <a16:creationId xmlns:a16="http://schemas.microsoft.com/office/drawing/2014/main" id="{B49A303C-1CB8-EA6D-C220-B347054D1A47}"/>
              </a:ext>
            </a:extLst>
          </p:cNvPr>
          <p:cNvSpPr txBox="1"/>
          <p:nvPr/>
        </p:nvSpPr>
        <p:spPr>
          <a:xfrm>
            <a:off x="1536700" y="3704431"/>
            <a:ext cx="21114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ہر نماز کی یاددہانی منتخب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25" name="Text: Choose and preview the alert sound">
            <a:extLst>
              <a:ext uri="{FF2B5EF4-FFF2-40B4-BE49-F238E27FC236}">
                <a16:creationId xmlns:a16="http://schemas.microsoft.com/office/drawing/2014/main" id="{69B0B726-A90B-9D2A-11E1-59D80585EE64}"/>
              </a:ext>
            </a:extLst>
          </p:cNvPr>
          <p:cNvSpPr txBox="1"/>
          <p:nvPr/>
        </p:nvSpPr>
        <p:spPr>
          <a:xfrm>
            <a:off x="1536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Choose and preview the alert sound</a:t>
            </a:r>
          </a:p>
        </p:txBody>
      </p:sp>
      <p:sp>
        <p:nvSpPr>
          <p:cNvPr id="26" name="Urdu: اطلاع کی آواز منتخب کر کے سنیں">
            <a:extLst>
              <a:ext uri="{FF2B5EF4-FFF2-40B4-BE49-F238E27FC236}">
                <a16:creationId xmlns:a16="http://schemas.microsoft.com/office/drawing/2014/main" id="{509FE207-CC85-7C1C-26C9-58E81C5B04EA}"/>
              </a:ext>
            </a:extLst>
          </p:cNvPr>
          <p:cNvSpPr txBox="1"/>
          <p:nvPr/>
        </p:nvSpPr>
        <p:spPr>
          <a:xfrm>
            <a:off x="1536700" y="4364831"/>
            <a:ext cx="25114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اطلاع کی آواز منتخب کر کے سنیں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27" name="Text: Full Azan and Fajr Azan preview">
            <a:extLst>
              <a:ext uri="{FF2B5EF4-FFF2-40B4-BE49-F238E27FC236}">
                <a16:creationId xmlns:a16="http://schemas.microsoft.com/office/drawing/2014/main" id="{D1EDD8C7-00A7-CF5A-115D-D9244907DB6F}"/>
              </a:ext>
            </a:extLst>
          </p:cNvPr>
          <p:cNvSpPr txBox="1"/>
          <p:nvPr/>
        </p:nvSpPr>
        <p:spPr>
          <a:xfrm>
            <a:off x="1536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Full Azan and Fajr Azan preview</a:t>
            </a:r>
          </a:p>
        </p:txBody>
      </p:sp>
      <p:sp>
        <p:nvSpPr>
          <p:cNvPr id="28" name="Urdu: مکمل اذان اور فجر کی اذان سنیں">
            <a:extLst>
              <a:ext uri="{FF2B5EF4-FFF2-40B4-BE49-F238E27FC236}">
                <a16:creationId xmlns:a16="http://schemas.microsoft.com/office/drawing/2014/main" id="{46BB220E-F25A-249F-6582-383773E49BC6}"/>
              </a:ext>
            </a:extLst>
          </p:cNvPr>
          <p:cNvSpPr txBox="1"/>
          <p:nvPr/>
        </p:nvSpPr>
        <p:spPr>
          <a:xfrm>
            <a:off x="1536700" y="5025231"/>
            <a:ext cx="23844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مکمل اذان اور فجر کی اذان سنیں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29" name="Text: Pre-prayer reminder time">
            <a:extLst>
              <a:ext uri="{FF2B5EF4-FFF2-40B4-BE49-F238E27FC236}">
                <a16:creationId xmlns:a16="http://schemas.microsoft.com/office/drawing/2014/main" id="{15039551-6AAB-5C52-2612-DEB76423E192}"/>
              </a:ext>
            </a:extLst>
          </p:cNvPr>
          <p:cNvSpPr txBox="1"/>
          <p:nvPr/>
        </p:nvSpPr>
        <p:spPr>
          <a:xfrm>
            <a:off x="1536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Pre-prayer reminder time</a:t>
            </a:r>
          </a:p>
        </p:txBody>
      </p:sp>
      <p:sp>
        <p:nvSpPr>
          <p:cNvPr id="30" name="Urdu: نماز سے پہلے یاددہانی کا وقت">
            <a:extLst>
              <a:ext uri="{FF2B5EF4-FFF2-40B4-BE49-F238E27FC236}">
                <a16:creationId xmlns:a16="http://schemas.microsoft.com/office/drawing/2014/main" id="{A62463D9-9F2A-4E1E-777C-6C352F212BF0}"/>
              </a:ext>
            </a:extLst>
          </p:cNvPr>
          <p:cNvSpPr txBox="1"/>
          <p:nvPr/>
        </p:nvSpPr>
        <p:spPr>
          <a:xfrm>
            <a:off x="1536701" y="5685631"/>
            <a:ext cx="20527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نماز سے پہلے یاددہانی کا وقت</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1" name="Text: Iqamah reminder delay">
            <a:extLst>
              <a:ext uri="{FF2B5EF4-FFF2-40B4-BE49-F238E27FC236}">
                <a16:creationId xmlns:a16="http://schemas.microsoft.com/office/drawing/2014/main" id="{21ADB30B-3F27-E38F-66F3-26A674ADB418}"/>
              </a:ext>
            </a:extLst>
          </p:cNvPr>
          <p:cNvSpPr txBox="1"/>
          <p:nvPr/>
        </p:nvSpPr>
        <p:spPr>
          <a:xfrm>
            <a:off x="1536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Iqamah reminder delay</a:t>
            </a:r>
          </a:p>
        </p:txBody>
      </p:sp>
      <p:sp>
        <p:nvSpPr>
          <p:cNvPr id="32" name="Urdu: اقامت کی یاددہانی کا وقفہ">
            <a:extLst>
              <a:ext uri="{FF2B5EF4-FFF2-40B4-BE49-F238E27FC236}">
                <a16:creationId xmlns:a16="http://schemas.microsoft.com/office/drawing/2014/main" id="{27F11A4E-B900-F36C-7573-D5991016029A}"/>
              </a:ext>
            </a:extLst>
          </p:cNvPr>
          <p:cNvSpPr txBox="1"/>
          <p:nvPr/>
        </p:nvSpPr>
        <p:spPr>
          <a:xfrm>
            <a:off x="1536700" y="6346031"/>
            <a:ext cx="17875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اقامت کی یاددہانی کا وقفہ</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3" name="Text: Reminders">
            <a:extLst>
              <a:ext uri="{FF2B5EF4-FFF2-40B4-BE49-F238E27FC236}">
                <a16:creationId xmlns:a16="http://schemas.microsoft.com/office/drawing/2014/main" id="{D34D6F70-7D3B-D7E1-5D36-99D6BBE5C8E2}"/>
              </a:ext>
            </a:extLst>
          </p:cNvPr>
          <p:cNvSpPr txBox="1"/>
          <p:nvPr/>
        </p:nvSpPr>
        <p:spPr>
          <a:xfrm>
            <a:off x="10985500" y="2654300"/>
            <a:ext cx="1662176"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Reminders</a:t>
            </a:r>
          </a:p>
        </p:txBody>
      </p:sp>
      <p:sp>
        <p:nvSpPr>
          <p:cNvPr id="34" name="Urdu: یاددہانیاں">
            <a:extLst>
              <a:ext uri="{FF2B5EF4-FFF2-40B4-BE49-F238E27FC236}">
                <a16:creationId xmlns:a16="http://schemas.microsoft.com/office/drawing/2014/main" id="{C3D0120D-B512-165D-8DFC-6ABF502B083E}"/>
              </a:ext>
            </a:extLst>
          </p:cNvPr>
          <p:cNvSpPr txBox="1"/>
          <p:nvPr/>
        </p:nvSpPr>
        <p:spPr>
          <a:xfrm>
            <a:off x="12826802" y="2724150"/>
            <a:ext cx="871601"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یاددہانیاں</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35" name="Text: ↗">
            <a:extLst>
              <a:ext uri="{FF2B5EF4-FFF2-40B4-BE49-F238E27FC236}">
                <a16:creationId xmlns:a16="http://schemas.microsoft.com/office/drawing/2014/main" id="{1F2C24A9-8FAD-1684-F5C3-A251F1434D61}"/>
              </a:ext>
            </a:extLst>
          </p:cNvPr>
          <p:cNvSpPr txBox="1"/>
          <p:nvPr/>
        </p:nvSpPr>
        <p:spPr>
          <a:xfrm>
            <a:off x="18991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36" name="Text: Two personal Zikr reminders">
            <a:extLst>
              <a:ext uri="{FF2B5EF4-FFF2-40B4-BE49-F238E27FC236}">
                <a16:creationId xmlns:a16="http://schemas.microsoft.com/office/drawing/2014/main" id="{26BC246D-C61C-29E9-38A2-0E79F6099C85}"/>
              </a:ext>
            </a:extLst>
          </p:cNvPr>
          <p:cNvSpPr txBox="1"/>
          <p:nvPr/>
        </p:nvSpPr>
        <p:spPr>
          <a:xfrm>
            <a:off x="11442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Two personal Zikr reminders</a:t>
            </a:r>
          </a:p>
        </p:txBody>
      </p:sp>
      <p:sp>
        <p:nvSpPr>
          <p:cNvPr id="37" name="Urdu: ذاتی ذکر کی دو یاددہانیاں">
            <a:extLst>
              <a:ext uri="{FF2B5EF4-FFF2-40B4-BE49-F238E27FC236}">
                <a16:creationId xmlns:a16="http://schemas.microsoft.com/office/drawing/2014/main" id="{8A70ED60-6D4A-639B-D4F5-6B45E293415E}"/>
              </a:ext>
            </a:extLst>
          </p:cNvPr>
          <p:cNvSpPr txBox="1"/>
          <p:nvPr/>
        </p:nvSpPr>
        <p:spPr>
          <a:xfrm>
            <a:off x="11442700" y="3704431"/>
            <a:ext cx="16859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ذاتی ذکر کی دو یاددہانیاں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8" name="Text: Live Zikr and broadcast notices">
            <a:extLst>
              <a:ext uri="{FF2B5EF4-FFF2-40B4-BE49-F238E27FC236}">
                <a16:creationId xmlns:a16="http://schemas.microsoft.com/office/drawing/2014/main" id="{0F3F547F-FF65-EC55-4520-719B7BDF59BE}"/>
              </a:ext>
            </a:extLst>
          </p:cNvPr>
          <p:cNvSpPr txBox="1"/>
          <p:nvPr/>
        </p:nvSpPr>
        <p:spPr>
          <a:xfrm>
            <a:off x="11442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Live Zikr and broadcast notices</a:t>
            </a:r>
          </a:p>
        </p:txBody>
      </p:sp>
      <p:sp>
        <p:nvSpPr>
          <p:cNvPr id="39" name="Urdu: لائیو ذکر اور نشریات کی اطلاع">
            <a:extLst>
              <a:ext uri="{FF2B5EF4-FFF2-40B4-BE49-F238E27FC236}">
                <a16:creationId xmlns:a16="http://schemas.microsoft.com/office/drawing/2014/main" id="{E1A178BF-AA59-4AEE-81E7-4D0E0A2B48CC}"/>
              </a:ext>
            </a:extLst>
          </p:cNvPr>
          <p:cNvSpPr txBox="1"/>
          <p:nvPr/>
        </p:nvSpPr>
        <p:spPr>
          <a:xfrm>
            <a:off x="11442700" y="4364831"/>
            <a:ext cx="22019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لائیو ذکر اور نشریات کی اطلاع</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0" name="Text: Announcements and event notices">
            <a:extLst>
              <a:ext uri="{FF2B5EF4-FFF2-40B4-BE49-F238E27FC236}">
                <a16:creationId xmlns:a16="http://schemas.microsoft.com/office/drawing/2014/main" id="{452627F3-E68A-6968-FECC-3F7715B5CC1B}"/>
              </a:ext>
            </a:extLst>
          </p:cNvPr>
          <p:cNvSpPr txBox="1"/>
          <p:nvPr/>
        </p:nvSpPr>
        <p:spPr>
          <a:xfrm>
            <a:off x="11442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Announcements and event notices</a:t>
            </a:r>
          </a:p>
        </p:txBody>
      </p:sp>
      <p:sp>
        <p:nvSpPr>
          <p:cNvPr id="41" name="Urdu: اعلانات اور تقریبات کی اطلاع">
            <a:extLst>
              <a:ext uri="{FF2B5EF4-FFF2-40B4-BE49-F238E27FC236}">
                <a16:creationId xmlns:a16="http://schemas.microsoft.com/office/drawing/2014/main" id="{7B0B8BDC-D7F9-3196-E0B0-952DD3DBC3FB}"/>
              </a:ext>
            </a:extLst>
          </p:cNvPr>
          <p:cNvSpPr txBox="1"/>
          <p:nvPr/>
        </p:nvSpPr>
        <p:spPr>
          <a:xfrm>
            <a:off x="11442700" y="5025231"/>
            <a:ext cx="23670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اعلانات اور تقریبات کی اطلاع</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2" name="Text: Notification centre and test reminder">
            <a:extLst>
              <a:ext uri="{FF2B5EF4-FFF2-40B4-BE49-F238E27FC236}">
                <a16:creationId xmlns:a16="http://schemas.microsoft.com/office/drawing/2014/main" id="{6F202A46-2A40-877D-AD82-F59578B7A8E1}"/>
              </a:ext>
            </a:extLst>
          </p:cNvPr>
          <p:cNvSpPr txBox="1"/>
          <p:nvPr/>
        </p:nvSpPr>
        <p:spPr>
          <a:xfrm>
            <a:off x="11442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Notification centre and test reminder</a:t>
            </a:r>
          </a:p>
        </p:txBody>
      </p:sp>
      <p:sp>
        <p:nvSpPr>
          <p:cNvPr id="43" name="Urdu: اطلاعات کا صفحہ اور ٹیسٹ یاددہانی">
            <a:extLst>
              <a:ext uri="{FF2B5EF4-FFF2-40B4-BE49-F238E27FC236}">
                <a16:creationId xmlns:a16="http://schemas.microsoft.com/office/drawing/2014/main" id="{FE81D502-AF09-4425-32F9-588FF46D8001}"/>
              </a:ext>
            </a:extLst>
          </p:cNvPr>
          <p:cNvSpPr txBox="1"/>
          <p:nvPr/>
        </p:nvSpPr>
        <p:spPr>
          <a:xfrm>
            <a:off x="11442700" y="5685631"/>
            <a:ext cx="25368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اطلاعات کا صفحہ اور ٹیسٹ یاددہانی</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4" name="Text: Permission and lock-screen options">
            <a:extLst>
              <a:ext uri="{FF2B5EF4-FFF2-40B4-BE49-F238E27FC236}">
                <a16:creationId xmlns:a16="http://schemas.microsoft.com/office/drawing/2014/main" id="{FC3FFBCD-0CFA-6D1E-152E-1FF8C2965FC6}"/>
              </a:ext>
            </a:extLst>
          </p:cNvPr>
          <p:cNvSpPr txBox="1"/>
          <p:nvPr/>
        </p:nvSpPr>
        <p:spPr>
          <a:xfrm>
            <a:off x="11442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Permission and lock-screen options</a:t>
            </a:r>
          </a:p>
        </p:txBody>
      </p:sp>
      <p:sp>
        <p:nvSpPr>
          <p:cNvPr id="45" name="Urdu: اجازت اور لاک اسکرین کے انتخاب">
            <a:extLst>
              <a:ext uri="{FF2B5EF4-FFF2-40B4-BE49-F238E27FC236}">
                <a16:creationId xmlns:a16="http://schemas.microsoft.com/office/drawing/2014/main" id="{06C6FAB9-23AD-F2C7-0588-CA34FEB1DE36}"/>
              </a:ext>
            </a:extLst>
          </p:cNvPr>
          <p:cNvSpPr txBox="1"/>
          <p:nvPr/>
        </p:nvSpPr>
        <p:spPr>
          <a:xfrm>
            <a:off x="11442700" y="6346031"/>
            <a:ext cx="28242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اجازت اور لاک اسکرین کے انتخاب</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6" name="Text: SILSILA NAQSHBANDIA OWAISIAH">
            <a:extLst>
              <a:ext uri="{FF2B5EF4-FFF2-40B4-BE49-F238E27FC236}">
                <a16:creationId xmlns:a16="http://schemas.microsoft.com/office/drawing/2014/main" id="{AE1591C0-EB1E-A4D0-08CA-070B852A3024}"/>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47" name="Text: App map">
            <a:extLst>
              <a:ext uri="{FF2B5EF4-FFF2-40B4-BE49-F238E27FC236}">
                <a16:creationId xmlns:a16="http://schemas.microsoft.com/office/drawing/2014/main" id="{8CFFEB0E-742E-90D5-DC0D-DCEC2550AFB9}"/>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48" name="Text: All features">
            <a:extLst>
              <a:ext uri="{FF2B5EF4-FFF2-40B4-BE49-F238E27FC236}">
                <a16:creationId xmlns:a16="http://schemas.microsoft.com/office/drawing/2014/main" id="{A36F758F-D150-B45F-72E7-C4AB2FF54E13}"/>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49" name="Text: 62 / 65">
            <a:extLst>
              <a:ext uri="{FF2B5EF4-FFF2-40B4-BE49-F238E27FC236}">
                <a16:creationId xmlns:a16="http://schemas.microsoft.com/office/drawing/2014/main" id="{266A646D-5291-98E4-3ED9-B2D127789A3A}"/>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62 / 65</a:t>
            </a:r>
          </a:p>
        </p:txBody>
      </p:sp>
      <p:sp>
        <p:nvSpPr>
          <p:cNvPr id="50" name="Text: ‹">
            <a:extLst>
              <a:ext uri="{FF2B5EF4-FFF2-40B4-BE49-F238E27FC236}">
                <a16:creationId xmlns:a16="http://schemas.microsoft.com/office/drawing/2014/main" id="{E936FDF8-B1C3-8713-1683-A1561AC69A8F}"/>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51" name="Text: ›">
            <a:extLst>
              <a:ext uri="{FF2B5EF4-FFF2-40B4-BE49-F238E27FC236}">
                <a16:creationId xmlns:a16="http://schemas.microsoft.com/office/drawing/2014/main" id="{3B181140-2AED-E49C-6C84-8B506C198754}"/>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52" name="Explore: screen=notifications-en">
            <a:hlinkClick r:id="rId4"/>
            <a:extLst>
              <a:ext uri="{FF2B5EF4-FFF2-40B4-BE49-F238E27FC236}">
                <a16:creationId xmlns:a16="http://schemas.microsoft.com/office/drawing/2014/main" id="{A214CCF1-599D-59FF-9222-B333BDACC819}"/>
              </a:ext>
            </a:extLst>
          </p:cNvPr>
          <p:cNvSpPr/>
          <p:nvPr/>
        </p:nvSpPr>
        <p:spPr>
          <a:xfrm>
            <a:off x="1079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Explore: screen=notifications-en">
            <a:hlinkClick r:id="rId4"/>
            <a:extLst>
              <a:ext uri="{FF2B5EF4-FFF2-40B4-BE49-F238E27FC236}">
                <a16:creationId xmlns:a16="http://schemas.microsoft.com/office/drawing/2014/main" id="{B14A7921-B131-39E4-9685-53F8849DCA7F}"/>
              </a:ext>
            </a:extLst>
          </p:cNvPr>
          <p:cNvSpPr/>
          <p:nvPr/>
        </p:nvSpPr>
        <p:spPr>
          <a:xfrm>
            <a:off x="10985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Navigate: architecture">
            <a:hlinkClick r:id="rId5" action="ppaction://hlinksldjump"/>
            <a:extLst>
              <a:ext uri="{FF2B5EF4-FFF2-40B4-BE49-F238E27FC236}">
                <a16:creationId xmlns:a16="http://schemas.microsoft.com/office/drawing/2014/main" id="{43EAA681-CA32-2D5B-958E-9CA9F0F937D0}"/>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Explore: features">
            <a:hlinkClick r:id="rId6"/>
            <a:extLst>
              <a:ext uri="{FF2B5EF4-FFF2-40B4-BE49-F238E27FC236}">
                <a16:creationId xmlns:a16="http://schemas.microsoft.com/office/drawing/2014/main" id="{EB00D39E-58AA-65AC-B5C6-D77AFD9B7292}"/>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Navigate: tree-12">
            <a:hlinkClick r:id="rId7" action="ppaction://hlinksldjump"/>
            <a:extLst>
              <a:ext uri="{FF2B5EF4-FFF2-40B4-BE49-F238E27FC236}">
                <a16:creationId xmlns:a16="http://schemas.microsoft.com/office/drawing/2014/main" id="{C3AC88E4-46B8-4A56-A627-375B93683D21}"/>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Navigate: tree-14">
            <a:hlinkClick r:id="rId8" action="ppaction://hlinksldjump"/>
            <a:extLst>
              <a:ext uri="{FF2B5EF4-FFF2-40B4-BE49-F238E27FC236}">
                <a16:creationId xmlns:a16="http://schemas.microsoft.com/office/drawing/2014/main" id="{617C84A1-E8CA-8458-57AF-93DA8CBF5B73}"/>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4343830"/>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name="tree-14">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E668AE68-D22F-A422-0AC2-FFC70A633241}"/>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cxnSp>
        <p:nvCxnSpPr>
          <p:cNvPr id="4" name="Editable architecture connector">
            <a:extLst>
              <a:ext uri="{FF2B5EF4-FFF2-40B4-BE49-F238E27FC236}">
                <a16:creationId xmlns:a16="http://schemas.microsoft.com/office/drawing/2014/main" id="{3D96D698-1DDC-2EC0-3723-CBEFCEAE0E67}"/>
              </a:ext>
            </a:extLst>
          </p:cNvPr>
          <p:cNvCxnSpPr/>
          <p:nvPr/>
        </p:nvCxnSpPr>
        <p:spPr>
          <a:xfrm>
            <a:off x="1206500" y="3175000"/>
            <a:ext cx="0" cy="43688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 name="Editable architecture connector">
            <a:extLst>
              <a:ext uri="{FF2B5EF4-FFF2-40B4-BE49-F238E27FC236}">
                <a16:creationId xmlns:a16="http://schemas.microsoft.com/office/drawing/2014/main" id="{1CB0CBD9-5444-CA2D-B029-FC1E93511C60}"/>
              </a:ext>
            </a:extLst>
          </p:cNvPr>
          <p:cNvCxnSpPr/>
          <p:nvPr/>
        </p:nvCxnSpPr>
        <p:spPr>
          <a:xfrm>
            <a:off x="1206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 name="Editable architecture connector">
            <a:extLst>
              <a:ext uri="{FF2B5EF4-FFF2-40B4-BE49-F238E27FC236}">
                <a16:creationId xmlns:a16="http://schemas.microsoft.com/office/drawing/2014/main" id="{B910957A-571D-08BB-05EF-01CC9C2AF4F4}"/>
              </a:ext>
            </a:extLst>
          </p:cNvPr>
          <p:cNvCxnSpPr/>
          <p:nvPr/>
        </p:nvCxnSpPr>
        <p:spPr>
          <a:xfrm>
            <a:off x="1206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 name="Editable architecture connector">
            <a:extLst>
              <a:ext uri="{FF2B5EF4-FFF2-40B4-BE49-F238E27FC236}">
                <a16:creationId xmlns:a16="http://schemas.microsoft.com/office/drawing/2014/main" id="{69335EED-A946-2837-6D36-4480E381DBA0}"/>
              </a:ext>
            </a:extLst>
          </p:cNvPr>
          <p:cNvCxnSpPr/>
          <p:nvPr/>
        </p:nvCxnSpPr>
        <p:spPr>
          <a:xfrm>
            <a:off x="1206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 name="Editable architecture connector">
            <a:extLst>
              <a:ext uri="{FF2B5EF4-FFF2-40B4-BE49-F238E27FC236}">
                <a16:creationId xmlns:a16="http://schemas.microsoft.com/office/drawing/2014/main" id="{CF064087-86D6-6DC5-B3F5-65D6176CE900}"/>
              </a:ext>
            </a:extLst>
          </p:cNvPr>
          <p:cNvCxnSpPr/>
          <p:nvPr/>
        </p:nvCxnSpPr>
        <p:spPr>
          <a:xfrm>
            <a:off x="1206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 name="Editable architecture connector">
            <a:extLst>
              <a:ext uri="{FF2B5EF4-FFF2-40B4-BE49-F238E27FC236}">
                <a16:creationId xmlns:a16="http://schemas.microsoft.com/office/drawing/2014/main" id="{DDF55491-9BBA-5D0A-3A03-E7581E19DE54}"/>
              </a:ext>
            </a:extLst>
          </p:cNvPr>
          <p:cNvCxnSpPr/>
          <p:nvPr/>
        </p:nvCxnSpPr>
        <p:spPr>
          <a:xfrm>
            <a:off x="1206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0" name="Editable architecture connector">
            <a:extLst>
              <a:ext uri="{FF2B5EF4-FFF2-40B4-BE49-F238E27FC236}">
                <a16:creationId xmlns:a16="http://schemas.microsoft.com/office/drawing/2014/main" id="{C338F517-4D9F-49C0-9339-E44126A39410}"/>
              </a:ext>
            </a:extLst>
          </p:cNvPr>
          <p:cNvCxnSpPr/>
          <p:nvPr/>
        </p:nvCxnSpPr>
        <p:spPr>
          <a:xfrm>
            <a:off x="1206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1" name="Editable architecture connector">
            <a:extLst>
              <a:ext uri="{FF2B5EF4-FFF2-40B4-BE49-F238E27FC236}">
                <a16:creationId xmlns:a16="http://schemas.microsoft.com/office/drawing/2014/main" id="{1350BD29-1975-4FAF-C2D2-D88ECFF2260B}"/>
              </a:ext>
            </a:extLst>
          </p:cNvPr>
          <p:cNvCxnSpPr/>
          <p:nvPr/>
        </p:nvCxnSpPr>
        <p:spPr>
          <a:xfrm>
            <a:off x="1206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2" name="Editable architecture connector">
            <a:extLst>
              <a:ext uri="{FF2B5EF4-FFF2-40B4-BE49-F238E27FC236}">
                <a16:creationId xmlns:a16="http://schemas.microsoft.com/office/drawing/2014/main" id="{36FDB0FB-6B5C-CAF9-A3D1-E7A8D00A6465}"/>
              </a:ext>
            </a:extLst>
          </p:cNvPr>
          <p:cNvCxnSpPr/>
          <p:nvPr/>
        </p:nvCxnSpPr>
        <p:spPr>
          <a:xfrm>
            <a:off x="11112500" y="3175000"/>
            <a:ext cx="0" cy="43688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3" name="Editable architecture connector">
            <a:extLst>
              <a:ext uri="{FF2B5EF4-FFF2-40B4-BE49-F238E27FC236}">
                <a16:creationId xmlns:a16="http://schemas.microsoft.com/office/drawing/2014/main" id="{2EC04CD9-1528-8CCC-D810-6E37DB72D90F}"/>
              </a:ext>
            </a:extLst>
          </p:cNvPr>
          <p:cNvCxnSpPr/>
          <p:nvPr/>
        </p:nvCxnSpPr>
        <p:spPr>
          <a:xfrm>
            <a:off x="11112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4" name="Editable architecture connector">
            <a:extLst>
              <a:ext uri="{FF2B5EF4-FFF2-40B4-BE49-F238E27FC236}">
                <a16:creationId xmlns:a16="http://schemas.microsoft.com/office/drawing/2014/main" id="{1FA3DD16-6409-38C4-C99C-BC4673B330BF}"/>
              </a:ext>
            </a:extLst>
          </p:cNvPr>
          <p:cNvCxnSpPr/>
          <p:nvPr/>
        </p:nvCxnSpPr>
        <p:spPr>
          <a:xfrm>
            <a:off x="11112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5" name="Editable architecture connector">
            <a:extLst>
              <a:ext uri="{FF2B5EF4-FFF2-40B4-BE49-F238E27FC236}">
                <a16:creationId xmlns:a16="http://schemas.microsoft.com/office/drawing/2014/main" id="{9D49EC9D-B557-8401-1C8A-4D89930519E0}"/>
              </a:ext>
            </a:extLst>
          </p:cNvPr>
          <p:cNvCxnSpPr/>
          <p:nvPr/>
        </p:nvCxnSpPr>
        <p:spPr>
          <a:xfrm>
            <a:off x="11112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6" name="Editable architecture connector">
            <a:extLst>
              <a:ext uri="{FF2B5EF4-FFF2-40B4-BE49-F238E27FC236}">
                <a16:creationId xmlns:a16="http://schemas.microsoft.com/office/drawing/2014/main" id="{ACD18430-4B01-EBA0-E1DE-2C2A2763129F}"/>
              </a:ext>
            </a:extLst>
          </p:cNvPr>
          <p:cNvCxnSpPr/>
          <p:nvPr/>
        </p:nvCxnSpPr>
        <p:spPr>
          <a:xfrm>
            <a:off x="11112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7" name="Editable architecture connector">
            <a:extLst>
              <a:ext uri="{FF2B5EF4-FFF2-40B4-BE49-F238E27FC236}">
                <a16:creationId xmlns:a16="http://schemas.microsoft.com/office/drawing/2014/main" id="{24254249-6218-853D-39CC-FBE5F8D7E424}"/>
              </a:ext>
            </a:extLst>
          </p:cNvPr>
          <p:cNvCxnSpPr/>
          <p:nvPr/>
        </p:nvCxnSpPr>
        <p:spPr>
          <a:xfrm>
            <a:off x="11112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8" name="Editable architecture connector">
            <a:extLst>
              <a:ext uri="{FF2B5EF4-FFF2-40B4-BE49-F238E27FC236}">
                <a16:creationId xmlns:a16="http://schemas.microsoft.com/office/drawing/2014/main" id="{895A8822-E2DE-8A79-FE62-27271E601C1E}"/>
              </a:ext>
            </a:extLst>
          </p:cNvPr>
          <p:cNvCxnSpPr/>
          <p:nvPr/>
        </p:nvCxnSpPr>
        <p:spPr>
          <a:xfrm>
            <a:off x="11112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9" name="Editable architecture connector">
            <a:extLst>
              <a:ext uri="{FF2B5EF4-FFF2-40B4-BE49-F238E27FC236}">
                <a16:creationId xmlns:a16="http://schemas.microsoft.com/office/drawing/2014/main" id="{A8E8F437-160E-2675-C598-00CF545923AC}"/>
              </a:ext>
            </a:extLst>
          </p:cNvPr>
          <p:cNvCxnSpPr/>
          <p:nvPr/>
        </p:nvCxnSpPr>
        <p:spPr>
          <a:xfrm>
            <a:off x="11112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0" name="Text: DARUL IRFAN">
            <a:extLst>
              <a:ext uri="{FF2B5EF4-FFF2-40B4-BE49-F238E27FC236}">
                <a16:creationId xmlns:a16="http://schemas.microsoft.com/office/drawing/2014/main" id="{DDDCD025-2F9A-6E72-01E8-6B7C84E1247B}"/>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21" name="Text: FEATURE ARCHITECTURE">
            <a:extLst>
              <a:ext uri="{FF2B5EF4-FFF2-40B4-BE49-F238E27FC236}">
                <a16:creationId xmlns:a16="http://schemas.microsoft.com/office/drawing/2014/main" id="{A3D61227-5FF1-DE56-371E-275FB34B870E}"/>
              </a:ext>
            </a:extLst>
          </p:cNvPr>
          <p:cNvSpPr txBox="1"/>
          <p:nvPr/>
        </p:nvSpPr>
        <p:spPr>
          <a:xfrm>
            <a:off x="3070820" y="527050"/>
            <a:ext cx="2861072"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FEATURE ARCHITECTURE</a:t>
            </a:r>
          </a:p>
        </p:txBody>
      </p:sp>
      <p:sp>
        <p:nvSpPr>
          <p:cNvPr id="22" name="Text: Darul Irfan / Live Zikr stage">
            <a:extLst>
              <a:ext uri="{FF2B5EF4-FFF2-40B4-BE49-F238E27FC236}">
                <a16:creationId xmlns:a16="http://schemas.microsoft.com/office/drawing/2014/main" id="{2C382732-91E0-65AB-655F-E718C2C30EF6}"/>
              </a:ext>
            </a:extLst>
          </p:cNvPr>
          <p:cNvSpPr txBox="1"/>
          <p:nvPr/>
        </p:nvSpPr>
        <p:spPr>
          <a:xfrm>
            <a:off x="965200" y="1295400"/>
            <a:ext cx="5506657" cy="787400"/>
          </a:xfrm>
          <a:prstGeom prst="rect">
            <a:avLst/>
          </a:prstGeom>
          <a:noFill/>
        </p:spPr>
        <p:txBody>
          <a:bodyPr vert="horz" wrap="none" lIns="0" tIns="0" rIns="0" bIns="0" rtlCol="0">
            <a:noAutofit/>
          </a:bodyPr>
          <a:lstStyle/>
          <a:p>
            <a:pPr>
              <a:lnSpc>
                <a:spcPts val="4080"/>
              </a:lnSpc>
            </a:pPr>
            <a:r>
              <a:rPr lang="en-US" sz="3400">
                <a:solidFill>
                  <a:srgbClr val="153D31"/>
                </a:solidFill>
                <a:latin typeface="Segoe UI Semibold" panose="020B0702040204020203" pitchFamily="34" charset="0"/>
              </a:rPr>
              <a:t>Darul Irfan / Live Zikr stage</a:t>
            </a:r>
          </a:p>
        </p:txBody>
      </p:sp>
      <p:sp>
        <p:nvSpPr>
          <p:cNvPr id="23" name="Urdu: لائیو ذکر کا اسٹیج">
            <a:extLst>
              <a:ext uri="{FF2B5EF4-FFF2-40B4-BE49-F238E27FC236}">
                <a16:creationId xmlns:a16="http://schemas.microsoft.com/office/drawing/2014/main" id="{59C2B220-EB51-BE75-84C4-CE62A400C423}"/>
              </a:ext>
            </a:extLst>
          </p:cNvPr>
          <p:cNvSpPr txBox="1"/>
          <p:nvPr/>
        </p:nvSpPr>
        <p:spPr>
          <a:xfrm>
            <a:off x="965201" y="1943100"/>
            <a:ext cx="1754251" cy="797520"/>
          </a:xfrm>
          <a:prstGeom prst="rect">
            <a:avLst/>
          </a:prstGeom>
          <a:noFill/>
        </p:spPr>
        <p:txBody>
          <a:bodyPr vert="horz" wrap="none" lIns="0" tIns="0" rIns="0" bIns="0" rtlCol="0">
            <a:noAutofit/>
          </a:bodyPr>
          <a:lstStyle/>
          <a:p>
            <a:pPr algn="r" rtl="1">
              <a:lnSpc>
                <a:spcPts val="4680"/>
              </a:lnSpc>
            </a:pPr>
            <a:r>
              <a:rPr lang="ar-AE" sz="2600">
                <a:solidFill>
                  <a:srgbClr val="90712A"/>
                </a:solidFill>
                <a:latin typeface="Noto Nastaliq Urdu" panose="020B0502040504020204" pitchFamily="34" charset="-78"/>
                <a:cs typeface="Noto Nastaliq Urdu" panose="020B0502040504020204" pitchFamily="34" charset="-78"/>
              </a:rPr>
              <a:t>لائیو ذکر کا اسٹیج</a:t>
            </a:r>
            <a:endParaRPr lang="en-US" sz="2600">
              <a:solidFill>
                <a:srgbClr val="90712A"/>
              </a:solidFill>
              <a:latin typeface="Noto Nastaliq Urdu" panose="020B0502040504020204" pitchFamily="34" charset="-78"/>
              <a:cs typeface="Noto Nastaliq Urdu" panose="020B0502040504020204" pitchFamily="34" charset="-78"/>
            </a:endParaRPr>
          </a:p>
        </p:txBody>
      </p:sp>
      <p:sp>
        <p:nvSpPr>
          <p:cNvPr id="24" name="Text: Live Zikr stage">
            <a:extLst>
              <a:ext uri="{FF2B5EF4-FFF2-40B4-BE49-F238E27FC236}">
                <a16:creationId xmlns:a16="http://schemas.microsoft.com/office/drawing/2014/main" id="{1F7F40F2-5A3D-942B-CEAF-BF46340629B3}"/>
              </a:ext>
            </a:extLst>
          </p:cNvPr>
          <p:cNvSpPr txBox="1"/>
          <p:nvPr/>
        </p:nvSpPr>
        <p:spPr>
          <a:xfrm>
            <a:off x="1079500" y="2654300"/>
            <a:ext cx="2205800"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Live Zikr stage</a:t>
            </a:r>
          </a:p>
        </p:txBody>
      </p:sp>
      <p:sp>
        <p:nvSpPr>
          <p:cNvPr id="25" name="Urdu: لائیو ذکر کا اسٹیج">
            <a:extLst>
              <a:ext uri="{FF2B5EF4-FFF2-40B4-BE49-F238E27FC236}">
                <a16:creationId xmlns:a16="http://schemas.microsoft.com/office/drawing/2014/main" id="{C6340FD1-6F44-B666-C437-35B706D32F1B}"/>
              </a:ext>
            </a:extLst>
          </p:cNvPr>
          <p:cNvSpPr txBox="1"/>
          <p:nvPr/>
        </p:nvSpPr>
        <p:spPr>
          <a:xfrm>
            <a:off x="3467894" y="2724150"/>
            <a:ext cx="1363726"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لائیو ذکر کا اسٹیج</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26" name="Text: ↗">
            <a:extLst>
              <a:ext uri="{FF2B5EF4-FFF2-40B4-BE49-F238E27FC236}">
                <a16:creationId xmlns:a16="http://schemas.microsoft.com/office/drawing/2014/main" id="{2936ACE1-6536-30FD-D666-C005CA2B0AEB}"/>
              </a:ext>
            </a:extLst>
          </p:cNvPr>
          <p:cNvSpPr txBox="1"/>
          <p:nvPr/>
        </p:nvSpPr>
        <p:spPr>
          <a:xfrm>
            <a:off x="9085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27" name="Text: Live stage with current cue">
            <a:extLst>
              <a:ext uri="{FF2B5EF4-FFF2-40B4-BE49-F238E27FC236}">
                <a16:creationId xmlns:a16="http://schemas.microsoft.com/office/drawing/2014/main" id="{0F6C01DA-E62A-D086-5C3C-F45AD4848041}"/>
              </a:ext>
            </a:extLst>
          </p:cNvPr>
          <p:cNvSpPr txBox="1"/>
          <p:nvPr/>
        </p:nvSpPr>
        <p:spPr>
          <a:xfrm>
            <a:off x="1536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Live stage with current cue</a:t>
            </a:r>
          </a:p>
        </p:txBody>
      </p:sp>
      <p:sp>
        <p:nvSpPr>
          <p:cNvPr id="28" name="Urdu: لائیو اسٹیج پر موجودہ مرحلہ">
            <a:extLst>
              <a:ext uri="{FF2B5EF4-FFF2-40B4-BE49-F238E27FC236}">
                <a16:creationId xmlns:a16="http://schemas.microsoft.com/office/drawing/2014/main" id="{51B5D4B2-23FE-C66B-2463-B8947619A3BC}"/>
              </a:ext>
            </a:extLst>
          </p:cNvPr>
          <p:cNvSpPr txBox="1"/>
          <p:nvPr/>
        </p:nvSpPr>
        <p:spPr>
          <a:xfrm>
            <a:off x="1536701" y="3704431"/>
            <a:ext cx="18034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لائیو اسٹیج پر موجودہ مرحلہ</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29" name="Text: Opening recitations in Arabic">
            <a:extLst>
              <a:ext uri="{FF2B5EF4-FFF2-40B4-BE49-F238E27FC236}">
                <a16:creationId xmlns:a16="http://schemas.microsoft.com/office/drawing/2014/main" id="{27720863-CAE5-F493-1713-6A9EF3ECF5E2}"/>
              </a:ext>
            </a:extLst>
          </p:cNvPr>
          <p:cNvSpPr txBox="1"/>
          <p:nvPr/>
        </p:nvSpPr>
        <p:spPr>
          <a:xfrm>
            <a:off x="1536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Opening recitations in Arabic</a:t>
            </a:r>
          </a:p>
        </p:txBody>
      </p:sp>
      <p:sp>
        <p:nvSpPr>
          <p:cNvPr id="30" name="Urdu: شروع کی تلاوت عربی میں">
            <a:extLst>
              <a:ext uri="{FF2B5EF4-FFF2-40B4-BE49-F238E27FC236}">
                <a16:creationId xmlns:a16="http://schemas.microsoft.com/office/drawing/2014/main" id="{1491AE5F-3828-1EF7-DD93-9F37E8057DE6}"/>
              </a:ext>
            </a:extLst>
          </p:cNvPr>
          <p:cNvSpPr txBox="1"/>
          <p:nvPr/>
        </p:nvSpPr>
        <p:spPr>
          <a:xfrm>
            <a:off x="1536701" y="4364831"/>
            <a:ext cx="19241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شروع کی تلاوت عربی میں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1" name="Text: Latifa and muraqaba stage choices">
            <a:extLst>
              <a:ext uri="{FF2B5EF4-FFF2-40B4-BE49-F238E27FC236}">
                <a16:creationId xmlns:a16="http://schemas.microsoft.com/office/drawing/2014/main" id="{C1A50D80-C47E-EF4D-30B8-4AE20CFA6B5E}"/>
              </a:ext>
            </a:extLst>
          </p:cNvPr>
          <p:cNvSpPr txBox="1"/>
          <p:nvPr/>
        </p:nvSpPr>
        <p:spPr>
          <a:xfrm>
            <a:off x="1536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Latifa and muraqaba stage choices</a:t>
            </a:r>
          </a:p>
        </p:txBody>
      </p:sp>
      <p:sp>
        <p:nvSpPr>
          <p:cNvPr id="32" name="Urdu: لطائف اور مراقبات کے مراحل">
            <a:extLst>
              <a:ext uri="{FF2B5EF4-FFF2-40B4-BE49-F238E27FC236}">
                <a16:creationId xmlns:a16="http://schemas.microsoft.com/office/drawing/2014/main" id="{62D1238A-241C-F8A5-0820-5658719CA9CF}"/>
              </a:ext>
            </a:extLst>
          </p:cNvPr>
          <p:cNvSpPr txBox="1"/>
          <p:nvPr/>
        </p:nvSpPr>
        <p:spPr>
          <a:xfrm>
            <a:off x="1536701" y="5025231"/>
            <a:ext cx="23956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لطائف اور مراقبات کے مراحل</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3" name="Text: Admin announcement controls">
            <a:extLst>
              <a:ext uri="{FF2B5EF4-FFF2-40B4-BE49-F238E27FC236}">
                <a16:creationId xmlns:a16="http://schemas.microsoft.com/office/drawing/2014/main" id="{DBF1B563-001D-3E34-75FB-9038F05D256D}"/>
              </a:ext>
            </a:extLst>
          </p:cNvPr>
          <p:cNvSpPr txBox="1"/>
          <p:nvPr/>
        </p:nvSpPr>
        <p:spPr>
          <a:xfrm>
            <a:off x="1536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Admin announcement controls</a:t>
            </a:r>
          </a:p>
        </p:txBody>
      </p:sp>
      <p:sp>
        <p:nvSpPr>
          <p:cNvPr id="34" name="Urdu: ایڈمن کے لیے اعلان کے بٹن">
            <a:extLst>
              <a:ext uri="{FF2B5EF4-FFF2-40B4-BE49-F238E27FC236}">
                <a16:creationId xmlns:a16="http://schemas.microsoft.com/office/drawing/2014/main" id="{ABDA8539-9E54-2AA1-AE4E-55219786C788}"/>
              </a:ext>
            </a:extLst>
          </p:cNvPr>
          <p:cNvSpPr txBox="1"/>
          <p:nvPr/>
        </p:nvSpPr>
        <p:spPr>
          <a:xfrm>
            <a:off x="1536701" y="5685631"/>
            <a:ext cx="22797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ایڈمن کے لیے اعلان کے بٹن</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5" name="Text: Custom muraqaba announcements">
            <a:extLst>
              <a:ext uri="{FF2B5EF4-FFF2-40B4-BE49-F238E27FC236}">
                <a16:creationId xmlns:a16="http://schemas.microsoft.com/office/drawing/2014/main" id="{822BB6E2-1771-959F-714D-761DF96EB086}"/>
              </a:ext>
            </a:extLst>
          </p:cNvPr>
          <p:cNvSpPr txBox="1"/>
          <p:nvPr/>
        </p:nvSpPr>
        <p:spPr>
          <a:xfrm>
            <a:off x="1536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Custom muraqaba announcements</a:t>
            </a:r>
          </a:p>
        </p:txBody>
      </p:sp>
      <p:sp>
        <p:nvSpPr>
          <p:cNvPr id="36" name="Urdu: مزید مراقبات کا اعلان">
            <a:extLst>
              <a:ext uri="{FF2B5EF4-FFF2-40B4-BE49-F238E27FC236}">
                <a16:creationId xmlns:a16="http://schemas.microsoft.com/office/drawing/2014/main" id="{A40237E7-D120-8C61-7079-4C8377F7B68C}"/>
              </a:ext>
            </a:extLst>
          </p:cNvPr>
          <p:cNvSpPr txBox="1"/>
          <p:nvPr/>
        </p:nvSpPr>
        <p:spPr>
          <a:xfrm>
            <a:off x="1536700" y="6346031"/>
            <a:ext cx="16304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مزید مراقبات کا اعلان</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7" name="Text: Stage notice, chat and soft alert">
            <a:extLst>
              <a:ext uri="{FF2B5EF4-FFF2-40B4-BE49-F238E27FC236}">
                <a16:creationId xmlns:a16="http://schemas.microsoft.com/office/drawing/2014/main" id="{0ABC9EF4-9D27-2F89-6042-933D9806FDB8}"/>
              </a:ext>
            </a:extLst>
          </p:cNvPr>
          <p:cNvSpPr txBox="1"/>
          <p:nvPr/>
        </p:nvSpPr>
        <p:spPr>
          <a:xfrm>
            <a:off x="1536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Stage notice, chat and soft alert</a:t>
            </a:r>
          </a:p>
        </p:txBody>
      </p:sp>
      <p:sp>
        <p:nvSpPr>
          <p:cNvPr id="38" name="Urdu: مرحلے کی اطلاع، چیٹ اور نرم آواز">
            <a:extLst>
              <a:ext uri="{FF2B5EF4-FFF2-40B4-BE49-F238E27FC236}">
                <a16:creationId xmlns:a16="http://schemas.microsoft.com/office/drawing/2014/main" id="{6F5781B2-EA4C-E910-1A55-68E4822711BA}"/>
              </a:ext>
            </a:extLst>
          </p:cNvPr>
          <p:cNvSpPr txBox="1"/>
          <p:nvPr/>
        </p:nvSpPr>
        <p:spPr>
          <a:xfrm>
            <a:off x="1536700" y="7006431"/>
            <a:ext cx="26273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مرحلے کی اطلاع، چیٹ اور نرم آواز</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9" name="Text: Member chat and quick messages">
            <a:extLst>
              <a:ext uri="{FF2B5EF4-FFF2-40B4-BE49-F238E27FC236}">
                <a16:creationId xmlns:a16="http://schemas.microsoft.com/office/drawing/2014/main" id="{366EE502-0B61-11B0-FE85-907BF0D22A6F}"/>
              </a:ext>
            </a:extLst>
          </p:cNvPr>
          <p:cNvSpPr txBox="1"/>
          <p:nvPr/>
        </p:nvSpPr>
        <p:spPr>
          <a:xfrm>
            <a:off x="1536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Member chat and quick messages</a:t>
            </a:r>
          </a:p>
        </p:txBody>
      </p:sp>
      <p:sp>
        <p:nvSpPr>
          <p:cNvPr id="40" name="Urdu: ممبر چیٹ اور تیار پیغامات">
            <a:extLst>
              <a:ext uri="{FF2B5EF4-FFF2-40B4-BE49-F238E27FC236}">
                <a16:creationId xmlns:a16="http://schemas.microsoft.com/office/drawing/2014/main" id="{46E15AF5-0E0F-1362-4ACA-018870EE5D0B}"/>
              </a:ext>
            </a:extLst>
          </p:cNvPr>
          <p:cNvSpPr txBox="1"/>
          <p:nvPr/>
        </p:nvSpPr>
        <p:spPr>
          <a:xfrm>
            <a:off x="1536701" y="7666831"/>
            <a:ext cx="19066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ممبر چیٹ اور تیار پیغامات</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1" name="Text: Live Zikr stage">
            <a:extLst>
              <a:ext uri="{FF2B5EF4-FFF2-40B4-BE49-F238E27FC236}">
                <a16:creationId xmlns:a16="http://schemas.microsoft.com/office/drawing/2014/main" id="{CB50BADD-D366-8431-BAE7-2790CAF0B5D9}"/>
              </a:ext>
            </a:extLst>
          </p:cNvPr>
          <p:cNvSpPr txBox="1"/>
          <p:nvPr/>
        </p:nvSpPr>
        <p:spPr>
          <a:xfrm>
            <a:off x="10985500" y="2654300"/>
            <a:ext cx="2205800"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Live Zikr stage</a:t>
            </a:r>
          </a:p>
        </p:txBody>
      </p:sp>
      <p:sp>
        <p:nvSpPr>
          <p:cNvPr id="42" name="Urdu: لائیو ذکر کا اسٹیج">
            <a:extLst>
              <a:ext uri="{FF2B5EF4-FFF2-40B4-BE49-F238E27FC236}">
                <a16:creationId xmlns:a16="http://schemas.microsoft.com/office/drawing/2014/main" id="{AA5C60F1-9887-59AF-36E8-C71F9BEB21F3}"/>
              </a:ext>
            </a:extLst>
          </p:cNvPr>
          <p:cNvSpPr txBox="1"/>
          <p:nvPr/>
        </p:nvSpPr>
        <p:spPr>
          <a:xfrm>
            <a:off x="13373894" y="2724150"/>
            <a:ext cx="1363726"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لائیو ذکر کا اسٹیج</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43" name="Text: ↗">
            <a:extLst>
              <a:ext uri="{FF2B5EF4-FFF2-40B4-BE49-F238E27FC236}">
                <a16:creationId xmlns:a16="http://schemas.microsoft.com/office/drawing/2014/main" id="{B67E6121-D57C-E10C-9A5C-6EEFC6E6D519}"/>
              </a:ext>
            </a:extLst>
          </p:cNvPr>
          <p:cNvSpPr txBox="1"/>
          <p:nvPr/>
        </p:nvSpPr>
        <p:spPr>
          <a:xfrm>
            <a:off x="18991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44" name="Text: Presentation view for a clear stage">
            <a:extLst>
              <a:ext uri="{FF2B5EF4-FFF2-40B4-BE49-F238E27FC236}">
                <a16:creationId xmlns:a16="http://schemas.microsoft.com/office/drawing/2014/main" id="{29EAED27-3F23-B14D-A351-C3017DE1C3FB}"/>
              </a:ext>
            </a:extLst>
          </p:cNvPr>
          <p:cNvSpPr txBox="1"/>
          <p:nvPr/>
        </p:nvSpPr>
        <p:spPr>
          <a:xfrm>
            <a:off x="11442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Presentation view for a clear stage</a:t>
            </a:r>
          </a:p>
        </p:txBody>
      </p:sp>
      <p:sp>
        <p:nvSpPr>
          <p:cNvPr id="45" name="Urdu: صاف اسٹیج کے لیے پریزنٹیشن ویو">
            <a:extLst>
              <a:ext uri="{FF2B5EF4-FFF2-40B4-BE49-F238E27FC236}">
                <a16:creationId xmlns:a16="http://schemas.microsoft.com/office/drawing/2014/main" id="{2F48DDE4-61AE-3BF8-AD4B-D2754C74B9C4}"/>
              </a:ext>
            </a:extLst>
          </p:cNvPr>
          <p:cNvSpPr txBox="1"/>
          <p:nvPr/>
        </p:nvSpPr>
        <p:spPr>
          <a:xfrm>
            <a:off x="11442701" y="3704431"/>
            <a:ext cx="25718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صاف اسٹیج کے لیے پریزنٹیشن ویو</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6" name="Text: Voice listening and session connection">
            <a:extLst>
              <a:ext uri="{FF2B5EF4-FFF2-40B4-BE49-F238E27FC236}">
                <a16:creationId xmlns:a16="http://schemas.microsoft.com/office/drawing/2014/main" id="{4E0EF782-F665-45FC-934C-AC75E015DD9B}"/>
              </a:ext>
            </a:extLst>
          </p:cNvPr>
          <p:cNvSpPr txBox="1"/>
          <p:nvPr/>
        </p:nvSpPr>
        <p:spPr>
          <a:xfrm>
            <a:off x="11442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Voice listening and session connection</a:t>
            </a:r>
          </a:p>
        </p:txBody>
      </p:sp>
      <p:sp>
        <p:nvSpPr>
          <p:cNvPr id="47" name="Urdu: آواز سنیں اور نشست سے جڑے رہیں">
            <a:extLst>
              <a:ext uri="{FF2B5EF4-FFF2-40B4-BE49-F238E27FC236}">
                <a16:creationId xmlns:a16="http://schemas.microsoft.com/office/drawing/2014/main" id="{912B0EDC-1068-8FBA-0882-EB434358D0F4}"/>
              </a:ext>
            </a:extLst>
          </p:cNvPr>
          <p:cNvSpPr txBox="1"/>
          <p:nvPr/>
        </p:nvSpPr>
        <p:spPr>
          <a:xfrm>
            <a:off x="11442700" y="4364831"/>
            <a:ext cx="28940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آواز سنیں اور نشست سے جڑے رہیں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8" name="Text: Recent stage announcements">
            <a:extLst>
              <a:ext uri="{FF2B5EF4-FFF2-40B4-BE49-F238E27FC236}">
                <a16:creationId xmlns:a16="http://schemas.microsoft.com/office/drawing/2014/main" id="{C0F3C4DE-9E90-53EC-8698-E585C35BAD5D}"/>
              </a:ext>
            </a:extLst>
          </p:cNvPr>
          <p:cNvSpPr txBox="1"/>
          <p:nvPr/>
        </p:nvSpPr>
        <p:spPr>
          <a:xfrm>
            <a:off x="11442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Recent stage announcements</a:t>
            </a:r>
          </a:p>
        </p:txBody>
      </p:sp>
      <p:sp>
        <p:nvSpPr>
          <p:cNvPr id="49" name="Urdu: پچھلے مراحل کے اعلانات دیکھیں">
            <a:extLst>
              <a:ext uri="{FF2B5EF4-FFF2-40B4-BE49-F238E27FC236}">
                <a16:creationId xmlns:a16="http://schemas.microsoft.com/office/drawing/2014/main" id="{A30DDA9B-CF98-0A65-C7B6-AFEF8A3AD17C}"/>
              </a:ext>
            </a:extLst>
          </p:cNvPr>
          <p:cNvSpPr txBox="1"/>
          <p:nvPr/>
        </p:nvSpPr>
        <p:spPr>
          <a:xfrm>
            <a:off x="11442700" y="5025231"/>
            <a:ext cx="24686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پچھلے مراحل کے اعلانات دیکھیں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0" name="Text: Hands-free stage following after Go Live">
            <a:extLst>
              <a:ext uri="{FF2B5EF4-FFF2-40B4-BE49-F238E27FC236}">
                <a16:creationId xmlns:a16="http://schemas.microsoft.com/office/drawing/2014/main" id="{3CB26558-3F96-CB43-150A-878D203FC631}"/>
              </a:ext>
            </a:extLst>
          </p:cNvPr>
          <p:cNvSpPr txBox="1"/>
          <p:nvPr/>
        </p:nvSpPr>
        <p:spPr>
          <a:xfrm>
            <a:off x="11442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Hands-free stage following after Go Live</a:t>
            </a:r>
          </a:p>
        </p:txBody>
      </p:sp>
      <p:sp>
        <p:nvSpPr>
          <p:cNvPr id="51" name="Urdu: گو لائیو کے بعد آواز سے مرحلہ خود بدلتا ہے">
            <a:extLst>
              <a:ext uri="{FF2B5EF4-FFF2-40B4-BE49-F238E27FC236}">
                <a16:creationId xmlns:a16="http://schemas.microsoft.com/office/drawing/2014/main" id="{B44337EE-22ED-C64A-4136-F2011304CDA0}"/>
              </a:ext>
            </a:extLst>
          </p:cNvPr>
          <p:cNvSpPr txBox="1"/>
          <p:nvPr/>
        </p:nvSpPr>
        <p:spPr>
          <a:xfrm>
            <a:off x="11442700" y="5685631"/>
            <a:ext cx="30194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گو لائیو کے بعد آواز سے مرحلہ خود بدلتا ہے</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2" name="Text: Undo an incorrectly recognised stage">
            <a:extLst>
              <a:ext uri="{FF2B5EF4-FFF2-40B4-BE49-F238E27FC236}">
                <a16:creationId xmlns:a16="http://schemas.microsoft.com/office/drawing/2014/main" id="{1E010F92-003E-9F00-0003-2AC460601BA9}"/>
              </a:ext>
            </a:extLst>
          </p:cNvPr>
          <p:cNvSpPr txBox="1"/>
          <p:nvPr/>
        </p:nvSpPr>
        <p:spPr>
          <a:xfrm>
            <a:off x="11442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Undo an incorrectly recognised stage</a:t>
            </a:r>
          </a:p>
        </p:txBody>
      </p:sp>
      <p:sp>
        <p:nvSpPr>
          <p:cNvPr id="53" name="Urdu: غلط پہچانے گئے مرحلے کو واپس کریں">
            <a:extLst>
              <a:ext uri="{FF2B5EF4-FFF2-40B4-BE49-F238E27FC236}">
                <a16:creationId xmlns:a16="http://schemas.microsoft.com/office/drawing/2014/main" id="{78F7F941-FD74-749C-12A1-395708A6E5A3}"/>
              </a:ext>
            </a:extLst>
          </p:cNvPr>
          <p:cNvSpPr txBox="1"/>
          <p:nvPr/>
        </p:nvSpPr>
        <p:spPr>
          <a:xfrm>
            <a:off x="11442700" y="6346031"/>
            <a:ext cx="27337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غلط پہچانے گئے مرحلے کو واپس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4" name="Text: Animated stage, portraits and Latifa focus">
            <a:extLst>
              <a:ext uri="{FF2B5EF4-FFF2-40B4-BE49-F238E27FC236}">
                <a16:creationId xmlns:a16="http://schemas.microsoft.com/office/drawing/2014/main" id="{C3051D83-1334-80F2-73E3-79F841F6F263}"/>
              </a:ext>
            </a:extLst>
          </p:cNvPr>
          <p:cNvSpPr txBox="1"/>
          <p:nvPr/>
        </p:nvSpPr>
        <p:spPr>
          <a:xfrm>
            <a:off x="11442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Animated stage, portraits and Latifa focus</a:t>
            </a:r>
          </a:p>
        </p:txBody>
      </p:sp>
      <p:sp>
        <p:nvSpPr>
          <p:cNvPr id="55" name="Urdu: متحرک اسٹیج، تصاویر اور متعلقہ لطیفے کی نشاندہی">
            <a:extLst>
              <a:ext uri="{FF2B5EF4-FFF2-40B4-BE49-F238E27FC236}">
                <a16:creationId xmlns:a16="http://schemas.microsoft.com/office/drawing/2014/main" id="{9C905454-24B0-E329-8B88-DF08B35546F3}"/>
              </a:ext>
            </a:extLst>
          </p:cNvPr>
          <p:cNvSpPr txBox="1"/>
          <p:nvPr/>
        </p:nvSpPr>
        <p:spPr>
          <a:xfrm>
            <a:off x="11442701" y="7006431"/>
            <a:ext cx="35116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متحرک اسٹیج، تصاویر اور متعلقہ لطیفے کی نشاندہی</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6" name="Text: Each Halqah’s stage is led by its own admins">
            <a:extLst>
              <a:ext uri="{FF2B5EF4-FFF2-40B4-BE49-F238E27FC236}">
                <a16:creationId xmlns:a16="http://schemas.microsoft.com/office/drawing/2014/main" id="{09E2014E-694D-177B-DD1E-913B25669BB0}"/>
              </a:ext>
            </a:extLst>
          </p:cNvPr>
          <p:cNvSpPr txBox="1"/>
          <p:nvPr/>
        </p:nvSpPr>
        <p:spPr>
          <a:xfrm>
            <a:off x="11442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Each Halqah’s stage is led by its own admins</a:t>
            </a:r>
          </a:p>
        </p:txBody>
      </p:sp>
      <p:sp>
        <p:nvSpPr>
          <p:cNvPr id="57" name="Urdu: ہر حلقے کا اسٹیج اس کے اپنے ایڈمن چلاتے ہیں">
            <a:extLst>
              <a:ext uri="{FF2B5EF4-FFF2-40B4-BE49-F238E27FC236}">
                <a16:creationId xmlns:a16="http://schemas.microsoft.com/office/drawing/2014/main" id="{C9C3EFAF-D777-8984-0064-618408A63DFA}"/>
              </a:ext>
            </a:extLst>
          </p:cNvPr>
          <p:cNvSpPr txBox="1"/>
          <p:nvPr/>
        </p:nvSpPr>
        <p:spPr>
          <a:xfrm>
            <a:off x="11442701" y="7666831"/>
            <a:ext cx="34116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ہر حلقے کا اسٹیج اس کے اپنے ایڈمن چلاتے ہیں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8" name="Text: ROLE-BASED FEATURES · Host controls require an authorised account and session.">
            <a:extLst>
              <a:ext uri="{FF2B5EF4-FFF2-40B4-BE49-F238E27FC236}">
                <a16:creationId xmlns:a16="http://schemas.microsoft.com/office/drawing/2014/main" id="{D867E3C2-FB59-5905-3911-A9AAE7D75A4E}"/>
              </a:ext>
            </a:extLst>
          </p:cNvPr>
          <p:cNvSpPr txBox="1"/>
          <p:nvPr/>
        </p:nvSpPr>
        <p:spPr>
          <a:xfrm>
            <a:off x="1092200" y="10083800"/>
            <a:ext cx="6299994" cy="406400"/>
          </a:xfrm>
          <a:prstGeom prst="rect">
            <a:avLst/>
          </a:prstGeom>
          <a:noFill/>
        </p:spPr>
        <p:txBody>
          <a:bodyPr vert="horz" wrap="none" lIns="0" tIns="0" rIns="0" bIns="0" rtlCol="0">
            <a:noAutofit/>
          </a:bodyPr>
          <a:lstStyle/>
          <a:p>
            <a:pPr>
              <a:lnSpc>
                <a:spcPts val="1440"/>
              </a:lnSpc>
            </a:pPr>
            <a:r>
              <a:rPr lang="en-US" sz="1200">
                <a:solidFill>
                  <a:srgbClr val="84723F"/>
                </a:solidFill>
                <a:latin typeface="Segoe UI" panose="020B0502040204020203" pitchFamily="34" charset="0"/>
              </a:rPr>
              <a:t>ROLE-BASED FEATURES · Host controls require an authorised account and session.</a:t>
            </a:r>
          </a:p>
        </p:txBody>
      </p:sp>
      <p:sp>
        <p:nvSpPr>
          <p:cNvPr id="59" name="Text: SILSILA NAQSHBANDIA OWAISIAH">
            <a:extLst>
              <a:ext uri="{FF2B5EF4-FFF2-40B4-BE49-F238E27FC236}">
                <a16:creationId xmlns:a16="http://schemas.microsoft.com/office/drawing/2014/main" id="{B6F3D8B2-E12D-3271-5F5E-72DA96F6BE74}"/>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60" name="Text: App map">
            <a:extLst>
              <a:ext uri="{FF2B5EF4-FFF2-40B4-BE49-F238E27FC236}">
                <a16:creationId xmlns:a16="http://schemas.microsoft.com/office/drawing/2014/main" id="{1CF5E860-B051-F3A0-A219-F066CCB7F0A2}"/>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61" name="Text: All features">
            <a:extLst>
              <a:ext uri="{FF2B5EF4-FFF2-40B4-BE49-F238E27FC236}">
                <a16:creationId xmlns:a16="http://schemas.microsoft.com/office/drawing/2014/main" id="{5B39182E-218F-5B65-8546-C6F3D09C19F2}"/>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62" name="Text: 63 / 65">
            <a:extLst>
              <a:ext uri="{FF2B5EF4-FFF2-40B4-BE49-F238E27FC236}">
                <a16:creationId xmlns:a16="http://schemas.microsoft.com/office/drawing/2014/main" id="{EF1AEFFF-0952-7710-760D-E01DA6DAA5CB}"/>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63 / 65</a:t>
            </a:r>
          </a:p>
        </p:txBody>
      </p:sp>
      <p:sp>
        <p:nvSpPr>
          <p:cNvPr id="63" name="Text: ‹">
            <a:extLst>
              <a:ext uri="{FF2B5EF4-FFF2-40B4-BE49-F238E27FC236}">
                <a16:creationId xmlns:a16="http://schemas.microsoft.com/office/drawing/2014/main" id="{5C882DB2-0237-D0C5-59D9-A10997AE8BE4}"/>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64" name="Text: ›">
            <a:extLst>
              <a:ext uri="{FF2B5EF4-FFF2-40B4-BE49-F238E27FC236}">
                <a16:creationId xmlns:a16="http://schemas.microsoft.com/office/drawing/2014/main" id="{1D6392AF-191F-C9F6-B7D5-25A9D76E0072}"/>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65" name="Explore: screen=stage-latifa7">
            <a:hlinkClick r:id="rId4"/>
            <a:extLst>
              <a:ext uri="{FF2B5EF4-FFF2-40B4-BE49-F238E27FC236}">
                <a16:creationId xmlns:a16="http://schemas.microsoft.com/office/drawing/2014/main" id="{9FFC0E2E-9FDE-0611-40C5-A14989863571}"/>
              </a:ext>
            </a:extLst>
          </p:cNvPr>
          <p:cNvSpPr/>
          <p:nvPr/>
        </p:nvSpPr>
        <p:spPr>
          <a:xfrm>
            <a:off x="1079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Explore: screen=stage-latifa7">
            <a:hlinkClick r:id="rId4"/>
            <a:extLst>
              <a:ext uri="{FF2B5EF4-FFF2-40B4-BE49-F238E27FC236}">
                <a16:creationId xmlns:a16="http://schemas.microsoft.com/office/drawing/2014/main" id="{8406757E-B7F7-8E6D-D891-11833863AF36}"/>
              </a:ext>
            </a:extLst>
          </p:cNvPr>
          <p:cNvSpPr/>
          <p:nvPr/>
        </p:nvSpPr>
        <p:spPr>
          <a:xfrm>
            <a:off x="10985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Navigate: architecture">
            <a:hlinkClick r:id="rId5" action="ppaction://hlinksldjump"/>
            <a:extLst>
              <a:ext uri="{FF2B5EF4-FFF2-40B4-BE49-F238E27FC236}">
                <a16:creationId xmlns:a16="http://schemas.microsoft.com/office/drawing/2014/main" id="{30EB8C40-EDB9-0FE0-6E9A-899CB6D26227}"/>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Explore: features">
            <a:hlinkClick r:id="rId6"/>
            <a:extLst>
              <a:ext uri="{FF2B5EF4-FFF2-40B4-BE49-F238E27FC236}">
                <a16:creationId xmlns:a16="http://schemas.microsoft.com/office/drawing/2014/main" id="{F235A9FE-0880-A9A7-41EA-9DD1F27E6E1E}"/>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Navigate: tree-13">
            <a:hlinkClick r:id="rId7" action="ppaction://hlinksldjump"/>
            <a:extLst>
              <a:ext uri="{FF2B5EF4-FFF2-40B4-BE49-F238E27FC236}">
                <a16:creationId xmlns:a16="http://schemas.microsoft.com/office/drawing/2014/main" id="{4B557F4E-7044-28E7-9A9E-3CF0B156E0D4}"/>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Navigate: tree-15">
            <a:hlinkClick r:id="rId8" action="ppaction://hlinksldjump"/>
            <a:extLst>
              <a:ext uri="{FF2B5EF4-FFF2-40B4-BE49-F238E27FC236}">
                <a16:creationId xmlns:a16="http://schemas.microsoft.com/office/drawing/2014/main" id="{B4756552-E2F3-72F4-5E09-471DE703FB37}"/>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2572177"/>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name="tree-15">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F9B340B0-BCE6-FD44-E84F-9E7D051E6AA3}"/>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cxnSp>
        <p:nvCxnSpPr>
          <p:cNvPr id="4" name="Editable architecture connector">
            <a:extLst>
              <a:ext uri="{FF2B5EF4-FFF2-40B4-BE49-F238E27FC236}">
                <a16:creationId xmlns:a16="http://schemas.microsoft.com/office/drawing/2014/main" id="{D46DDAD4-0656-4606-C0C5-6D1925A51719}"/>
              </a:ext>
            </a:extLst>
          </p:cNvPr>
          <p:cNvCxnSpPr/>
          <p:nvPr/>
        </p:nvCxnSpPr>
        <p:spPr>
          <a:xfrm>
            <a:off x="1206500" y="3175000"/>
            <a:ext cx="0" cy="63500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 name="Editable architecture connector">
            <a:extLst>
              <a:ext uri="{FF2B5EF4-FFF2-40B4-BE49-F238E27FC236}">
                <a16:creationId xmlns:a16="http://schemas.microsoft.com/office/drawing/2014/main" id="{F8B10F2A-EE27-D6E7-BD37-6EDBF68EFF85}"/>
              </a:ext>
            </a:extLst>
          </p:cNvPr>
          <p:cNvCxnSpPr/>
          <p:nvPr/>
        </p:nvCxnSpPr>
        <p:spPr>
          <a:xfrm>
            <a:off x="1206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 name="Editable architecture connector">
            <a:extLst>
              <a:ext uri="{FF2B5EF4-FFF2-40B4-BE49-F238E27FC236}">
                <a16:creationId xmlns:a16="http://schemas.microsoft.com/office/drawing/2014/main" id="{C89C3E4A-0E4D-E086-F1B6-277F7D7A4734}"/>
              </a:ext>
            </a:extLst>
          </p:cNvPr>
          <p:cNvCxnSpPr/>
          <p:nvPr/>
        </p:nvCxnSpPr>
        <p:spPr>
          <a:xfrm>
            <a:off x="1206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 name="Editable architecture connector">
            <a:extLst>
              <a:ext uri="{FF2B5EF4-FFF2-40B4-BE49-F238E27FC236}">
                <a16:creationId xmlns:a16="http://schemas.microsoft.com/office/drawing/2014/main" id="{BE5F2E64-4597-5DE8-D386-7A2AA2799894}"/>
              </a:ext>
            </a:extLst>
          </p:cNvPr>
          <p:cNvCxnSpPr/>
          <p:nvPr/>
        </p:nvCxnSpPr>
        <p:spPr>
          <a:xfrm>
            <a:off x="1206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 name="Editable architecture connector">
            <a:extLst>
              <a:ext uri="{FF2B5EF4-FFF2-40B4-BE49-F238E27FC236}">
                <a16:creationId xmlns:a16="http://schemas.microsoft.com/office/drawing/2014/main" id="{F9B2A0B0-97A0-E6D7-5EA7-B2A2056506EC}"/>
              </a:ext>
            </a:extLst>
          </p:cNvPr>
          <p:cNvCxnSpPr/>
          <p:nvPr/>
        </p:nvCxnSpPr>
        <p:spPr>
          <a:xfrm>
            <a:off x="1206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 name="Editable architecture connector">
            <a:extLst>
              <a:ext uri="{FF2B5EF4-FFF2-40B4-BE49-F238E27FC236}">
                <a16:creationId xmlns:a16="http://schemas.microsoft.com/office/drawing/2014/main" id="{7FC0952B-E00E-C21A-8701-2E5FF7B7578E}"/>
              </a:ext>
            </a:extLst>
          </p:cNvPr>
          <p:cNvCxnSpPr/>
          <p:nvPr/>
        </p:nvCxnSpPr>
        <p:spPr>
          <a:xfrm>
            <a:off x="1206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0" name="Editable architecture connector">
            <a:extLst>
              <a:ext uri="{FF2B5EF4-FFF2-40B4-BE49-F238E27FC236}">
                <a16:creationId xmlns:a16="http://schemas.microsoft.com/office/drawing/2014/main" id="{ED890B25-7D71-1F54-F239-845442B4C3DF}"/>
              </a:ext>
            </a:extLst>
          </p:cNvPr>
          <p:cNvCxnSpPr/>
          <p:nvPr/>
        </p:nvCxnSpPr>
        <p:spPr>
          <a:xfrm>
            <a:off x="1206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1" name="Editable architecture connector">
            <a:extLst>
              <a:ext uri="{FF2B5EF4-FFF2-40B4-BE49-F238E27FC236}">
                <a16:creationId xmlns:a16="http://schemas.microsoft.com/office/drawing/2014/main" id="{A6742A0B-5946-4A83-FB27-7C404938E591}"/>
              </a:ext>
            </a:extLst>
          </p:cNvPr>
          <p:cNvCxnSpPr/>
          <p:nvPr/>
        </p:nvCxnSpPr>
        <p:spPr>
          <a:xfrm>
            <a:off x="1206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2" name="Editable architecture connector">
            <a:extLst>
              <a:ext uri="{FF2B5EF4-FFF2-40B4-BE49-F238E27FC236}">
                <a16:creationId xmlns:a16="http://schemas.microsoft.com/office/drawing/2014/main" id="{472C071D-0CD9-37F5-5108-5653F051DF77}"/>
              </a:ext>
            </a:extLst>
          </p:cNvPr>
          <p:cNvCxnSpPr/>
          <p:nvPr/>
        </p:nvCxnSpPr>
        <p:spPr>
          <a:xfrm>
            <a:off x="1206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3" name="Editable architecture connector">
            <a:extLst>
              <a:ext uri="{FF2B5EF4-FFF2-40B4-BE49-F238E27FC236}">
                <a16:creationId xmlns:a16="http://schemas.microsoft.com/office/drawing/2014/main" id="{23F6294D-60B4-9125-FFCF-FDF860D7D4AE}"/>
              </a:ext>
            </a:extLst>
          </p:cNvPr>
          <p:cNvCxnSpPr/>
          <p:nvPr/>
        </p:nvCxnSpPr>
        <p:spPr>
          <a:xfrm>
            <a:off x="1206500" y="8864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4" name="Editable architecture connector">
            <a:extLst>
              <a:ext uri="{FF2B5EF4-FFF2-40B4-BE49-F238E27FC236}">
                <a16:creationId xmlns:a16="http://schemas.microsoft.com/office/drawing/2014/main" id="{FA711449-6315-72FA-D22E-A48A626EB928}"/>
              </a:ext>
            </a:extLst>
          </p:cNvPr>
          <p:cNvCxnSpPr/>
          <p:nvPr/>
        </p:nvCxnSpPr>
        <p:spPr>
          <a:xfrm>
            <a:off x="1206500" y="9525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5" name="Editable architecture connector">
            <a:extLst>
              <a:ext uri="{FF2B5EF4-FFF2-40B4-BE49-F238E27FC236}">
                <a16:creationId xmlns:a16="http://schemas.microsoft.com/office/drawing/2014/main" id="{C00E8BE5-E93F-E661-F21A-AFF6FC60346C}"/>
              </a:ext>
            </a:extLst>
          </p:cNvPr>
          <p:cNvCxnSpPr/>
          <p:nvPr/>
        </p:nvCxnSpPr>
        <p:spPr>
          <a:xfrm>
            <a:off x="11112500" y="3175000"/>
            <a:ext cx="0" cy="63500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6" name="Editable architecture connector">
            <a:extLst>
              <a:ext uri="{FF2B5EF4-FFF2-40B4-BE49-F238E27FC236}">
                <a16:creationId xmlns:a16="http://schemas.microsoft.com/office/drawing/2014/main" id="{8AA0CE69-B5DC-4276-9A80-9C18B1A3EFAF}"/>
              </a:ext>
            </a:extLst>
          </p:cNvPr>
          <p:cNvCxnSpPr/>
          <p:nvPr/>
        </p:nvCxnSpPr>
        <p:spPr>
          <a:xfrm>
            <a:off x="11112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7" name="Editable architecture connector">
            <a:extLst>
              <a:ext uri="{FF2B5EF4-FFF2-40B4-BE49-F238E27FC236}">
                <a16:creationId xmlns:a16="http://schemas.microsoft.com/office/drawing/2014/main" id="{54FCE32A-8283-A81B-47B0-2CDDA11321BF}"/>
              </a:ext>
            </a:extLst>
          </p:cNvPr>
          <p:cNvCxnSpPr/>
          <p:nvPr/>
        </p:nvCxnSpPr>
        <p:spPr>
          <a:xfrm>
            <a:off x="11112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8" name="Editable architecture connector">
            <a:extLst>
              <a:ext uri="{FF2B5EF4-FFF2-40B4-BE49-F238E27FC236}">
                <a16:creationId xmlns:a16="http://schemas.microsoft.com/office/drawing/2014/main" id="{C797A9D7-0402-498A-280F-3F29F906FA62}"/>
              </a:ext>
            </a:extLst>
          </p:cNvPr>
          <p:cNvCxnSpPr/>
          <p:nvPr/>
        </p:nvCxnSpPr>
        <p:spPr>
          <a:xfrm>
            <a:off x="11112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9" name="Editable architecture connector">
            <a:extLst>
              <a:ext uri="{FF2B5EF4-FFF2-40B4-BE49-F238E27FC236}">
                <a16:creationId xmlns:a16="http://schemas.microsoft.com/office/drawing/2014/main" id="{D7F314EC-A73A-EDB2-4BB7-B4B413F926B4}"/>
              </a:ext>
            </a:extLst>
          </p:cNvPr>
          <p:cNvCxnSpPr/>
          <p:nvPr/>
        </p:nvCxnSpPr>
        <p:spPr>
          <a:xfrm>
            <a:off x="11112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0" name="Editable architecture connector">
            <a:extLst>
              <a:ext uri="{FF2B5EF4-FFF2-40B4-BE49-F238E27FC236}">
                <a16:creationId xmlns:a16="http://schemas.microsoft.com/office/drawing/2014/main" id="{E44F2AEC-60ED-C2B6-FCA3-98E6C4F618B2}"/>
              </a:ext>
            </a:extLst>
          </p:cNvPr>
          <p:cNvCxnSpPr/>
          <p:nvPr/>
        </p:nvCxnSpPr>
        <p:spPr>
          <a:xfrm>
            <a:off x="11112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1" name="Editable architecture connector">
            <a:extLst>
              <a:ext uri="{FF2B5EF4-FFF2-40B4-BE49-F238E27FC236}">
                <a16:creationId xmlns:a16="http://schemas.microsoft.com/office/drawing/2014/main" id="{935E9859-C195-4D3F-8E3A-788F88A70EF9}"/>
              </a:ext>
            </a:extLst>
          </p:cNvPr>
          <p:cNvCxnSpPr/>
          <p:nvPr/>
        </p:nvCxnSpPr>
        <p:spPr>
          <a:xfrm>
            <a:off x="11112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2" name="Editable architecture connector">
            <a:extLst>
              <a:ext uri="{FF2B5EF4-FFF2-40B4-BE49-F238E27FC236}">
                <a16:creationId xmlns:a16="http://schemas.microsoft.com/office/drawing/2014/main" id="{7487CF6C-758E-527B-2E4C-AFA19BE090E7}"/>
              </a:ext>
            </a:extLst>
          </p:cNvPr>
          <p:cNvCxnSpPr/>
          <p:nvPr/>
        </p:nvCxnSpPr>
        <p:spPr>
          <a:xfrm>
            <a:off x="11112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3" name="Editable architecture connector">
            <a:extLst>
              <a:ext uri="{FF2B5EF4-FFF2-40B4-BE49-F238E27FC236}">
                <a16:creationId xmlns:a16="http://schemas.microsoft.com/office/drawing/2014/main" id="{2C79E6BF-762A-1CEC-739C-6D5CB84BC660}"/>
              </a:ext>
            </a:extLst>
          </p:cNvPr>
          <p:cNvCxnSpPr/>
          <p:nvPr/>
        </p:nvCxnSpPr>
        <p:spPr>
          <a:xfrm>
            <a:off x="11112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4" name="Editable architecture connector">
            <a:extLst>
              <a:ext uri="{FF2B5EF4-FFF2-40B4-BE49-F238E27FC236}">
                <a16:creationId xmlns:a16="http://schemas.microsoft.com/office/drawing/2014/main" id="{75E458AC-0338-AAC1-3005-FABAB2A8F979}"/>
              </a:ext>
            </a:extLst>
          </p:cNvPr>
          <p:cNvCxnSpPr/>
          <p:nvPr/>
        </p:nvCxnSpPr>
        <p:spPr>
          <a:xfrm>
            <a:off x="11112500" y="8864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5" name="Editable architecture connector">
            <a:extLst>
              <a:ext uri="{FF2B5EF4-FFF2-40B4-BE49-F238E27FC236}">
                <a16:creationId xmlns:a16="http://schemas.microsoft.com/office/drawing/2014/main" id="{BFAD39A1-E10B-B73E-2026-BF5DBB4A36F8}"/>
              </a:ext>
            </a:extLst>
          </p:cNvPr>
          <p:cNvCxnSpPr/>
          <p:nvPr/>
        </p:nvCxnSpPr>
        <p:spPr>
          <a:xfrm>
            <a:off x="11112500" y="9525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6" name="Text: DARUL IRFAN">
            <a:extLst>
              <a:ext uri="{FF2B5EF4-FFF2-40B4-BE49-F238E27FC236}">
                <a16:creationId xmlns:a16="http://schemas.microsoft.com/office/drawing/2014/main" id="{B9BC9291-7B73-2891-8919-5F0C1E13204D}"/>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27" name="Text: FEATURE ARCHITECTURE">
            <a:extLst>
              <a:ext uri="{FF2B5EF4-FFF2-40B4-BE49-F238E27FC236}">
                <a16:creationId xmlns:a16="http://schemas.microsoft.com/office/drawing/2014/main" id="{EB78846B-254E-5B1A-382B-CE1A449E90D9}"/>
              </a:ext>
            </a:extLst>
          </p:cNvPr>
          <p:cNvSpPr txBox="1"/>
          <p:nvPr/>
        </p:nvSpPr>
        <p:spPr>
          <a:xfrm>
            <a:off x="3070820" y="527050"/>
            <a:ext cx="2861072"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FEATURE ARCHITECTURE</a:t>
            </a:r>
          </a:p>
        </p:txBody>
      </p:sp>
      <p:sp>
        <p:nvSpPr>
          <p:cNvPr id="28" name="Text: Darul Irfan / Administration &amp; live Zikr">
            <a:extLst>
              <a:ext uri="{FF2B5EF4-FFF2-40B4-BE49-F238E27FC236}">
                <a16:creationId xmlns:a16="http://schemas.microsoft.com/office/drawing/2014/main" id="{117F99C9-40DF-4D8C-83DA-1A9A87686EAE}"/>
              </a:ext>
            </a:extLst>
          </p:cNvPr>
          <p:cNvSpPr txBox="1"/>
          <p:nvPr/>
        </p:nvSpPr>
        <p:spPr>
          <a:xfrm>
            <a:off x="965200" y="1295400"/>
            <a:ext cx="7695819" cy="787400"/>
          </a:xfrm>
          <a:prstGeom prst="rect">
            <a:avLst/>
          </a:prstGeom>
          <a:noFill/>
        </p:spPr>
        <p:txBody>
          <a:bodyPr vert="horz" wrap="none" lIns="0" tIns="0" rIns="0" bIns="0" rtlCol="0">
            <a:noAutofit/>
          </a:bodyPr>
          <a:lstStyle/>
          <a:p>
            <a:pPr>
              <a:lnSpc>
                <a:spcPts val="4080"/>
              </a:lnSpc>
            </a:pPr>
            <a:r>
              <a:rPr lang="en-US" sz="3400">
                <a:solidFill>
                  <a:srgbClr val="153D31"/>
                </a:solidFill>
                <a:latin typeface="Segoe UI Semibold" panose="020B0702040204020203" pitchFamily="34" charset="0"/>
              </a:rPr>
              <a:t>Darul Irfan / Administration &amp; live Zikr</a:t>
            </a:r>
          </a:p>
        </p:txBody>
      </p:sp>
      <p:sp>
        <p:nvSpPr>
          <p:cNvPr id="29" name="Urdu: انتظام اور لائیو ذکر">
            <a:extLst>
              <a:ext uri="{FF2B5EF4-FFF2-40B4-BE49-F238E27FC236}">
                <a16:creationId xmlns:a16="http://schemas.microsoft.com/office/drawing/2014/main" id="{06E318DC-855A-518D-7964-0AC182CF4388}"/>
              </a:ext>
            </a:extLst>
          </p:cNvPr>
          <p:cNvSpPr txBox="1"/>
          <p:nvPr/>
        </p:nvSpPr>
        <p:spPr>
          <a:xfrm>
            <a:off x="965200" y="1943100"/>
            <a:ext cx="2089214" cy="797520"/>
          </a:xfrm>
          <a:prstGeom prst="rect">
            <a:avLst/>
          </a:prstGeom>
          <a:noFill/>
        </p:spPr>
        <p:txBody>
          <a:bodyPr vert="horz" wrap="none" lIns="0" tIns="0" rIns="0" bIns="0" rtlCol="0">
            <a:noAutofit/>
          </a:bodyPr>
          <a:lstStyle/>
          <a:p>
            <a:pPr algn="r" rtl="1">
              <a:lnSpc>
                <a:spcPts val="4680"/>
              </a:lnSpc>
            </a:pPr>
            <a:r>
              <a:rPr lang="ar-AE" sz="2600">
                <a:solidFill>
                  <a:srgbClr val="90712A"/>
                </a:solidFill>
                <a:latin typeface="Noto Nastaliq Urdu" panose="020B0502040504020204" pitchFamily="34" charset="-78"/>
                <a:cs typeface="Noto Nastaliq Urdu" panose="020B0502040504020204" pitchFamily="34" charset="-78"/>
              </a:rPr>
              <a:t>انتظام اور لائیو ذکر</a:t>
            </a:r>
            <a:endParaRPr lang="en-US" sz="2600">
              <a:solidFill>
                <a:srgbClr val="90712A"/>
              </a:solidFill>
              <a:latin typeface="Noto Nastaliq Urdu" panose="020B0502040504020204" pitchFamily="34" charset="-78"/>
              <a:cs typeface="Noto Nastaliq Urdu" panose="020B0502040504020204" pitchFamily="34" charset="-78"/>
            </a:endParaRPr>
          </a:p>
        </p:txBody>
      </p:sp>
      <p:sp>
        <p:nvSpPr>
          <p:cNvPr id="30" name="Text: Administration &amp; live Zikr">
            <a:extLst>
              <a:ext uri="{FF2B5EF4-FFF2-40B4-BE49-F238E27FC236}">
                <a16:creationId xmlns:a16="http://schemas.microsoft.com/office/drawing/2014/main" id="{F9CBE302-7305-98BF-49C0-4408DC49EBDD}"/>
              </a:ext>
            </a:extLst>
          </p:cNvPr>
          <p:cNvSpPr txBox="1"/>
          <p:nvPr/>
        </p:nvSpPr>
        <p:spPr>
          <a:xfrm>
            <a:off x="1079499" y="2654300"/>
            <a:ext cx="3812350"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Administration &amp; live Zikr</a:t>
            </a:r>
          </a:p>
        </p:txBody>
      </p:sp>
      <p:sp>
        <p:nvSpPr>
          <p:cNvPr id="31" name="Urdu: انتظام اور لائیو ذکر">
            <a:extLst>
              <a:ext uri="{FF2B5EF4-FFF2-40B4-BE49-F238E27FC236}">
                <a16:creationId xmlns:a16="http://schemas.microsoft.com/office/drawing/2014/main" id="{04ED4D58-E2EA-7E59-C167-467DC22C16BB}"/>
              </a:ext>
            </a:extLst>
          </p:cNvPr>
          <p:cNvSpPr txBox="1"/>
          <p:nvPr/>
        </p:nvSpPr>
        <p:spPr>
          <a:xfrm>
            <a:off x="5076825" y="2724150"/>
            <a:ext cx="1624076"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انتظام اور لائیو ذکر</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32" name="Text: ↗">
            <a:extLst>
              <a:ext uri="{FF2B5EF4-FFF2-40B4-BE49-F238E27FC236}">
                <a16:creationId xmlns:a16="http://schemas.microsoft.com/office/drawing/2014/main" id="{A5FEAD95-A74C-8342-26C0-B535387BD1B8}"/>
              </a:ext>
            </a:extLst>
          </p:cNvPr>
          <p:cNvSpPr txBox="1"/>
          <p:nvPr/>
        </p:nvSpPr>
        <p:spPr>
          <a:xfrm>
            <a:off x="9085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33" name="Text: Super admin dashboard: Halqahs, people, live Zikr and meetings">
            <a:extLst>
              <a:ext uri="{FF2B5EF4-FFF2-40B4-BE49-F238E27FC236}">
                <a16:creationId xmlns:a16="http://schemas.microsoft.com/office/drawing/2014/main" id="{EC464EAC-9DE1-6C15-4350-0B7FB47AFD8A}"/>
              </a:ext>
            </a:extLst>
          </p:cNvPr>
          <p:cNvSpPr txBox="1"/>
          <p:nvPr/>
        </p:nvSpPr>
        <p:spPr>
          <a:xfrm>
            <a:off x="1536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Super admin dashboard: Halqahs, people, live Zikr and meetings</a:t>
            </a:r>
          </a:p>
        </p:txBody>
      </p:sp>
      <p:sp>
        <p:nvSpPr>
          <p:cNvPr id="34" name="Urdu: سپر ایڈمن ڈیش بورڈ: حلقے، افراد، لائیو ذکر اور میٹنگز">
            <a:extLst>
              <a:ext uri="{FF2B5EF4-FFF2-40B4-BE49-F238E27FC236}">
                <a16:creationId xmlns:a16="http://schemas.microsoft.com/office/drawing/2014/main" id="{E5225D4B-F304-40F0-C9A6-7492A6A068CD}"/>
              </a:ext>
            </a:extLst>
          </p:cNvPr>
          <p:cNvSpPr txBox="1"/>
          <p:nvPr/>
        </p:nvSpPr>
        <p:spPr>
          <a:xfrm>
            <a:off x="1536701" y="3704431"/>
            <a:ext cx="36640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سپر ایڈمن ڈیش بورڈ: حلقے، افراد، لائیو ذکر اور میٹنگز</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5" name="Text: Make a Halqah; rename, describe or retire it">
            <a:extLst>
              <a:ext uri="{FF2B5EF4-FFF2-40B4-BE49-F238E27FC236}">
                <a16:creationId xmlns:a16="http://schemas.microsoft.com/office/drawing/2014/main" id="{16E775B7-C33E-C88E-A88E-EBFE846041D7}"/>
              </a:ext>
            </a:extLst>
          </p:cNvPr>
          <p:cNvSpPr txBox="1"/>
          <p:nvPr/>
        </p:nvSpPr>
        <p:spPr>
          <a:xfrm>
            <a:off x="1536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Make a Halqah; rename, describe or retire it</a:t>
            </a:r>
          </a:p>
        </p:txBody>
      </p:sp>
      <p:sp>
        <p:nvSpPr>
          <p:cNvPr id="36" name="Urdu: حلقہ بنائیں؛ نام اور تعارف بدلیں یا ختم کریں">
            <a:extLst>
              <a:ext uri="{FF2B5EF4-FFF2-40B4-BE49-F238E27FC236}">
                <a16:creationId xmlns:a16="http://schemas.microsoft.com/office/drawing/2014/main" id="{05BB53BC-E1CB-A130-F813-095949C5FAEA}"/>
              </a:ext>
            </a:extLst>
          </p:cNvPr>
          <p:cNvSpPr txBox="1"/>
          <p:nvPr/>
        </p:nvSpPr>
        <p:spPr>
          <a:xfrm>
            <a:off x="1536701" y="4364831"/>
            <a:ext cx="32893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حلقہ بنائیں؛ نام اور تعارف بدلیں یا ختم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7" name="Text: Search everyone who has signed in">
            <a:extLst>
              <a:ext uri="{FF2B5EF4-FFF2-40B4-BE49-F238E27FC236}">
                <a16:creationId xmlns:a16="http://schemas.microsoft.com/office/drawing/2014/main" id="{0C191B5E-B177-BE3A-EB8B-3EF6106BD069}"/>
              </a:ext>
            </a:extLst>
          </p:cNvPr>
          <p:cNvSpPr txBox="1"/>
          <p:nvPr/>
        </p:nvSpPr>
        <p:spPr>
          <a:xfrm>
            <a:off x="1536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Search everyone who has signed in</a:t>
            </a:r>
          </a:p>
        </p:txBody>
      </p:sp>
      <p:sp>
        <p:nvSpPr>
          <p:cNvPr id="38" name="Urdu: سائن اِن کرنے والے ہر فرد کو تلاش کریں">
            <a:extLst>
              <a:ext uri="{FF2B5EF4-FFF2-40B4-BE49-F238E27FC236}">
                <a16:creationId xmlns:a16="http://schemas.microsoft.com/office/drawing/2014/main" id="{5F47D328-86F2-1B2B-BB03-923DF7B00A0B}"/>
              </a:ext>
            </a:extLst>
          </p:cNvPr>
          <p:cNvSpPr txBox="1"/>
          <p:nvPr/>
        </p:nvSpPr>
        <p:spPr>
          <a:xfrm>
            <a:off x="1536700" y="5025231"/>
            <a:ext cx="30893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سائن اِن کرنے والے ہر فرد کو تلاش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9" name="Text: Place anyone in any Halqah, in any role">
            <a:extLst>
              <a:ext uri="{FF2B5EF4-FFF2-40B4-BE49-F238E27FC236}">
                <a16:creationId xmlns:a16="http://schemas.microsoft.com/office/drawing/2014/main" id="{DEE9FC33-4CA1-682E-33CB-D5EA98828356}"/>
              </a:ext>
            </a:extLst>
          </p:cNvPr>
          <p:cNvSpPr txBox="1"/>
          <p:nvPr/>
        </p:nvSpPr>
        <p:spPr>
          <a:xfrm>
            <a:off x="1536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Place anyone in any Halqah, in any role</a:t>
            </a:r>
          </a:p>
        </p:txBody>
      </p:sp>
      <p:sp>
        <p:nvSpPr>
          <p:cNvPr id="40" name="Urdu: کسی کو بھی کسی حلقے میں کسی بھی کردار میں رکھیں">
            <a:extLst>
              <a:ext uri="{FF2B5EF4-FFF2-40B4-BE49-F238E27FC236}">
                <a16:creationId xmlns:a16="http://schemas.microsoft.com/office/drawing/2014/main" id="{36D3A56F-12E9-5E25-0E12-BF324EB161BE}"/>
              </a:ext>
            </a:extLst>
          </p:cNvPr>
          <p:cNvSpPr txBox="1"/>
          <p:nvPr/>
        </p:nvSpPr>
        <p:spPr>
          <a:xfrm>
            <a:off x="1536701" y="5685631"/>
            <a:ext cx="35433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کسی کو بھی کسی حلقے میں کسی بھی کردار میں رکھیں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1" name="Text: Today's pictures: day, place on Today, drafts from WhatsApp">
            <a:extLst>
              <a:ext uri="{FF2B5EF4-FFF2-40B4-BE49-F238E27FC236}">
                <a16:creationId xmlns:a16="http://schemas.microsoft.com/office/drawing/2014/main" id="{BC24C5D4-2E2F-8BA8-EBC6-253E171392EF}"/>
              </a:ext>
            </a:extLst>
          </p:cNvPr>
          <p:cNvSpPr txBox="1"/>
          <p:nvPr/>
        </p:nvSpPr>
        <p:spPr>
          <a:xfrm>
            <a:off x="1536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Today's pictures: day, place on Today, drafts from WhatsApp</a:t>
            </a:r>
          </a:p>
        </p:txBody>
      </p:sp>
      <p:sp>
        <p:nvSpPr>
          <p:cNvPr id="42" name="Urdu: آج کی تصاویر: دن، آج کے صفحے پر جگہ، واٹس ایپ سے مسودے">
            <a:extLst>
              <a:ext uri="{FF2B5EF4-FFF2-40B4-BE49-F238E27FC236}">
                <a16:creationId xmlns:a16="http://schemas.microsoft.com/office/drawing/2014/main" id="{443886EF-9C1E-3E4A-C95B-28E88B139BF4}"/>
              </a:ext>
            </a:extLst>
          </p:cNvPr>
          <p:cNvSpPr txBox="1"/>
          <p:nvPr/>
        </p:nvSpPr>
        <p:spPr>
          <a:xfrm>
            <a:off x="1536700" y="6346031"/>
            <a:ext cx="47720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آج کی تصاویر: دن، آج کے صفحے پر جگہ، واٹس ایپ سے مسودے</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3" name="Text: Add people by email, phone code or code only">
            <a:extLst>
              <a:ext uri="{FF2B5EF4-FFF2-40B4-BE49-F238E27FC236}">
                <a16:creationId xmlns:a16="http://schemas.microsoft.com/office/drawing/2014/main" id="{5F8FB48A-1F96-CAAD-D558-1640D8BA5E29}"/>
              </a:ext>
            </a:extLst>
          </p:cNvPr>
          <p:cNvSpPr txBox="1"/>
          <p:nvPr/>
        </p:nvSpPr>
        <p:spPr>
          <a:xfrm>
            <a:off x="1536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Add people by email, phone code or code only</a:t>
            </a:r>
          </a:p>
        </p:txBody>
      </p:sp>
      <p:sp>
        <p:nvSpPr>
          <p:cNvPr id="44" name="Urdu: ای میل، فون کوڈ یا صرف کوڈ سے افراد شامل کریں">
            <a:extLst>
              <a:ext uri="{FF2B5EF4-FFF2-40B4-BE49-F238E27FC236}">
                <a16:creationId xmlns:a16="http://schemas.microsoft.com/office/drawing/2014/main" id="{30C6DB58-2ED2-B588-EE38-024909EB792D}"/>
              </a:ext>
            </a:extLst>
          </p:cNvPr>
          <p:cNvSpPr txBox="1"/>
          <p:nvPr/>
        </p:nvSpPr>
        <p:spPr>
          <a:xfrm>
            <a:off x="1536701" y="7006431"/>
            <a:ext cx="37545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ای میل، فون کوڈ یا صرف کوڈ سے افراد شامل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5" name="Text: Invitation codes last 1 to 90 days">
            <a:extLst>
              <a:ext uri="{FF2B5EF4-FFF2-40B4-BE49-F238E27FC236}">
                <a16:creationId xmlns:a16="http://schemas.microsoft.com/office/drawing/2014/main" id="{D40645F7-AA0A-9A90-4FE5-7DD56DB30583}"/>
              </a:ext>
            </a:extLst>
          </p:cNvPr>
          <p:cNvSpPr txBox="1"/>
          <p:nvPr/>
        </p:nvSpPr>
        <p:spPr>
          <a:xfrm>
            <a:off x="1536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Invitation codes last 1 to 90 days</a:t>
            </a:r>
          </a:p>
        </p:txBody>
      </p:sp>
      <p:sp>
        <p:nvSpPr>
          <p:cNvPr id="46" name="Urdu: دعوتی کوڈ 1 سے 90 دن تک">
            <a:extLst>
              <a:ext uri="{FF2B5EF4-FFF2-40B4-BE49-F238E27FC236}">
                <a16:creationId xmlns:a16="http://schemas.microsoft.com/office/drawing/2014/main" id="{B6432AB0-5310-D0DC-7618-66275DCD98CB}"/>
              </a:ext>
            </a:extLst>
          </p:cNvPr>
          <p:cNvSpPr txBox="1"/>
          <p:nvPr/>
        </p:nvSpPr>
        <p:spPr>
          <a:xfrm>
            <a:off x="1536701" y="7666831"/>
            <a:ext cx="19939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دعوتی کوڈ 1 سے 90 دن تک</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7" name="Text: Posts with up to 10 photos or videos, or saved as drafts">
            <a:extLst>
              <a:ext uri="{FF2B5EF4-FFF2-40B4-BE49-F238E27FC236}">
                <a16:creationId xmlns:a16="http://schemas.microsoft.com/office/drawing/2014/main" id="{1A5F3558-F01F-D5E8-33BB-51C7C940C843}"/>
              </a:ext>
            </a:extLst>
          </p:cNvPr>
          <p:cNvSpPr txBox="1"/>
          <p:nvPr/>
        </p:nvSpPr>
        <p:spPr>
          <a:xfrm>
            <a:off x="1536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Posts with up to 10 photos or videos, or saved as drafts</a:t>
            </a:r>
          </a:p>
        </p:txBody>
      </p:sp>
      <p:sp>
        <p:nvSpPr>
          <p:cNvPr id="48" name="Urdu: 10 تک تصاویر یا ویڈیوز کے ساتھ پوسٹ، یا مسودہ">
            <a:extLst>
              <a:ext uri="{FF2B5EF4-FFF2-40B4-BE49-F238E27FC236}">
                <a16:creationId xmlns:a16="http://schemas.microsoft.com/office/drawing/2014/main" id="{27821370-3FED-2D2B-D2F5-B220A0779243}"/>
              </a:ext>
            </a:extLst>
          </p:cNvPr>
          <p:cNvSpPr txBox="1"/>
          <p:nvPr/>
        </p:nvSpPr>
        <p:spPr>
          <a:xfrm>
            <a:off x="1536701" y="8327231"/>
            <a:ext cx="36640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10 تک تصاویر یا ویڈیوز کے ساتھ پوسٹ، یا مسودہ</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9" name="Text: Meetings in each member’s own time zone">
            <a:extLst>
              <a:ext uri="{FF2B5EF4-FFF2-40B4-BE49-F238E27FC236}">
                <a16:creationId xmlns:a16="http://schemas.microsoft.com/office/drawing/2014/main" id="{0A95F37E-1BA5-884C-E3D3-AF628FD9AFD7}"/>
              </a:ext>
            </a:extLst>
          </p:cNvPr>
          <p:cNvSpPr txBox="1"/>
          <p:nvPr/>
        </p:nvSpPr>
        <p:spPr>
          <a:xfrm>
            <a:off x="1536700" y="8712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Meetings in each member’s own time zone</a:t>
            </a:r>
          </a:p>
        </p:txBody>
      </p:sp>
      <p:sp>
        <p:nvSpPr>
          <p:cNvPr id="50" name="Urdu: ہر ممبر کے اپنے وقت کے مطابق میٹنگ">
            <a:extLst>
              <a:ext uri="{FF2B5EF4-FFF2-40B4-BE49-F238E27FC236}">
                <a16:creationId xmlns:a16="http://schemas.microsoft.com/office/drawing/2014/main" id="{AAE9A911-51F7-241E-B8CC-5E8830162276}"/>
              </a:ext>
            </a:extLst>
          </p:cNvPr>
          <p:cNvSpPr txBox="1"/>
          <p:nvPr/>
        </p:nvSpPr>
        <p:spPr>
          <a:xfrm>
            <a:off x="1536701" y="8987631"/>
            <a:ext cx="29274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ہر ممبر کے اپنے وقت کے مطابق میٹنگ</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1" name="Text: Zikr times that start by themselves">
            <a:extLst>
              <a:ext uri="{FF2B5EF4-FFF2-40B4-BE49-F238E27FC236}">
                <a16:creationId xmlns:a16="http://schemas.microsoft.com/office/drawing/2014/main" id="{63F76358-6D17-214B-53EA-0CB366737BB6}"/>
              </a:ext>
            </a:extLst>
          </p:cNvPr>
          <p:cNvSpPr txBox="1"/>
          <p:nvPr/>
        </p:nvSpPr>
        <p:spPr>
          <a:xfrm>
            <a:off x="1536700" y="9372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Zikr times that start by themselves</a:t>
            </a:r>
          </a:p>
        </p:txBody>
      </p:sp>
      <p:sp>
        <p:nvSpPr>
          <p:cNvPr id="52" name="Urdu: ذکر کے اوقات جو خود شروع ہوں">
            <a:extLst>
              <a:ext uri="{FF2B5EF4-FFF2-40B4-BE49-F238E27FC236}">
                <a16:creationId xmlns:a16="http://schemas.microsoft.com/office/drawing/2014/main" id="{B109FD8C-1701-1EDE-123C-80B0BE4524DE}"/>
              </a:ext>
            </a:extLst>
          </p:cNvPr>
          <p:cNvSpPr txBox="1"/>
          <p:nvPr/>
        </p:nvSpPr>
        <p:spPr>
          <a:xfrm>
            <a:off x="1536700" y="9648031"/>
            <a:ext cx="25114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ذکر کے اوقات جو خود شروع ہوں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3" name="Text: Administration &amp; live Zikr">
            <a:extLst>
              <a:ext uri="{FF2B5EF4-FFF2-40B4-BE49-F238E27FC236}">
                <a16:creationId xmlns:a16="http://schemas.microsoft.com/office/drawing/2014/main" id="{C6F0E21A-4953-0916-753C-A647033F4434}"/>
              </a:ext>
            </a:extLst>
          </p:cNvPr>
          <p:cNvSpPr txBox="1"/>
          <p:nvPr/>
        </p:nvSpPr>
        <p:spPr>
          <a:xfrm>
            <a:off x="10985499" y="2654300"/>
            <a:ext cx="3812350"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Administration &amp; live Zikr</a:t>
            </a:r>
          </a:p>
        </p:txBody>
      </p:sp>
      <p:sp>
        <p:nvSpPr>
          <p:cNvPr id="54" name="Urdu: انتظام اور لائیو ذکر">
            <a:extLst>
              <a:ext uri="{FF2B5EF4-FFF2-40B4-BE49-F238E27FC236}">
                <a16:creationId xmlns:a16="http://schemas.microsoft.com/office/drawing/2014/main" id="{BEDA6220-12A6-E4F9-C863-EA509D91F053}"/>
              </a:ext>
            </a:extLst>
          </p:cNvPr>
          <p:cNvSpPr txBox="1"/>
          <p:nvPr/>
        </p:nvSpPr>
        <p:spPr>
          <a:xfrm>
            <a:off x="14982825" y="2724150"/>
            <a:ext cx="1624076"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انتظام اور لائیو ذکر</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55" name="Text: ↗">
            <a:extLst>
              <a:ext uri="{FF2B5EF4-FFF2-40B4-BE49-F238E27FC236}">
                <a16:creationId xmlns:a16="http://schemas.microsoft.com/office/drawing/2014/main" id="{8E6F19E9-6FC4-3A20-CA5C-38A46A47DBDE}"/>
              </a:ext>
            </a:extLst>
          </p:cNvPr>
          <p:cNvSpPr txBox="1"/>
          <p:nvPr/>
        </p:nvSpPr>
        <p:spPr>
          <a:xfrm>
            <a:off x="18991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56" name="Text: Go live: lead live, YouTube or a recording">
            <a:extLst>
              <a:ext uri="{FF2B5EF4-FFF2-40B4-BE49-F238E27FC236}">
                <a16:creationId xmlns:a16="http://schemas.microsoft.com/office/drawing/2014/main" id="{2D48B4FA-4F90-D766-D5FE-4DC8A4A3B77A}"/>
              </a:ext>
            </a:extLst>
          </p:cNvPr>
          <p:cNvSpPr txBox="1"/>
          <p:nvPr/>
        </p:nvSpPr>
        <p:spPr>
          <a:xfrm>
            <a:off x="11442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Go live: lead live, YouTube or a recording</a:t>
            </a:r>
          </a:p>
        </p:txBody>
      </p:sp>
      <p:sp>
        <p:nvSpPr>
          <p:cNvPr id="57" name="Urdu: لائیو: براہِ راست، یوٹیوب یا ریکارڈنگ">
            <a:extLst>
              <a:ext uri="{FF2B5EF4-FFF2-40B4-BE49-F238E27FC236}">
                <a16:creationId xmlns:a16="http://schemas.microsoft.com/office/drawing/2014/main" id="{9BD32C99-CD0E-4387-40F9-3B00BD567CF5}"/>
              </a:ext>
            </a:extLst>
          </p:cNvPr>
          <p:cNvSpPr txBox="1"/>
          <p:nvPr/>
        </p:nvSpPr>
        <p:spPr>
          <a:xfrm>
            <a:off x="11442701" y="3704431"/>
            <a:ext cx="28194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لائیو: براہِ راست، یوٹیوب یا ریکارڈنگ</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8" name="Text: Test only: rehearse with nobody notified">
            <a:extLst>
              <a:ext uri="{FF2B5EF4-FFF2-40B4-BE49-F238E27FC236}">
                <a16:creationId xmlns:a16="http://schemas.microsoft.com/office/drawing/2014/main" id="{AAA003AF-EF90-FAEB-1FE7-884EDBDC1BDB}"/>
              </a:ext>
            </a:extLst>
          </p:cNvPr>
          <p:cNvSpPr txBox="1"/>
          <p:nvPr/>
        </p:nvSpPr>
        <p:spPr>
          <a:xfrm>
            <a:off x="11442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Test only: rehearse with nobody notified</a:t>
            </a:r>
          </a:p>
        </p:txBody>
      </p:sp>
      <p:sp>
        <p:nvSpPr>
          <p:cNvPr id="59" name="Urdu: صرف آزمائش: کسی کو اطلاع کے بغیر مشق">
            <a:extLst>
              <a:ext uri="{FF2B5EF4-FFF2-40B4-BE49-F238E27FC236}">
                <a16:creationId xmlns:a16="http://schemas.microsoft.com/office/drawing/2014/main" id="{AAA4D4A9-FFDA-F078-43DB-0C49B1C0C20F}"/>
              </a:ext>
            </a:extLst>
          </p:cNvPr>
          <p:cNvSpPr txBox="1"/>
          <p:nvPr/>
        </p:nvSpPr>
        <p:spPr>
          <a:xfrm>
            <a:off x="11442700" y="4364831"/>
            <a:ext cx="31544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صرف آزمائش: کسی کو اطلاع کے بغیر مشق</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0" name="Text: Go Live follows the leader’s voice, with Undo">
            <a:extLst>
              <a:ext uri="{FF2B5EF4-FFF2-40B4-BE49-F238E27FC236}">
                <a16:creationId xmlns:a16="http://schemas.microsoft.com/office/drawing/2014/main" id="{20CBEBF8-CCB7-36BD-4144-9983A2A5D4DA}"/>
              </a:ext>
            </a:extLst>
          </p:cNvPr>
          <p:cNvSpPr txBox="1"/>
          <p:nvPr/>
        </p:nvSpPr>
        <p:spPr>
          <a:xfrm>
            <a:off x="11442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Go Live follows the leader’s voice, with Undo</a:t>
            </a:r>
          </a:p>
        </p:txBody>
      </p:sp>
      <p:sp>
        <p:nvSpPr>
          <p:cNvPr id="61" name="Urdu: گو لائیو رہنما کی آواز کے ساتھ، واپس کرنے کا اختیار">
            <a:extLst>
              <a:ext uri="{FF2B5EF4-FFF2-40B4-BE49-F238E27FC236}">
                <a16:creationId xmlns:a16="http://schemas.microsoft.com/office/drawing/2014/main" id="{DED5BDC9-3D1E-F823-CD1D-36064C035519}"/>
              </a:ext>
            </a:extLst>
          </p:cNvPr>
          <p:cNvSpPr txBox="1"/>
          <p:nvPr/>
        </p:nvSpPr>
        <p:spPr>
          <a:xfrm>
            <a:off x="11442700" y="5025231"/>
            <a:ext cx="37814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گو لائیو رہنما کی آواز کے ساتھ، واپس کرنے کا اختیار</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2" name="Text: Presentation view for streaming">
            <a:extLst>
              <a:ext uri="{FF2B5EF4-FFF2-40B4-BE49-F238E27FC236}">
                <a16:creationId xmlns:a16="http://schemas.microsoft.com/office/drawing/2014/main" id="{060A8779-FACC-1B02-CA41-EADB6627FCEA}"/>
              </a:ext>
            </a:extLst>
          </p:cNvPr>
          <p:cNvSpPr txBox="1"/>
          <p:nvPr/>
        </p:nvSpPr>
        <p:spPr>
          <a:xfrm>
            <a:off x="11442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Presentation view for streaming</a:t>
            </a:r>
          </a:p>
        </p:txBody>
      </p:sp>
      <p:sp>
        <p:nvSpPr>
          <p:cNvPr id="63" name="Urdu: نشریات کے لیے پیشکش کا منظر">
            <a:extLst>
              <a:ext uri="{FF2B5EF4-FFF2-40B4-BE49-F238E27FC236}">
                <a16:creationId xmlns:a16="http://schemas.microsoft.com/office/drawing/2014/main" id="{05C40ADC-93D9-6345-4BF0-10635FE841A7}"/>
              </a:ext>
            </a:extLst>
          </p:cNvPr>
          <p:cNvSpPr txBox="1"/>
          <p:nvPr/>
        </p:nvSpPr>
        <p:spPr>
          <a:xfrm>
            <a:off x="11442700" y="5685631"/>
            <a:ext cx="23654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نشریات کے لیے پیشکش کا منظر</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4" name="Text: Remove any stage announcement, message or dua request">
            <a:extLst>
              <a:ext uri="{FF2B5EF4-FFF2-40B4-BE49-F238E27FC236}">
                <a16:creationId xmlns:a16="http://schemas.microsoft.com/office/drawing/2014/main" id="{B29610A4-E1AA-77DA-051C-CBA91414DF29}"/>
              </a:ext>
            </a:extLst>
          </p:cNvPr>
          <p:cNvSpPr txBox="1"/>
          <p:nvPr/>
        </p:nvSpPr>
        <p:spPr>
          <a:xfrm>
            <a:off x="11442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Remove any stage announcement, message or dua request</a:t>
            </a:r>
          </a:p>
        </p:txBody>
      </p:sp>
      <p:sp>
        <p:nvSpPr>
          <p:cNvPr id="65" name="Urdu: کوئی بھی اعلان، پیغام یا دعا کی درخواست ہٹائیں">
            <a:extLst>
              <a:ext uri="{FF2B5EF4-FFF2-40B4-BE49-F238E27FC236}">
                <a16:creationId xmlns:a16="http://schemas.microsoft.com/office/drawing/2014/main" id="{3B267021-359D-66E7-4FDA-28836E1E4EDE}"/>
              </a:ext>
            </a:extLst>
          </p:cNvPr>
          <p:cNvSpPr txBox="1"/>
          <p:nvPr/>
        </p:nvSpPr>
        <p:spPr>
          <a:xfrm>
            <a:off x="11442700" y="6346031"/>
            <a:ext cx="34909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کوئی بھی اعلان، پیغام یا دعا کی درخواست ہٹائیں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6" name="Text: Message the group and see who is listening">
            <a:extLst>
              <a:ext uri="{FF2B5EF4-FFF2-40B4-BE49-F238E27FC236}">
                <a16:creationId xmlns:a16="http://schemas.microsoft.com/office/drawing/2014/main" id="{7333274F-174A-9FAC-A77D-11DA426BD9EB}"/>
              </a:ext>
            </a:extLst>
          </p:cNvPr>
          <p:cNvSpPr txBox="1"/>
          <p:nvPr/>
        </p:nvSpPr>
        <p:spPr>
          <a:xfrm>
            <a:off x="11442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Message the group and see who is listening</a:t>
            </a:r>
          </a:p>
        </p:txBody>
      </p:sp>
      <p:sp>
        <p:nvSpPr>
          <p:cNvPr id="67" name="Urdu: حلقے کو پیغام اور سننے والوں کی فہرست">
            <a:extLst>
              <a:ext uri="{FF2B5EF4-FFF2-40B4-BE49-F238E27FC236}">
                <a16:creationId xmlns:a16="http://schemas.microsoft.com/office/drawing/2014/main" id="{A77DF73E-3563-E51E-F0A5-167349CA2DC2}"/>
              </a:ext>
            </a:extLst>
          </p:cNvPr>
          <p:cNvSpPr txBox="1"/>
          <p:nvPr/>
        </p:nvSpPr>
        <p:spPr>
          <a:xfrm>
            <a:off x="11442700" y="7006431"/>
            <a:ext cx="27670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حلقے کو پیغام اور سننے والوں کی فہرست</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8" name="Text: End the session for everyone">
            <a:extLst>
              <a:ext uri="{FF2B5EF4-FFF2-40B4-BE49-F238E27FC236}">
                <a16:creationId xmlns:a16="http://schemas.microsoft.com/office/drawing/2014/main" id="{21D40F4D-CBDF-3BE9-4D13-F499547F9A65}"/>
              </a:ext>
            </a:extLst>
          </p:cNvPr>
          <p:cNvSpPr txBox="1"/>
          <p:nvPr/>
        </p:nvSpPr>
        <p:spPr>
          <a:xfrm>
            <a:off x="11442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End the session for everyone</a:t>
            </a:r>
          </a:p>
        </p:txBody>
      </p:sp>
      <p:sp>
        <p:nvSpPr>
          <p:cNvPr id="69" name="Urdu: سب کے لیے نشست ختم کریں">
            <a:extLst>
              <a:ext uri="{FF2B5EF4-FFF2-40B4-BE49-F238E27FC236}">
                <a16:creationId xmlns:a16="http://schemas.microsoft.com/office/drawing/2014/main" id="{4E905265-4C8D-6D51-9E39-0ABBA93A31EA}"/>
              </a:ext>
            </a:extLst>
          </p:cNvPr>
          <p:cNvSpPr txBox="1"/>
          <p:nvPr/>
        </p:nvSpPr>
        <p:spPr>
          <a:xfrm>
            <a:off x="11442700" y="7666831"/>
            <a:ext cx="24098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سب کے لیے نشست ختم کریں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70" name="Text: Attendance includes website visitors">
            <a:extLst>
              <a:ext uri="{FF2B5EF4-FFF2-40B4-BE49-F238E27FC236}">
                <a16:creationId xmlns:a16="http://schemas.microsoft.com/office/drawing/2014/main" id="{96BA615D-83CC-D5AE-A604-BD2B55ADF68D}"/>
              </a:ext>
            </a:extLst>
          </p:cNvPr>
          <p:cNvSpPr txBox="1"/>
          <p:nvPr/>
        </p:nvSpPr>
        <p:spPr>
          <a:xfrm>
            <a:off x="11442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Attendance includes website visitors</a:t>
            </a:r>
          </a:p>
        </p:txBody>
      </p:sp>
      <p:sp>
        <p:nvSpPr>
          <p:cNvPr id="71" name="Urdu: حاضری میں ویب سائٹ کے مہمان بھی شامل">
            <a:extLst>
              <a:ext uri="{FF2B5EF4-FFF2-40B4-BE49-F238E27FC236}">
                <a16:creationId xmlns:a16="http://schemas.microsoft.com/office/drawing/2014/main" id="{EE8BF324-BDAE-F8C3-48D2-178672760E58}"/>
              </a:ext>
            </a:extLst>
          </p:cNvPr>
          <p:cNvSpPr txBox="1"/>
          <p:nvPr/>
        </p:nvSpPr>
        <p:spPr>
          <a:xfrm>
            <a:off x="11442700" y="8327231"/>
            <a:ext cx="34528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حاضری میں ویب سائٹ کے مہمان بھی شامل</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72" name="Text: Paltalk starts Our Sheikh’s Zikr; it ends five minutes after the Dua">
            <a:extLst>
              <a:ext uri="{FF2B5EF4-FFF2-40B4-BE49-F238E27FC236}">
                <a16:creationId xmlns:a16="http://schemas.microsoft.com/office/drawing/2014/main" id="{E6BE9A06-4073-5AC6-746C-625174CACCE4}"/>
              </a:ext>
            </a:extLst>
          </p:cNvPr>
          <p:cNvSpPr txBox="1"/>
          <p:nvPr/>
        </p:nvSpPr>
        <p:spPr>
          <a:xfrm>
            <a:off x="11442700" y="8712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Paltalk starts Our Sheikh’s Zikr; it ends five minutes after the Dua</a:t>
            </a:r>
          </a:p>
        </p:txBody>
      </p:sp>
      <p:sp>
        <p:nvSpPr>
          <p:cNvPr id="73" name="Urdu: پالٹاک سے ہمارے شیخ کا ذکر خود شروع؛ دعا کے پانچ منٹ بعد ختم">
            <a:extLst>
              <a:ext uri="{FF2B5EF4-FFF2-40B4-BE49-F238E27FC236}">
                <a16:creationId xmlns:a16="http://schemas.microsoft.com/office/drawing/2014/main" id="{5AA83C24-137D-F686-5BE3-B46FC3165730}"/>
              </a:ext>
            </a:extLst>
          </p:cNvPr>
          <p:cNvSpPr txBox="1"/>
          <p:nvPr/>
        </p:nvSpPr>
        <p:spPr>
          <a:xfrm>
            <a:off x="11442700" y="8987631"/>
            <a:ext cx="49435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پالٹاک سے ہمارے شیخ کا ذکر خود شروع؛ دعا کے پانچ منٹ بعد ختم</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74" name="Text: The same stage in the app, websites, YouTube and Facebook">
            <a:extLst>
              <a:ext uri="{FF2B5EF4-FFF2-40B4-BE49-F238E27FC236}">
                <a16:creationId xmlns:a16="http://schemas.microsoft.com/office/drawing/2014/main" id="{597CDACB-18BC-E22E-A89A-6D6EAB8F5E05}"/>
              </a:ext>
            </a:extLst>
          </p:cNvPr>
          <p:cNvSpPr txBox="1"/>
          <p:nvPr/>
        </p:nvSpPr>
        <p:spPr>
          <a:xfrm>
            <a:off x="11442700" y="9372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The same stage in the app, websites, YouTube and Facebook</a:t>
            </a:r>
          </a:p>
        </p:txBody>
      </p:sp>
      <p:sp>
        <p:nvSpPr>
          <p:cNvPr id="75" name="Urdu: ایک ہی اسٹیج ایپ، ویب سائٹس، یوٹیوب اور فیس بک پر">
            <a:extLst>
              <a:ext uri="{FF2B5EF4-FFF2-40B4-BE49-F238E27FC236}">
                <a16:creationId xmlns:a16="http://schemas.microsoft.com/office/drawing/2014/main" id="{3F135C18-5E55-A3B1-605D-39A0AECF5ACB}"/>
              </a:ext>
            </a:extLst>
          </p:cNvPr>
          <p:cNvSpPr txBox="1"/>
          <p:nvPr/>
        </p:nvSpPr>
        <p:spPr>
          <a:xfrm>
            <a:off x="11442701" y="9648031"/>
            <a:ext cx="42625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ایک ہی اسٹیج ایپ، ویب سائٹس، یوٹیوب اور فیس بک پر</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76" name="Text: SILSILA NAQSHBANDIA OWAISIAH">
            <a:extLst>
              <a:ext uri="{FF2B5EF4-FFF2-40B4-BE49-F238E27FC236}">
                <a16:creationId xmlns:a16="http://schemas.microsoft.com/office/drawing/2014/main" id="{2DEC9230-9F33-D9EC-2D6E-E0DBA5E3F5C2}"/>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77" name="Text: App map">
            <a:extLst>
              <a:ext uri="{FF2B5EF4-FFF2-40B4-BE49-F238E27FC236}">
                <a16:creationId xmlns:a16="http://schemas.microsoft.com/office/drawing/2014/main" id="{239F722A-6874-2D04-724D-CF8D38E67624}"/>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78" name="Text: All features">
            <a:extLst>
              <a:ext uri="{FF2B5EF4-FFF2-40B4-BE49-F238E27FC236}">
                <a16:creationId xmlns:a16="http://schemas.microsoft.com/office/drawing/2014/main" id="{1A65418A-2AC5-D282-A960-04DB1E067458}"/>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79" name="Text: 64 / 65">
            <a:extLst>
              <a:ext uri="{FF2B5EF4-FFF2-40B4-BE49-F238E27FC236}">
                <a16:creationId xmlns:a16="http://schemas.microsoft.com/office/drawing/2014/main" id="{696C6CD8-99EC-07D4-CE5C-8097AD7E0DEB}"/>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64 / 65</a:t>
            </a:r>
          </a:p>
        </p:txBody>
      </p:sp>
      <p:sp>
        <p:nvSpPr>
          <p:cNvPr id="80" name="Text: ‹">
            <a:extLst>
              <a:ext uri="{FF2B5EF4-FFF2-40B4-BE49-F238E27FC236}">
                <a16:creationId xmlns:a16="http://schemas.microsoft.com/office/drawing/2014/main" id="{FDF336AD-59ED-5D17-0252-F10C3E52A55E}"/>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81" name="Text: ›">
            <a:extLst>
              <a:ext uri="{FF2B5EF4-FFF2-40B4-BE49-F238E27FC236}">
                <a16:creationId xmlns:a16="http://schemas.microsoft.com/office/drawing/2014/main" id="{4AAE41C0-28EC-DF2D-9ADF-D8C0D29AF5EF}"/>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82" name="Explore: screen=stage-controls">
            <a:hlinkClick r:id="rId4"/>
            <a:extLst>
              <a:ext uri="{FF2B5EF4-FFF2-40B4-BE49-F238E27FC236}">
                <a16:creationId xmlns:a16="http://schemas.microsoft.com/office/drawing/2014/main" id="{5F34425D-B4C4-620D-077E-C7AAF1A442BA}"/>
              </a:ext>
            </a:extLst>
          </p:cNvPr>
          <p:cNvSpPr/>
          <p:nvPr/>
        </p:nvSpPr>
        <p:spPr>
          <a:xfrm>
            <a:off x="1079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Explore: screen=stage-controls">
            <a:hlinkClick r:id="rId4"/>
            <a:extLst>
              <a:ext uri="{FF2B5EF4-FFF2-40B4-BE49-F238E27FC236}">
                <a16:creationId xmlns:a16="http://schemas.microsoft.com/office/drawing/2014/main" id="{6513B214-878A-B6B0-9C79-21C929B88EA2}"/>
              </a:ext>
            </a:extLst>
          </p:cNvPr>
          <p:cNvSpPr/>
          <p:nvPr/>
        </p:nvSpPr>
        <p:spPr>
          <a:xfrm>
            <a:off x="10985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Navigate: architecture">
            <a:hlinkClick r:id="rId5" action="ppaction://hlinksldjump"/>
            <a:extLst>
              <a:ext uri="{FF2B5EF4-FFF2-40B4-BE49-F238E27FC236}">
                <a16:creationId xmlns:a16="http://schemas.microsoft.com/office/drawing/2014/main" id="{9FD7EA02-6067-1419-8560-E20831ECE9D2}"/>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Explore: features">
            <a:hlinkClick r:id="rId6"/>
            <a:extLst>
              <a:ext uri="{FF2B5EF4-FFF2-40B4-BE49-F238E27FC236}">
                <a16:creationId xmlns:a16="http://schemas.microsoft.com/office/drawing/2014/main" id="{A9208136-2CFB-5864-9330-F1129A0BCDAE}"/>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Navigate: tree-14">
            <a:hlinkClick r:id="rId7" action="ppaction://hlinksldjump"/>
            <a:extLst>
              <a:ext uri="{FF2B5EF4-FFF2-40B4-BE49-F238E27FC236}">
                <a16:creationId xmlns:a16="http://schemas.microsoft.com/office/drawing/2014/main" id="{718CE185-72C5-36EB-DD2F-1888097B0E42}"/>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Navigate: tree-16">
            <a:hlinkClick r:id="rId8" action="ppaction://hlinksldjump"/>
            <a:extLst>
              <a:ext uri="{FF2B5EF4-FFF2-40B4-BE49-F238E27FC236}">
                <a16:creationId xmlns:a16="http://schemas.microsoft.com/office/drawing/2014/main" id="{DEC7E1E9-6ED8-C0A7-92DA-D97A857D45F4}"/>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484124"/>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name="tree-16">
    <p:spTree>
      <p:nvGrpSpPr>
        <p:cNvPr id="1" name=""/>
        <p:cNvGrpSpPr/>
        <p:nvPr/>
      </p:nvGrpSpPr>
      <p:grpSpPr>
        <a:xfrm>
          <a:off x="0" y="0"/>
          <a:ext cx="0" cy="0"/>
          <a:chOff x="0" y="0"/>
          <a:chExt cx="0" cy="0"/>
        </a:xfrm>
      </p:grpSpPr>
      <p:pic>
        <p:nvPicPr>
          <p:cNvPr id="3" name="Original brand artwork and presentation backdrop">
            <a:extLst>
              <a:ext uri="{FF2B5EF4-FFF2-40B4-BE49-F238E27FC236}">
                <a16:creationId xmlns:a16="http://schemas.microsoft.com/office/drawing/2014/main" id="{E7189017-089E-9EE3-BD66-2F21209E29D1}"/>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20320000" cy="11430000"/>
          </a:xfrm>
          <a:prstGeom prst="rect">
            <a:avLst/>
          </a:prstGeom>
        </p:spPr>
      </p:pic>
      <p:cxnSp>
        <p:nvCxnSpPr>
          <p:cNvPr id="4" name="Editable architecture connector">
            <a:extLst>
              <a:ext uri="{FF2B5EF4-FFF2-40B4-BE49-F238E27FC236}">
                <a16:creationId xmlns:a16="http://schemas.microsoft.com/office/drawing/2014/main" id="{D67F4C08-E3B0-361C-614A-F150FD3E3E90}"/>
              </a:ext>
            </a:extLst>
          </p:cNvPr>
          <p:cNvCxnSpPr/>
          <p:nvPr/>
        </p:nvCxnSpPr>
        <p:spPr>
          <a:xfrm>
            <a:off x="1206500" y="3175000"/>
            <a:ext cx="0" cy="56896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 name="Editable architecture connector">
            <a:extLst>
              <a:ext uri="{FF2B5EF4-FFF2-40B4-BE49-F238E27FC236}">
                <a16:creationId xmlns:a16="http://schemas.microsoft.com/office/drawing/2014/main" id="{BCEF20A0-A052-6F3E-EF4D-18826475E82D}"/>
              </a:ext>
            </a:extLst>
          </p:cNvPr>
          <p:cNvCxnSpPr/>
          <p:nvPr/>
        </p:nvCxnSpPr>
        <p:spPr>
          <a:xfrm>
            <a:off x="1206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 name="Editable architecture connector">
            <a:extLst>
              <a:ext uri="{FF2B5EF4-FFF2-40B4-BE49-F238E27FC236}">
                <a16:creationId xmlns:a16="http://schemas.microsoft.com/office/drawing/2014/main" id="{88D9E458-A783-135A-04F7-7713EA9EC18E}"/>
              </a:ext>
            </a:extLst>
          </p:cNvPr>
          <p:cNvCxnSpPr/>
          <p:nvPr/>
        </p:nvCxnSpPr>
        <p:spPr>
          <a:xfrm>
            <a:off x="1206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 name="Editable architecture connector">
            <a:extLst>
              <a:ext uri="{FF2B5EF4-FFF2-40B4-BE49-F238E27FC236}">
                <a16:creationId xmlns:a16="http://schemas.microsoft.com/office/drawing/2014/main" id="{38CB4889-A849-6A20-D113-0A8B0A169F12}"/>
              </a:ext>
            </a:extLst>
          </p:cNvPr>
          <p:cNvCxnSpPr/>
          <p:nvPr/>
        </p:nvCxnSpPr>
        <p:spPr>
          <a:xfrm>
            <a:off x="1206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 name="Editable architecture connector">
            <a:extLst>
              <a:ext uri="{FF2B5EF4-FFF2-40B4-BE49-F238E27FC236}">
                <a16:creationId xmlns:a16="http://schemas.microsoft.com/office/drawing/2014/main" id="{6D513CBE-3B47-2493-8FC7-A3361A6EF117}"/>
              </a:ext>
            </a:extLst>
          </p:cNvPr>
          <p:cNvCxnSpPr/>
          <p:nvPr/>
        </p:nvCxnSpPr>
        <p:spPr>
          <a:xfrm>
            <a:off x="1206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 name="Editable architecture connector">
            <a:extLst>
              <a:ext uri="{FF2B5EF4-FFF2-40B4-BE49-F238E27FC236}">
                <a16:creationId xmlns:a16="http://schemas.microsoft.com/office/drawing/2014/main" id="{83D1B8A5-2F28-50C5-CED1-AE0ED4D64B3B}"/>
              </a:ext>
            </a:extLst>
          </p:cNvPr>
          <p:cNvCxnSpPr/>
          <p:nvPr/>
        </p:nvCxnSpPr>
        <p:spPr>
          <a:xfrm>
            <a:off x="1206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0" name="Editable architecture connector">
            <a:extLst>
              <a:ext uri="{FF2B5EF4-FFF2-40B4-BE49-F238E27FC236}">
                <a16:creationId xmlns:a16="http://schemas.microsoft.com/office/drawing/2014/main" id="{E65DAD00-740B-D5FB-497B-E01A2ED9F973}"/>
              </a:ext>
            </a:extLst>
          </p:cNvPr>
          <p:cNvCxnSpPr/>
          <p:nvPr/>
        </p:nvCxnSpPr>
        <p:spPr>
          <a:xfrm>
            <a:off x="1206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1" name="Editable architecture connector">
            <a:extLst>
              <a:ext uri="{FF2B5EF4-FFF2-40B4-BE49-F238E27FC236}">
                <a16:creationId xmlns:a16="http://schemas.microsoft.com/office/drawing/2014/main" id="{5FA4063D-2B75-F08A-A017-A5EB1F45D1B3}"/>
              </a:ext>
            </a:extLst>
          </p:cNvPr>
          <p:cNvCxnSpPr/>
          <p:nvPr/>
        </p:nvCxnSpPr>
        <p:spPr>
          <a:xfrm>
            <a:off x="1206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2" name="Editable architecture connector">
            <a:extLst>
              <a:ext uri="{FF2B5EF4-FFF2-40B4-BE49-F238E27FC236}">
                <a16:creationId xmlns:a16="http://schemas.microsoft.com/office/drawing/2014/main" id="{EDF15140-92BE-EBBB-8C8E-D7788A142555}"/>
              </a:ext>
            </a:extLst>
          </p:cNvPr>
          <p:cNvCxnSpPr/>
          <p:nvPr/>
        </p:nvCxnSpPr>
        <p:spPr>
          <a:xfrm>
            <a:off x="1206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3" name="Editable architecture connector">
            <a:extLst>
              <a:ext uri="{FF2B5EF4-FFF2-40B4-BE49-F238E27FC236}">
                <a16:creationId xmlns:a16="http://schemas.microsoft.com/office/drawing/2014/main" id="{EE487E83-8FE2-5694-B597-71BCA4888EFC}"/>
              </a:ext>
            </a:extLst>
          </p:cNvPr>
          <p:cNvCxnSpPr/>
          <p:nvPr/>
        </p:nvCxnSpPr>
        <p:spPr>
          <a:xfrm>
            <a:off x="1206500" y="8864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4" name="Editable architecture connector">
            <a:extLst>
              <a:ext uri="{FF2B5EF4-FFF2-40B4-BE49-F238E27FC236}">
                <a16:creationId xmlns:a16="http://schemas.microsoft.com/office/drawing/2014/main" id="{A3AE73F3-DF92-47CC-1590-2B58C8A128D0}"/>
              </a:ext>
            </a:extLst>
          </p:cNvPr>
          <p:cNvCxnSpPr/>
          <p:nvPr/>
        </p:nvCxnSpPr>
        <p:spPr>
          <a:xfrm>
            <a:off x="11112500" y="3175000"/>
            <a:ext cx="0" cy="568960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5" name="Editable architecture connector">
            <a:extLst>
              <a:ext uri="{FF2B5EF4-FFF2-40B4-BE49-F238E27FC236}">
                <a16:creationId xmlns:a16="http://schemas.microsoft.com/office/drawing/2014/main" id="{D7BD6B66-E11B-6E6E-432A-6B865AF55024}"/>
              </a:ext>
            </a:extLst>
          </p:cNvPr>
          <p:cNvCxnSpPr/>
          <p:nvPr/>
        </p:nvCxnSpPr>
        <p:spPr>
          <a:xfrm>
            <a:off x="11112500" y="3581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6" name="Editable architecture connector">
            <a:extLst>
              <a:ext uri="{FF2B5EF4-FFF2-40B4-BE49-F238E27FC236}">
                <a16:creationId xmlns:a16="http://schemas.microsoft.com/office/drawing/2014/main" id="{E12337AF-315D-EB31-957A-B62C93FC5B07}"/>
              </a:ext>
            </a:extLst>
          </p:cNvPr>
          <p:cNvCxnSpPr/>
          <p:nvPr/>
        </p:nvCxnSpPr>
        <p:spPr>
          <a:xfrm>
            <a:off x="11112500" y="4241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7" name="Editable architecture connector">
            <a:extLst>
              <a:ext uri="{FF2B5EF4-FFF2-40B4-BE49-F238E27FC236}">
                <a16:creationId xmlns:a16="http://schemas.microsoft.com/office/drawing/2014/main" id="{D15FA16E-6091-E040-6474-E12ED1739BBE}"/>
              </a:ext>
            </a:extLst>
          </p:cNvPr>
          <p:cNvCxnSpPr/>
          <p:nvPr/>
        </p:nvCxnSpPr>
        <p:spPr>
          <a:xfrm>
            <a:off x="11112500" y="4902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8" name="Editable architecture connector">
            <a:extLst>
              <a:ext uri="{FF2B5EF4-FFF2-40B4-BE49-F238E27FC236}">
                <a16:creationId xmlns:a16="http://schemas.microsoft.com/office/drawing/2014/main" id="{7F2D5967-DEFA-827B-2C18-41322A05EE81}"/>
              </a:ext>
            </a:extLst>
          </p:cNvPr>
          <p:cNvCxnSpPr/>
          <p:nvPr/>
        </p:nvCxnSpPr>
        <p:spPr>
          <a:xfrm>
            <a:off x="11112500" y="5562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9" name="Editable architecture connector">
            <a:extLst>
              <a:ext uri="{FF2B5EF4-FFF2-40B4-BE49-F238E27FC236}">
                <a16:creationId xmlns:a16="http://schemas.microsoft.com/office/drawing/2014/main" id="{3A7546F5-2BE5-FF2B-0DCF-3FDF3BDE1250}"/>
              </a:ext>
            </a:extLst>
          </p:cNvPr>
          <p:cNvCxnSpPr/>
          <p:nvPr/>
        </p:nvCxnSpPr>
        <p:spPr>
          <a:xfrm>
            <a:off x="11112500" y="62230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0" name="Editable architecture connector">
            <a:extLst>
              <a:ext uri="{FF2B5EF4-FFF2-40B4-BE49-F238E27FC236}">
                <a16:creationId xmlns:a16="http://schemas.microsoft.com/office/drawing/2014/main" id="{64D88EF3-68FA-CCCC-9C4C-BAD5C0766B81}"/>
              </a:ext>
            </a:extLst>
          </p:cNvPr>
          <p:cNvCxnSpPr/>
          <p:nvPr/>
        </p:nvCxnSpPr>
        <p:spPr>
          <a:xfrm>
            <a:off x="11112500" y="68834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1" name="Editable architecture connector">
            <a:extLst>
              <a:ext uri="{FF2B5EF4-FFF2-40B4-BE49-F238E27FC236}">
                <a16:creationId xmlns:a16="http://schemas.microsoft.com/office/drawing/2014/main" id="{E90D044E-0B90-D535-5AE6-84F9EA0D6482}"/>
              </a:ext>
            </a:extLst>
          </p:cNvPr>
          <p:cNvCxnSpPr/>
          <p:nvPr/>
        </p:nvCxnSpPr>
        <p:spPr>
          <a:xfrm>
            <a:off x="11112500" y="75438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2" name="Editable architecture connector">
            <a:extLst>
              <a:ext uri="{FF2B5EF4-FFF2-40B4-BE49-F238E27FC236}">
                <a16:creationId xmlns:a16="http://schemas.microsoft.com/office/drawing/2014/main" id="{CF4D5BA1-E70A-5435-69E1-11E58B5F49A3}"/>
              </a:ext>
            </a:extLst>
          </p:cNvPr>
          <p:cNvCxnSpPr/>
          <p:nvPr/>
        </p:nvCxnSpPr>
        <p:spPr>
          <a:xfrm>
            <a:off x="11112500" y="82042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3" name="Editable architecture connector">
            <a:extLst>
              <a:ext uri="{FF2B5EF4-FFF2-40B4-BE49-F238E27FC236}">
                <a16:creationId xmlns:a16="http://schemas.microsoft.com/office/drawing/2014/main" id="{F4E10CF4-7861-7761-A6ED-F3A20CF26962}"/>
              </a:ext>
            </a:extLst>
          </p:cNvPr>
          <p:cNvCxnSpPr/>
          <p:nvPr/>
        </p:nvCxnSpPr>
        <p:spPr>
          <a:xfrm>
            <a:off x="11112500" y="8864600"/>
            <a:ext cx="317500" cy="0"/>
          </a:xfrm>
          <a:prstGeom prst="line">
            <a:avLst/>
          </a:prstGeom>
          <a:ln w="10160" cap="flat" cmpd="sng" algn="ctr">
            <a:solidFill>
              <a:srgbClr val="B39B55">
                <a:alpha val="65000"/>
              </a:srgbClr>
            </a:solidFill>
            <a:prstDash val="solid"/>
            <a:miter lim="800000"/>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4" name="Text: DARUL IRFAN">
            <a:extLst>
              <a:ext uri="{FF2B5EF4-FFF2-40B4-BE49-F238E27FC236}">
                <a16:creationId xmlns:a16="http://schemas.microsoft.com/office/drawing/2014/main" id="{C882B68A-8F2D-1F79-C9C0-33853B3E6E32}"/>
              </a:ext>
            </a:extLst>
          </p:cNvPr>
          <p:cNvSpPr txBox="1"/>
          <p:nvPr/>
        </p:nvSpPr>
        <p:spPr>
          <a:xfrm>
            <a:off x="914400" y="495300"/>
            <a:ext cx="1927820" cy="482600"/>
          </a:xfrm>
          <a:prstGeom prst="rect">
            <a:avLst/>
          </a:prstGeom>
          <a:noFill/>
        </p:spPr>
        <p:txBody>
          <a:bodyPr vert="horz" wrap="none" lIns="0" tIns="0" rIns="0" bIns="0" rtlCol="0">
            <a:noAutofit/>
          </a:bodyPr>
          <a:lstStyle/>
          <a:p>
            <a:pPr>
              <a:lnSpc>
                <a:spcPts val="2040"/>
              </a:lnSpc>
            </a:pPr>
            <a:r>
              <a:rPr lang="en-US" sz="1700">
                <a:solidFill>
                  <a:srgbClr val="153D31"/>
                </a:solidFill>
                <a:latin typeface="Segoe UI Semibold" panose="020B0702040204020203" pitchFamily="34" charset="0"/>
              </a:rPr>
              <a:t>DARUL IRFAN</a:t>
            </a:r>
          </a:p>
        </p:txBody>
      </p:sp>
      <p:sp>
        <p:nvSpPr>
          <p:cNvPr id="25" name="Text: FEATURE ARCHITECTURE">
            <a:extLst>
              <a:ext uri="{FF2B5EF4-FFF2-40B4-BE49-F238E27FC236}">
                <a16:creationId xmlns:a16="http://schemas.microsoft.com/office/drawing/2014/main" id="{E3CCEF26-D3D0-C9F4-7DFA-9EB25775D3A0}"/>
              </a:ext>
            </a:extLst>
          </p:cNvPr>
          <p:cNvSpPr txBox="1"/>
          <p:nvPr/>
        </p:nvSpPr>
        <p:spPr>
          <a:xfrm>
            <a:off x="3070820" y="527050"/>
            <a:ext cx="2861072" cy="419100"/>
          </a:xfrm>
          <a:prstGeom prst="rect">
            <a:avLst/>
          </a:prstGeom>
          <a:noFill/>
        </p:spPr>
        <p:txBody>
          <a:bodyPr vert="horz" wrap="none" lIns="0" tIns="0" rIns="0" bIns="0" rtlCol="0">
            <a:noAutofit/>
          </a:bodyPr>
          <a:lstStyle/>
          <a:p>
            <a:pPr>
              <a:lnSpc>
                <a:spcPts val="1560"/>
              </a:lnSpc>
            </a:pPr>
            <a:r>
              <a:rPr lang="en-US" sz="1300">
                <a:solidFill>
                  <a:srgbClr val="153D31"/>
                </a:solidFill>
                <a:latin typeface="Segoe UI" panose="020B0502040204020203" pitchFamily="34" charset="0"/>
              </a:rPr>
              <a:t>FEATURE ARCHITECTURE</a:t>
            </a:r>
          </a:p>
        </p:txBody>
      </p:sp>
      <p:sp>
        <p:nvSpPr>
          <p:cNvPr id="26" name="Text: Darul Irfan / Silsila Markaz &amp; analytics">
            <a:extLst>
              <a:ext uri="{FF2B5EF4-FFF2-40B4-BE49-F238E27FC236}">
                <a16:creationId xmlns:a16="http://schemas.microsoft.com/office/drawing/2014/main" id="{AAAA11B2-9B08-EC4E-EF54-64F996B1E70A}"/>
              </a:ext>
            </a:extLst>
          </p:cNvPr>
          <p:cNvSpPr txBox="1"/>
          <p:nvPr/>
        </p:nvSpPr>
        <p:spPr>
          <a:xfrm>
            <a:off x="965200" y="1295400"/>
            <a:ext cx="7581202" cy="787400"/>
          </a:xfrm>
          <a:prstGeom prst="rect">
            <a:avLst/>
          </a:prstGeom>
          <a:noFill/>
        </p:spPr>
        <p:txBody>
          <a:bodyPr vert="horz" wrap="none" lIns="0" tIns="0" rIns="0" bIns="0" rtlCol="0">
            <a:noAutofit/>
          </a:bodyPr>
          <a:lstStyle/>
          <a:p>
            <a:pPr>
              <a:lnSpc>
                <a:spcPts val="4080"/>
              </a:lnSpc>
            </a:pPr>
            <a:r>
              <a:rPr lang="en-US" sz="3400">
                <a:solidFill>
                  <a:srgbClr val="153D31"/>
                </a:solidFill>
                <a:latin typeface="Segoe UI Semibold" panose="020B0702040204020203" pitchFamily="34" charset="0"/>
              </a:rPr>
              <a:t>Darul Irfan / Silsila Markaz &amp; analytics</a:t>
            </a:r>
          </a:p>
        </p:txBody>
      </p:sp>
      <p:sp>
        <p:nvSpPr>
          <p:cNvPr id="27" name="Urdu: سلسلہ مرکز اور تجزیات">
            <a:extLst>
              <a:ext uri="{FF2B5EF4-FFF2-40B4-BE49-F238E27FC236}">
                <a16:creationId xmlns:a16="http://schemas.microsoft.com/office/drawing/2014/main" id="{82C30B34-F0B9-20F2-3F04-DF0A031E3368}"/>
              </a:ext>
            </a:extLst>
          </p:cNvPr>
          <p:cNvSpPr txBox="1"/>
          <p:nvPr/>
        </p:nvSpPr>
        <p:spPr>
          <a:xfrm>
            <a:off x="965200" y="1943100"/>
            <a:ext cx="2614676" cy="797520"/>
          </a:xfrm>
          <a:prstGeom prst="rect">
            <a:avLst/>
          </a:prstGeom>
          <a:noFill/>
        </p:spPr>
        <p:txBody>
          <a:bodyPr vert="horz" wrap="none" lIns="0" tIns="0" rIns="0" bIns="0" rtlCol="0">
            <a:noAutofit/>
          </a:bodyPr>
          <a:lstStyle/>
          <a:p>
            <a:pPr algn="r" rtl="1">
              <a:lnSpc>
                <a:spcPts val="4680"/>
              </a:lnSpc>
            </a:pPr>
            <a:r>
              <a:rPr lang="ar-AE" sz="2600">
                <a:solidFill>
                  <a:srgbClr val="90712A"/>
                </a:solidFill>
                <a:latin typeface="Noto Nastaliq Urdu" panose="020B0502040504020204" pitchFamily="34" charset="-78"/>
                <a:cs typeface="Noto Nastaliq Urdu" panose="020B0502040504020204" pitchFamily="34" charset="-78"/>
              </a:rPr>
              <a:t>سلسلہ مرکز اور تجزیات</a:t>
            </a:r>
            <a:endParaRPr lang="en-US" sz="2600">
              <a:solidFill>
                <a:srgbClr val="90712A"/>
              </a:solidFill>
              <a:latin typeface="Noto Nastaliq Urdu" panose="020B0502040504020204" pitchFamily="34" charset="-78"/>
              <a:cs typeface="Noto Nastaliq Urdu" panose="020B0502040504020204" pitchFamily="34" charset="-78"/>
            </a:endParaRPr>
          </a:p>
        </p:txBody>
      </p:sp>
      <p:sp>
        <p:nvSpPr>
          <p:cNvPr id="28" name="Text: Silsila Markaz &amp; analytics">
            <a:extLst>
              <a:ext uri="{FF2B5EF4-FFF2-40B4-BE49-F238E27FC236}">
                <a16:creationId xmlns:a16="http://schemas.microsoft.com/office/drawing/2014/main" id="{38FA254A-EA58-227B-B6B2-1354A6FBEC50}"/>
              </a:ext>
            </a:extLst>
          </p:cNvPr>
          <p:cNvSpPr txBox="1"/>
          <p:nvPr/>
        </p:nvSpPr>
        <p:spPr>
          <a:xfrm>
            <a:off x="1079500" y="2654300"/>
            <a:ext cx="3731451"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Silsila Markaz &amp; analytics</a:t>
            </a:r>
          </a:p>
        </p:txBody>
      </p:sp>
      <p:sp>
        <p:nvSpPr>
          <p:cNvPr id="29" name="Urdu: سلسلہ مرکز اور تجزیات">
            <a:extLst>
              <a:ext uri="{FF2B5EF4-FFF2-40B4-BE49-F238E27FC236}">
                <a16:creationId xmlns:a16="http://schemas.microsoft.com/office/drawing/2014/main" id="{74E615BD-D747-A6A3-4D64-DEAAB9AC32C0}"/>
              </a:ext>
            </a:extLst>
          </p:cNvPr>
          <p:cNvSpPr txBox="1"/>
          <p:nvPr/>
        </p:nvSpPr>
        <p:spPr>
          <a:xfrm>
            <a:off x="4995466" y="2724150"/>
            <a:ext cx="2025714"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سلسلہ مرکز اور تجزیات</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30" name="Text: ↗">
            <a:extLst>
              <a:ext uri="{FF2B5EF4-FFF2-40B4-BE49-F238E27FC236}">
                <a16:creationId xmlns:a16="http://schemas.microsoft.com/office/drawing/2014/main" id="{E0DF7A0F-B3EC-7F64-E748-51C97AF1753A}"/>
              </a:ext>
            </a:extLst>
          </p:cNvPr>
          <p:cNvSpPr txBox="1"/>
          <p:nvPr/>
        </p:nvSpPr>
        <p:spPr>
          <a:xfrm>
            <a:off x="9085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31" name="Text: Silsila Markaz: one group for the whole organisation">
            <a:extLst>
              <a:ext uri="{FF2B5EF4-FFF2-40B4-BE49-F238E27FC236}">
                <a16:creationId xmlns:a16="http://schemas.microsoft.com/office/drawing/2014/main" id="{B6223636-ED16-BB7F-49F8-D8A40A77A8EB}"/>
              </a:ext>
            </a:extLst>
          </p:cNvPr>
          <p:cNvSpPr txBox="1"/>
          <p:nvPr/>
        </p:nvSpPr>
        <p:spPr>
          <a:xfrm>
            <a:off x="1536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Silsila Markaz: one group for the whole organisation</a:t>
            </a:r>
          </a:p>
        </p:txBody>
      </p:sp>
      <p:sp>
        <p:nvSpPr>
          <p:cNvPr id="32" name="Urdu: سلسلہ مرکز: پوری تنظیم کے لیے ایک گروپ">
            <a:extLst>
              <a:ext uri="{FF2B5EF4-FFF2-40B4-BE49-F238E27FC236}">
                <a16:creationId xmlns:a16="http://schemas.microsoft.com/office/drawing/2014/main" id="{8697322F-77B0-7D91-B00C-CA5AB362FC69}"/>
              </a:ext>
            </a:extLst>
          </p:cNvPr>
          <p:cNvSpPr txBox="1"/>
          <p:nvPr/>
        </p:nvSpPr>
        <p:spPr>
          <a:xfrm>
            <a:off x="1536701" y="3704431"/>
            <a:ext cx="32068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سلسلہ مرکز: پوری تنظیم کے لیے ایک گروپ</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3" name="Text: Every Halqah placed by region, country and city">
            <a:extLst>
              <a:ext uri="{FF2B5EF4-FFF2-40B4-BE49-F238E27FC236}">
                <a16:creationId xmlns:a16="http://schemas.microsoft.com/office/drawing/2014/main" id="{0E13A737-37E9-F495-438F-61B112932489}"/>
              </a:ext>
            </a:extLst>
          </p:cNvPr>
          <p:cNvSpPr txBox="1"/>
          <p:nvPr/>
        </p:nvSpPr>
        <p:spPr>
          <a:xfrm>
            <a:off x="1536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Every Halqah placed by region, country and city</a:t>
            </a:r>
          </a:p>
        </p:txBody>
      </p:sp>
      <p:sp>
        <p:nvSpPr>
          <p:cNvPr id="34" name="Urdu: ہر حلقہ خطے، ملک اور شہر کے مطابق">
            <a:extLst>
              <a:ext uri="{FF2B5EF4-FFF2-40B4-BE49-F238E27FC236}">
                <a16:creationId xmlns:a16="http://schemas.microsoft.com/office/drawing/2014/main" id="{CF164EBD-F38B-6C45-12B3-A527FB183170}"/>
              </a:ext>
            </a:extLst>
          </p:cNvPr>
          <p:cNvSpPr txBox="1"/>
          <p:nvPr/>
        </p:nvSpPr>
        <p:spPr>
          <a:xfrm>
            <a:off x="1536700" y="4364831"/>
            <a:ext cx="26257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ہر حلقہ خطے، ملک اور شہر کے مطابق</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5" name="Text: Live now: every Halqah on air and who is listening">
            <a:extLst>
              <a:ext uri="{FF2B5EF4-FFF2-40B4-BE49-F238E27FC236}">
                <a16:creationId xmlns:a16="http://schemas.microsoft.com/office/drawing/2014/main" id="{C5044887-F614-17AF-4D04-CC6BF59CB4F2}"/>
              </a:ext>
            </a:extLst>
          </p:cNvPr>
          <p:cNvSpPr txBox="1"/>
          <p:nvPr/>
        </p:nvSpPr>
        <p:spPr>
          <a:xfrm>
            <a:off x="1536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Live now: every Halqah on air and who is listening</a:t>
            </a:r>
          </a:p>
        </p:txBody>
      </p:sp>
      <p:sp>
        <p:nvSpPr>
          <p:cNvPr id="36" name="Urdu: اس وقت لائیو: ہر حلقہ اور سننے والے">
            <a:extLst>
              <a:ext uri="{FF2B5EF4-FFF2-40B4-BE49-F238E27FC236}">
                <a16:creationId xmlns:a16="http://schemas.microsoft.com/office/drawing/2014/main" id="{793F89C3-8B70-4CE9-4A51-EB82007E1641}"/>
              </a:ext>
            </a:extLst>
          </p:cNvPr>
          <p:cNvSpPr txBox="1"/>
          <p:nvPr/>
        </p:nvSpPr>
        <p:spPr>
          <a:xfrm>
            <a:off x="1536700" y="5025231"/>
            <a:ext cx="27416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اس وقت لائیو: ہر حلقہ اور سننے والے</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7" name="Text: Notices to every Halqah, a region, or chosen Halqahs">
            <a:extLst>
              <a:ext uri="{FF2B5EF4-FFF2-40B4-BE49-F238E27FC236}">
                <a16:creationId xmlns:a16="http://schemas.microsoft.com/office/drawing/2014/main" id="{9034D811-4368-2DA3-0627-8AFD7B6C1E9A}"/>
              </a:ext>
            </a:extLst>
          </p:cNvPr>
          <p:cNvSpPr txBox="1"/>
          <p:nvPr/>
        </p:nvSpPr>
        <p:spPr>
          <a:xfrm>
            <a:off x="1536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Notices to every Halqah, a region, or chosen Halqahs</a:t>
            </a:r>
          </a:p>
        </p:txBody>
      </p:sp>
      <p:sp>
        <p:nvSpPr>
          <p:cNvPr id="38" name="Urdu: تمام حلقوں، ایک خطے یا منتخب حلقوں کو اعلان">
            <a:extLst>
              <a:ext uri="{FF2B5EF4-FFF2-40B4-BE49-F238E27FC236}">
                <a16:creationId xmlns:a16="http://schemas.microsoft.com/office/drawing/2014/main" id="{B742541D-E679-2D25-104B-4B6CEBED46CF}"/>
              </a:ext>
            </a:extLst>
          </p:cNvPr>
          <p:cNvSpPr txBox="1"/>
          <p:nvPr/>
        </p:nvSpPr>
        <p:spPr>
          <a:xfrm>
            <a:off x="1536700" y="5685631"/>
            <a:ext cx="34830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تمام حلقوں، ایک خطے یا منتخب حلقوں کو اعلان</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39" name="Text: Notices and meetings for every Halqah's admins">
            <a:extLst>
              <a:ext uri="{FF2B5EF4-FFF2-40B4-BE49-F238E27FC236}">
                <a16:creationId xmlns:a16="http://schemas.microsoft.com/office/drawing/2014/main" id="{9F4DA38B-2DA0-7946-AC62-1856BB7BEB0C}"/>
              </a:ext>
            </a:extLst>
          </p:cNvPr>
          <p:cNvSpPr txBox="1"/>
          <p:nvPr/>
        </p:nvSpPr>
        <p:spPr>
          <a:xfrm>
            <a:off x="1536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Notices and meetings for every Halqah's admins</a:t>
            </a:r>
          </a:p>
        </p:txBody>
      </p:sp>
      <p:sp>
        <p:nvSpPr>
          <p:cNvPr id="40" name="Urdu: تمام حلقوں کے ایڈمن کے لیے اعلانات اور میٹنگز">
            <a:extLst>
              <a:ext uri="{FF2B5EF4-FFF2-40B4-BE49-F238E27FC236}">
                <a16:creationId xmlns:a16="http://schemas.microsoft.com/office/drawing/2014/main" id="{AA109B4D-1EDD-CB67-0F07-CB0587C0E93C}"/>
              </a:ext>
            </a:extLst>
          </p:cNvPr>
          <p:cNvSpPr txBox="1"/>
          <p:nvPr/>
        </p:nvSpPr>
        <p:spPr>
          <a:xfrm>
            <a:off x="1536701" y="6346031"/>
            <a:ext cx="374656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تمام حلقوں کے ایڈمن کے لیے اعلانات اور میٹنگز</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1" name="Text: Attendance, different people, app and website">
            <a:extLst>
              <a:ext uri="{FF2B5EF4-FFF2-40B4-BE49-F238E27FC236}">
                <a16:creationId xmlns:a16="http://schemas.microsoft.com/office/drawing/2014/main" id="{4F5F1CFF-3984-6819-4B27-8E13D755BC58}"/>
              </a:ext>
            </a:extLst>
          </p:cNvPr>
          <p:cNvSpPr txBox="1"/>
          <p:nvPr/>
        </p:nvSpPr>
        <p:spPr>
          <a:xfrm>
            <a:off x="1536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Attendance, different people, app and website</a:t>
            </a:r>
          </a:p>
        </p:txBody>
      </p:sp>
      <p:sp>
        <p:nvSpPr>
          <p:cNvPr id="42" name="Urdu: حاضری، مختلف افراد، ایپ اور ویب سائٹ">
            <a:extLst>
              <a:ext uri="{FF2B5EF4-FFF2-40B4-BE49-F238E27FC236}">
                <a16:creationId xmlns:a16="http://schemas.microsoft.com/office/drawing/2014/main" id="{D971E1FC-8523-8369-E50F-822C00DA39F5}"/>
              </a:ext>
            </a:extLst>
          </p:cNvPr>
          <p:cNvSpPr txBox="1"/>
          <p:nvPr/>
        </p:nvSpPr>
        <p:spPr>
          <a:xfrm>
            <a:off x="1536700" y="7006431"/>
            <a:ext cx="33576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حاضری، مختلف افراد، ایپ اور ویب سائٹ</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3" name="Text: Trends day by day against the period before">
            <a:extLst>
              <a:ext uri="{FF2B5EF4-FFF2-40B4-BE49-F238E27FC236}">
                <a16:creationId xmlns:a16="http://schemas.microsoft.com/office/drawing/2014/main" id="{5B42C424-2C49-2637-3A9F-62342A7A06F9}"/>
              </a:ext>
            </a:extLst>
          </p:cNvPr>
          <p:cNvSpPr txBox="1"/>
          <p:nvPr/>
        </p:nvSpPr>
        <p:spPr>
          <a:xfrm>
            <a:off x="1536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Trends day by day against the period before</a:t>
            </a:r>
          </a:p>
        </p:txBody>
      </p:sp>
      <p:sp>
        <p:nvSpPr>
          <p:cNvPr id="44" name="Urdu: گزشتہ مدت کے مقابلے میں روزانہ رجحان">
            <a:extLst>
              <a:ext uri="{FF2B5EF4-FFF2-40B4-BE49-F238E27FC236}">
                <a16:creationId xmlns:a16="http://schemas.microsoft.com/office/drawing/2014/main" id="{EB14B70E-072A-D344-D2FE-37CBC742777E}"/>
              </a:ext>
            </a:extLst>
          </p:cNvPr>
          <p:cNvSpPr txBox="1"/>
          <p:nvPr/>
        </p:nvSpPr>
        <p:spPr>
          <a:xfrm>
            <a:off x="1536701" y="7666831"/>
            <a:ext cx="303060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گزشتہ مدت کے مقابلے میں روزانہ رجحان</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5" name="Text: When people come: weekday and hour">
            <a:extLst>
              <a:ext uri="{FF2B5EF4-FFF2-40B4-BE49-F238E27FC236}">
                <a16:creationId xmlns:a16="http://schemas.microsoft.com/office/drawing/2014/main" id="{C95C3566-D9B1-665D-1E74-A2D8627BD941}"/>
              </a:ext>
            </a:extLst>
          </p:cNvPr>
          <p:cNvSpPr txBox="1"/>
          <p:nvPr/>
        </p:nvSpPr>
        <p:spPr>
          <a:xfrm>
            <a:off x="1536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When people come: weekday and hour</a:t>
            </a:r>
          </a:p>
        </p:txBody>
      </p:sp>
      <p:sp>
        <p:nvSpPr>
          <p:cNvPr id="46" name="Urdu: لوگ کب آتے ہیں: دن اور وقت">
            <a:extLst>
              <a:ext uri="{FF2B5EF4-FFF2-40B4-BE49-F238E27FC236}">
                <a16:creationId xmlns:a16="http://schemas.microsoft.com/office/drawing/2014/main" id="{C70065A6-FFF8-B21F-44B3-3859A34D7774}"/>
              </a:ext>
            </a:extLst>
          </p:cNvPr>
          <p:cNvSpPr txBox="1"/>
          <p:nvPr/>
        </p:nvSpPr>
        <p:spPr>
          <a:xfrm>
            <a:off x="1536700" y="8327231"/>
            <a:ext cx="25194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لوگ کب آتے ہیں: دن اور وقت</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7" name="Text: Regulars, and those not seen for three weeks">
            <a:extLst>
              <a:ext uri="{FF2B5EF4-FFF2-40B4-BE49-F238E27FC236}">
                <a16:creationId xmlns:a16="http://schemas.microsoft.com/office/drawing/2014/main" id="{A3B607F7-EF6D-71EC-2F05-9C45A7412EB3}"/>
              </a:ext>
            </a:extLst>
          </p:cNvPr>
          <p:cNvSpPr txBox="1"/>
          <p:nvPr/>
        </p:nvSpPr>
        <p:spPr>
          <a:xfrm>
            <a:off x="1536700" y="8712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Regulars, and those not seen for three weeks</a:t>
            </a:r>
          </a:p>
        </p:txBody>
      </p:sp>
      <p:sp>
        <p:nvSpPr>
          <p:cNvPr id="48" name="Urdu: باقاعدہ آنے والے، اور جو تین ہفتوں سے نہیں آئے">
            <a:extLst>
              <a:ext uri="{FF2B5EF4-FFF2-40B4-BE49-F238E27FC236}">
                <a16:creationId xmlns:a16="http://schemas.microsoft.com/office/drawing/2014/main" id="{2941AF89-0622-AF14-B128-498458A0DCAD}"/>
              </a:ext>
            </a:extLst>
          </p:cNvPr>
          <p:cNvSpPr txBox="1"/>
          <p:nvPr/>
        </p:nvSpPr>
        <p:spPr>
          <a:xfrm>
            <a:off x="1536701" y="8987631"/>
            <a:ext cx="38624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باقاعدہ آنے والے، اور جو تین ہفتوں سے نہیں آئے</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49" name="Text: Silsila Markaz &amp; analytics">
            <a:extLst>
              <a:ext uri="{FF2B5EF4-FFF2-40B4-BE49-F238E27FC236}">
                <a16:creationId xmlns:a16="http://schemas.microsoft.com/office/drawing/2014/main" id="{B6CE5901-D946-29DC-C928-C7A69ECE658B}"/>
              </a:ext>
            </a:extLst>
          </p:cNvPr>
          <p:cNvSpPr txBox="1"/>
          <p:nvPr/>
        </p:nvSpPr>
        <p:spPr>
          <a:xfrm>
            <a:off x="10985500" y="2654300"/>
            <a:ext cx="3731451" cy="622300"/>
          </a:xfrm>
          <a:prstGeom prst="rect">
            <a:avLst/>
          </a:prstGeom>
          <a:noFill/>
        </p:spPr>
        <p:txBody>
          <a:bodyPr vert="horz" wrap="none" lIns="0" tIns="0" rIns="0" bIns="0" rtlCol="0">
            <a:noAutofit/>
          </a:bodyPr>
          <a:lstStyle/>
          <a:p>
            <a:pPr>
              <a:lnSpc>
                <a:spcPts val="3000"/>
              </a:lnSpc>
            </a:pPr>
            <a:r>
              <a:rPr lang="en-US" sz="2500">
                <a:solidFill>
                  <a:srgbClr val="124D38"/>
                </a:solidFill>
                <a:latin typeface="Segoe UI Semibold" panose="020B0702040204020203" pitchFamily="34" charset="0"/>
              </a:rPr>
              <a:t>Silsila Markaz &amp; analytics</a:t>
            </a:r>
          </a:p>
        </p:txBody>
      </p:sp>
      <p:sp>
        <p:nvSpPr>
          <p:cNvPr id="50" name="Urdu: سلسلہ مرکز اور تجزیات">
            <a:extLst>
              <a:ext uri="{FF2B5EF4-FFF2-40B4-BE49-F238E27FC236}">
                <a16:creationId xmlns:a16="http://schemas.microsoft.com/office/drawing/2014/main" id="{120ABD27-9E1D-EA57-4F4A-D5E7A32CA540}"/>
              </a:ext>
            </a:extLst>
          </p:cNvPr>
          <p:cNvSpPr txBox="1"/>
          <p:nvPr/>
        </p:nvSpPr>
        <p:spPr>
          <a:xfrm>
            <a:off x="14901466" y="2724150"/>
            <a:ext cx="2025714" cy="609600"/>
          </a:xfrm>
          <a:prstGeom prst="rect">
            <a:avLst/>
          </a:prstGeom>
          <a:noFill/>
        </p:spPr>
        <p:txBody>
          <a:bodyPr vert="horz" wrap="none" lIns="0" tIns="0" rIns="0" bIns="0" rtlCol="0">
            <a:noAutofit/>
          </a:bodyPr>
          <a:lstStyle/>
          <a:p>
            <a:pPr algn="r" rtl="1">
              <a:lnSpc>
                <a:spcPts val="3200"/>
              </a:lnSpc>
            </a:pPr>
            <a:r>
              <a:rPr lang="ar-AE" sz="2000">
                <a:solidFill>
                  <a:srgbClr val="124D38"/>
                </a:solidFill>
                <a:latin typeface="Noto Nastaliq Urdu" panose="020B0502040504020204" pitchFamily="34" charset="-78"/>
                <a:cs typeface="Noto Nastaliq Urdu" panose="020B0502040504020204" pitchFamily="34" charset="-78"/>
              </a:rPr>
              <a:t>سلسلہ مرکز اور تجزیات</a:t>
            </a:r>
            <a:endParaRPr lang="en-US" sz="2000">
              <a:solidFill>
                <a:srgbClr val="124D38"/>
              </a:solidFill>
              <a:latin typeface="Noto Nastaliq Urdu" panose="020B0502040504020204" pitchFamily="34" charset="-78"/>
              <a:cs typeface="Noto Nastaliq Urdu" panose="020B0502040504020204" pitchFamily="34" charset="-78"/>
            </a:endParaRPr>
          </a:p>
        </p:txBody>
      </p:sp>
      <p:sp>
        <p:nvSpPr>
          <p:cNvPr id="51" name="Text: ↗">
            <a:extLst>
              <a:ext uri="{FF2B5EF4-FFF2-40B4-BE49-F238E27FC236}">
                <a16:creationId xmlns:a16="http://schemas.microsoft.com/office/drawing/2014/main" id="{EC035AB8-E9C4-EA12-E6A9-FDAEABCD66CB}"/>
              </a:ext>
            </a:extLst>
          </p:cNvPr>
          <p:cNvSpPr txBox="1"/>
          <p:nvPr/>
        </p:nvSpPr>
        <p:spPr>
          <a:xfrm>
            <a:off x="18991858" y="2667000"/>
            <a:ext cx="358839" cy="609600"/>
          </a:xfrm>
          <a:prstGeom prst="rect">
            <a:avLst/>
          </a:prstGeom>
          <a:noFill/>
        </p:spPr>
        <p:txBody>
          <a:bodyPr vert="horz" wrap="none" lIns="0" tIns="0" rIns="0" bIns="0" rtlCol="0">
            <a:noAutofit/>
          </a:bodyPr>
          <a:lstStyle/>
          <a:p>
            <a:pPr>
              <a:lnSpc>
                <a:spcPts val="2880"/>
              </a:lnSpc>
            </a:pPr>
            <a:r>
              <a:rPr lang="en-US" sz="2400">
                <a:solidFill>
                  <a:srgbClr val="AD8C3E"/>
                </a:solidFill>
                <a:latin typeface="Segoe UI" panose="020B0502040204020203" pitchFamily="34" charset="0"/>
              </a:rPr>
              <a:t>↗</a:t>
            </a:r>
          </a:p>
        </p:txBody>
      </p:sp>
      <p:sp>
        <p:nvSpPr>
          <p:cNvPr id="52" name="Text: Insights worked out from the figures">
            <a:extLst>
              <a:ext uri="{FF2B5EF4-FFF2-40B4-BE49-F238E27FC236}">
                <a16:creationId xmlns:a16="http://schemas.microsoft.com/office/drawing/2014/main" id="{3658125B-7EB9-BA0E-1524-C55B2B1312ED}"/>
              </a:ext>
            </a:extLst>
          </p:cNvPr>
          <p:cNvSpPr txBox="1"/>
          <p:nvPr/>
        </p:nvSpPr>
        <p:spPr>
          <a:xfrm>
            <a:off x="11442700" y="3429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Insights worked out from the figures</a:t>
            </a:r>
          </a:p>
        </p:txBody>
      </p:sp>
      <p:sp>
        <p:nvSpPr>
          <p:cNvPr id="53" name="Urdu: اعداد و شمار سے نکلنے والے نکات">
            <a:extLst>
              <a:ext uri="{FF2B5EF4-FFF2-40B4-BE49-F238E27FC236}">
                <a16:creationId xmlns:a16="http://schemas.microsoft.com/office/drawing/2014/main" id="{55AD8CB1-4620-B0F1-592C-63C501B5224B}"/>
              </a:ext>
            </a:extLst>
          </p:cNvPr>
          <p:cNvSpPr txBox="1"/>
          <p:nvPr/>
        </p:nvSpPr>
        <p:spPr>
          <a:xfrm>
            <a:off x="11442701" y="3704431"/>
            <a:ext cx="2508313"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اعداد و شمار سے نکلنے والے نکات</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4" name="Text: Daily Zikr report: every session and who attended">
            <a:extLst>
              <a:ext uri="{FF2B5EF4-FFF2-40B4-BE49-F238E27FC236}">
                <a16:creationId xmlns:a16="http://schemas.microsoft.com/office/drawing/2014/main" id="{AE8CFACE-7765-580E-140B-F70FCFAB29C7}"/>
              </a:ext>
            </a:extLst>
          </p:cNvPr>
          <p:cNvSpPr txBox="1"/>
          <p:nvPr/>
        </p:nvSpPr>
        <p:spPr>
          <a:xfrm>
            <a:off x="11442700" y="4089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Daily Zikr report: every session and who attended</a:t>
            </a:r>
          </a:p>
        </p:txBody>
      </p:sp>
      <p:sp>
        <p:nvSpPr>
          <p:cNvPr id="55" name="Urdu: روزانہ ذکر رپورٹ: ہر نشست اور حاضرین">
            <a:extLst>
              <a:ext uri="{FF2B5EF4-FFF2-40B4-BE49-F238E27FC236}">
                <a16:creationId xmlns:a16="http://schemas.microsoft.com/office/drawing/2014/main" id="{FDC4ECD9-4C0B-7352-D261-320F3088EB59}"/>
              </a:ext>
            </a:extLst>
          </p:cNvPr>
          <p:cNvSpPr txBox="1"/>
          <p:nvPr/>
        </p:nvSpPr>
        <p:spPr>
          <a:xfrm>
            <a:off x="11442700" y="4364831"/>
            <a:ext cx="30893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روزانہ ذکر رپورٹ: ہر نشست اور حاضرین</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6" name="Text: Monthly report with new members and growth">
            <a:extLst>
              <a:ext uri="{FF2B5EF4-FFF2-40B4-BE49-F238E27FC236}">
                <a16:creationId xmlns:a16="http://schemas.microsoft.com/office/drawing/2014/main" id="{A9A80490-78DA-2108-516B-C0E1A3F87A23}"/>
              </a:ext>
            </a:extLst>
          </p:cNvPr>
          <p:cNvSpPr txBox="1"/>
          <p:nvPr/>
        </p:nvSpPr>
        <p:spPr>
          <a:xfrm>
            <a:off x="11442700" y="4749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Monthly report with new members and growth</a:t>
            </a:r>
          </a:p>
        </p:txBody>
      </p:sp>
      <p:sp>
        <p:nvSpPr>
          <p:cNvPr id="57" name="Urdu: ماہانہ رپورٹ: نئے ممبر اور ترقی">
            <a:extLst>
              <a:ext uri="{FF2B5EF4-FFF2-40B4-BE49-F238E27FC236}">
                <a16:creationId xmlns:a16="http://schemas.microsoft.com/office/drawing/2014/main" id="{A512F8FC-267F-6421-76DF-4BCD2AF600CE}"/>
              </a:ext>
            </a:extLst>
          </p:cNvPr>
          <p:cNvSpPr txBox="1"/>
          <p:nvPr/>
        </p:nvSpPr>
        <p:spPr>
          <a:xfrm>
            <a:off x="11442700" y="5025231"/>
            <a:ext cx="22146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ماہانہ رپورٹ: نئے ممبر اور ترقی</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58" name="Text: A morning summary on officers' phones">
            <a:extLst>
              <a:ext uri="{FF2B5EF4-FFF2-40B4-BE49-F238E27FC236}">
                <a16:creationId xmlns:a16="http://schemas.microsoft.com/office/drawing/2014/main" id="{0C2C592A-DB79-5DC9-4A4B-672EFFB5E603}"/>
              </a:ext>
            </a:extLst>
          </p:cNvPr>
          <p:cNvSpPr txBox="1"/>
          <p:nvPr/>
        </p:nvSpPr>
        <p:spPr>
          <a:xfrm>
            <a:off x="11442700" y="5410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A morning summary on officers' phones</a:t>
            </a:r>
          </a:p>
        </p:txBody>
      </p:sp>
      <p:sp>
        <p:nvSpPr>
          <p:cNvPr id="59" name="Urdu: افسران کے فون پر صبح کا خلاصہ">
            <a:extLst>
              <a:ext uri="{FF2B5EF4-FFF2-40B4-BE49-F238E27FC236}">
                <a16:creationId xmlns:a16="http://schemas.microsoft.com/office/drawing/2014/main" id="{7D83EE3D-9323-E5C8-585A-45B4377885A8}"/>
              </a:ext>
            </a:extLst>
          </p:cNvPr>
          <p:cNvSpPr txBox="1"/>
          <p:nvPr/>
        </p:nvSpPr>
        <p:spPr>
          <a:xfrm>
            <a:off x="11442700" y="5685631"/>
            <a:ext cx="23670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افسران کے فون پر صبح کا خلاصہ</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0" name="Text: Spreadsheets of sessions, attendance, Halqahs and people">
            <a:extLst>
              <a:ext uri="{FF2B5EF4-FFF2-40B4-BE49-F238E27FC236}">
                <a16:creationId xmlns:a16="http://schemas.microsoft.com/office/drawing/2014/main" id="{E1C891EC-4B8F-F72C-1961-CC4A21BFDC39}"/>
              </a:ext>
            </a:extLst>
          </p:cNvPr>
          <p:cNvSpPr txBox="1"/>
          <p:nvPr/>
        </p:nvSpPr>
        <p:spPr>
          <a:xfrm>
            <a:off x="11442700" y="60706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Spreadsheets of sessions, attendance, Halqahs and people</a:t>
            </a:r>
          </a:p>
        </p:txBody>
      </p:sp>
      <p:sp>
        <p:nvSpPr>
          <p:cNvPr id="61" name="Urdu: نشستوں، حاضری، حلقوں اور افراد کی اسپریڈشیٹ">
            <a:extLst>
              <a:ext uri="{FF2B5EF4-FFF2-40B4-BE49-F238E27FC236}">
                <a16:creationId xmlns:a16="http://schemas.microsoft.com/office/drawing/2014/main" id="{D2F2874F-47A0-91B6-04A5-0BD8B7952C68}"/>
              </a:ext>
            </a:extLst>
          </p:cNvPr>
          <p:cNvSpPr txBox="1"/>
          <p:nvPr/>
        </p:nvSpPr>
        <p:spPr>
          <a:xfrm>
            <a:off x="11442700" y="6346031"/>
            <a:ext cx="374338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نشستوں، حاضری، حلقوں اور افراد کی اسپریڈشیٹ</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2" name="Text: reporting.naqshbandiaowaisiah.us for the computer">
            <a:extLst>
              <a:ext uri="{FF2B5EF4-FFF2-40B4-BE49-F238E27FC236}">
                <a16:creationId xmlns:a16="http://schemas.microsoft.com/office/drawing/2014/main" id="{74601CD5-46C4-70B4-2A8E-E52DC189F911}"/>
              </a:ext>
            </a:extLst>
          </p:cNvPr>
          <p:cNvSpPr txBox="1"/>
          <p:nvPr/>
        </p:nvSpPr>
        <p:spPr>
          <a:xfrm>
            <a:off x="11442700" y="67310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reporting.naqshbandiaowaisiah.us for the computer</a:t>
            </a:r>
          </a:p>
        </p:txBody>
      </p:sp>
      <p:sp>
        <p:nvSpPr>
          <p:cNvPr id="63" name="Urdu: کمپیوٹر کے لیے رپورٹنگ ویب سائٹ">
            <a:extLst>
              <a:ext uri="{FF2B5EF4-FFF2-40B4-BE49-F238E27FC236}">
                <a16:creationId xmlns:a16="http://schemas.microsoft.com/office/drawing/2014/main" id="{6BB7CD8C-1B10-06C1-C73F-88D0A1D8F5FA}"/>
              </a:ext>
            </a:extLst>
          </p:cNvPr>
          <p:cNvSpPr txBox="1"/>
          <p:nvPr/>
        </p:nvSpPr>
        <p:spPr>
          <a:xfrm>
            <a:off x="11442700" y="7006431"/>
            <a:ext cx="271627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کمپیوٹر کے لیے رپورٹنگ ویب سائٹ</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4" name="Text: Computer sign-in approved from the app; no passwords">
            <a:extLst>
              <a:ext uri="{FF2B5EF4-FFF2-40B4-BE49-F238E27FC236}">
                <a16:creationId xmlns:a16="http://schemas.microsoft.com/office/drawing/2014/main" id="{D0290D7B-F8E6-6DB5-BE65-F4E131CAE10C}"/>
              </a:ext>
            </a:extLst>
          </p:cNvPr>
          <p:cNvSpPr txBox="1"/>
          <p:nvPr/>
        </p:nvSpPr>
        <p:spPr>
          <a:xfrm>
            <a:off x="11442700" y="73914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Computer sign-in approved from the app; no passwords</a:t>
            </a:r>
          </a:p>
        </p:txBody>
      </p:sp>
      <p:sp>
        <p:nvSpPr>
          <p:cNvPr id="65" name="Urdu: ایپ سے منظور شدہ کمپیوٹر سائن اِن؛ پاس ورڈ نہیں">
            <a:extLst>
              <a:ext uri="{FF2B5EF4-FFF2-40B4-BE49-F238E27FC236}">
                <a16:creationId xmlns:a16="http://schemas.microsoft.com/office/drawing/2014/main" id="{B26A3C60-E252-F5D4-BCE6-C555998F6017}"/>
              </a:ext>
            </a:extLst>
          </p:cNvPr>
          <p:cNvSpPr txBox="1"/>
          <p:nvPr/>
        </p:nvSpPr>
        <p:spPr>
          <a:xfrm>
            <a:off x="11442700" y="7666831"/>
            <a:ext cx="3775138"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ایپ سے منظور شدہ کمپیوٹر سائن اِن؛ پاس ورڈ نہیں</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6" name="Text: Print or save any report as a PDF">
            <a:extLst>
              <a:ext uri="{FF2B5EF4-FFF2-40B4-BE49-F238E27FC236}">
                <a16:creationId xmlns:a16="http://schemas.microsoft.com/office/drawing/2014/main" id="{C5BFE9C8-9AB5-590C-5DAB-087B21370462}"/>
              </a:ext>
            </a:extLst>
          </p:cNvPr>
          <p:cNvSpPr txBox="1"/>
          <p:nvPr/>
        </p:nvSpPr>
        <p:spPr>
          <a:xfrm>
            <a:off x="11442700" y="80518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Print or save any report as a PDF</a:t>
            </a:r>
          </a:p>
        </p:txBody>
      </p:sp>
      <p:sp>
        <p:nvSpPr>
          <p:cNvPr id="67" name="Urdu: ہر رپورٹ پرنٹ یا پی ڈی ایف">
            <a:extLst>
              <a:ext uri="{FF2B5EF4-FFF2-40B4-BE49-F238E27FC236}">
                <a16:creationId xmlns:a16="http://schemas.microsoft.com/office/drawing/2014/main" id="{1786B4FB-A31F-9DE9-C6B6-5241720E2DF6}"/>
              </a:ext>
            </a:extLst>
          </p:cNvPr>
          <p:cNvSpPr txBox="1"/>
          <p:nvPr/>
        </p:nvSpPr>
        <p:spPr>
          <a:xfrm>
            <a:off x="11442701" y="8327231"/>
            <a:ext cx="2274951"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ہر رپورٹ پرنٹ یا پی ڈی ایف</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68" name="Text: Signed-in computers listed and signed out at will">
            <a:extLst>
              <a:ext uri="{FF2B5EF4-FFF2-40B4-BE49-F238E27FC236}">
                <a16:creationId xmlns:a16="http://schemas.microsoft.com/office/drawing/2014/main" id="{D79F8F5F-A2A4-0D4C-676F-17488BAC09B5}"/>
              </a:ext>
            </a:extLst>
          </p:cNvPr>
          <p:cNvSpPr txBox="1"/>
          <p:nvPr/>
        </p:nvSpPr>
        <p:spPr>
          <a:xfrm>
            <a:off x="11442700" y="8712200"/>
            <a:ext cx="7962900" cy="304800"/>
          </a:xfrm>
          <a:prstGeom prst="rect">
            <a:avLst/>
          </a:prstGeom>
          <a:noFill/>
        </p:spPr>
        <p:txBody>
          <a:bodyPr vert="horz" wrap="none" lIns="0" tIns="0" rIns="0" bIns="0" rtlCol="0">
            <a:noAutofit/>
          </a:bodyPr>
          <a:lstStyle/>
          <a:p>
            <a:pPr>
              <a:lnSpc>
                <a:spcPts val="2070"/>
              </a:lnSpc>
            </a:pPr>
            <a:r>
              <a:rPr lang="en-US">
                <a:solidFill>
                  <a:srgbClr val="153D31"/>
                </a:solidFill>
                <a:latin typeface="Segoe UI" panose="020B0502040204020203" pitchFamily="34" charset="0"/>
              </a:rPr>
              <a:t>Signed-in computers listed and signed out at will</a:t>
            </a:r>
          </a:p>
        </p:txBody>
      </p:sp>
      <p:sp>
        <p:nvSpPr>
          <p:cNvPr id="69" name="Urdu: سائن اِن کمپیوٹرز کی فہرست اور سائن آؤٹ">
            <a:extLst>
              <a:ext uri="{FF2B5EF4-FFF2-40B4-BE49-F238E27FC236}">
                <a16:creationId xmlns:a16="http://schemas.microsoft.com/office/drawing/2014/main" id="{7EC83DF3-EB5A-FA6B-EE39-3C1A77A89026}"/>
              </a:ext>
            </a:extLst>
          </p:cNvPr>
          <p:cNvSpPr txBox="1"/>
          <p:nvPr/>
        </p:nvSpPr>
        <p:spPr>
          <a:xfrm>
            <a:off x="11442700" y="8987631"/>
            <a:ext cx="3230626" cy="357061"/>
          </a:xfrm>
          <a:prstGeom prst="rect">
            <a:avLst/>
          </a:prstGeom>
          <a:noFill/>
        </p:spPr>
        <p:txBody>
          <a:bodyPr vert="horz" wrap="none" lIns="0" tIns="0" rIns="0" bIns="0" rtlCol="0">
            <a:noAutofit/>
          </a:bodyPr>
          <a:lstStyle/>
          <a:p>
            <a:pPr algn="r" rtl="1">
              <a:lnSpc>
                <a:spcPts val="2720"/>
              </a:lnSpc>
            </a:pPr>
            <a:r>
              <a:rPr lang="ar-AE" sz="1700">
                <a:solidFill>
                  <a:srgbClr val="69725F"/>
                </a:solidFill>
                <a:latin typeface="Noto Nastaliq Urdu" panose="020B0502040504020204" pitchFamily="34" charset="-78"/>
                <a:cs typeface="Noto Nastaliq Urdu" panose="020B0502040504020204" pitchFamily="34" charset="-78"/>
              </a:rPr>
              <a:t>سائن اِن کمپیوٹرز کی فہرست اور سائن آؤٹ</a:t>
            </a:r>
            <a:endParaRPr lang="en-US" sz="1700">
              <a:solidFill>
                <a:srgbClr val="69725F"/>
              </a:solidFill>
              <a:latin typeface="Noto Nastaliq Urdu" panose="020B0502040504020204" pitchFamily="34" charset="-78"/>
              <a:cs typeface="Noto Nastaliq Urdu" panose="020B0502040504020204" pitchFamily="34" charset="-78"/>
            </a:endParaRPr>
          </a:p>
        </p:txBody>
      </p:sp>
      <p:sp>
        <p:nvSpPr>
          <p:cNvPr id="70" name="Text: SILSILA NAQSHBANDIA OWAISIAH">
            <a:extLst>
              <a:ext uri="{FF2B5EF4-FFF2-40B4-BE49-F238E27FC236}">
                <a16:creationId xmlns:a16="http://schemas.microsoft.com/office/drawing/2014/main" id="{4D4C2107-F149-152C-DA6D-9C5B15A21E63}"/>
              </a:ext>
            </a:extLst>
          </p:cNvPr>
          <p:cNvSpPr txBox="1"/>
          <p:nvPr/>
        </p:nvSpPr>
        <p:spPr>
          <a:xfrm>
            <a:off x="914400" y="10769600"/>
            <a:ext cx="13453269" cy="393700"/>
          </a:xfrm>
          <a:prstGeom prst="rect">
            <a:avLst/>
          </a:prstGeom>
          <a:noFill/>
        </p:spPr>
        <p:txBody>
          <a:bodyPr vert="horz" wrap="none" lIns="0" tIns="0" rIns="0" bIns="0" rtlCol="0">
            <a:noAutofit/>
          </a:bodyPr>
          <a:lstStyle/>
          <a:p>
            <a:pPr>
              <a:lnSpc>
                <a:spcPts val="1320"/>
              </a:lnSpc>
            </a:pPr>
            <a:r>
              <a:rPr lang="en-US" sz="1100">
                <a:solidFill>
                  <a:srgbClr val="6E7563"/>
                </a:solidFill>
                <a:latin typeface="Segoe UI" panose="020B0502040204020203" pitchFamily="34" charset="0"/>
              </a:rPr>
              <a:t>SILSILA NAQSHBANDIA OWAISIAH</a:t>
            </a:r>
          </a:p>
        </p:txBody>
      </p:sp>
      <p:sp>
        <p:nvSpPr>
          <p:cNvPr id="71" name="Text: App map">
            <a:extLst>
              <a:ext uri="{FF2B5EF4-FFF2-40B4-BE49-F238E27FC236}">
                <a16:creationId xmlns:a16="http://schemas.microsoft.com/office/drawing/2014/main" id="{D282DF3E-F25F-A6AC-3AFD-29B94F43A596}"/>
              </a:ext>
            </a:extLst>
          </p:cNvPr>
          <p:cNvSpPr txBox="1"/>
          <p:nvPr/>
        </p:nvSpPr>
        <p:spPr>
          <a:xfrm>
            <a:off x="14685169" y="10744200"/>
            <a:ext cx="822325"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App map</a:t>
            </a:r>
          </a:p>
        </p:txBody>
      </p:sp>
      <p:sp>
        <p:nvSpPr>
          <p:cNvPr id="72" name="Text: All features">
            <a:extLst>
              <a:ext uri="{FF2B5EF4-FFF2-40B4-BE49-F238E27FC236}">
                <a16:creationId xmlns:a16="http://schemas.microsoft.com/office/drawing/2014/main" id="{266F12AE-3595-C4D5-B2EE-4A9309306337}"/>
              </a:ext>
            </a:extLst>
          </p:cNvPr>
          <p:cNvSpPr txBox="1"/>
          <p:nvPr/>
        </p:nvSpPr>
        <p:spPr>
          <a:xfrm>
            <a:off x="15926594" y="10744200"/>
            <a:ext cx="981472" cy="444500"/>
          </a:xfrm>
          <a:prstGeom prst="rect">
            <a:avLst/>
          </a:prstGeom>
          <a:noFill/>
        </p:spPr>
        <p:txBody>
          <a:bodyPr vert="horz" wrap="none" lIns="0" tIns="0" rIns="0" bIns="0" rtlCol="0">
            <a:noAutofit/>
          </a:bodyPr>
          <a:lstStyle/>
          <a:p>
            <a:pPr algn="ctr">
              <a:lnSpc>
                <a:spcPts val="1680"/>
              </a:lnSpc>
            </a:pPr>
            <a:r>
              <a:rPr lang="en-US" sz="1400">
                <a:solidFill>
                  <a:srgbClr val="6E7563"/>
                </a:solidFill>
                <a:latin typeface="Segoe UI" panose="020B0502040204020203" pitchFamily="34" charset="0"/>
              </a:rPr>
              <a:t>All features</a:t>
            </a:r>
          </a:p>
        </p:txBody>
      </p:sp>
      <p:sp>
        <p:nvSpPr>
          <p:cNvPr id="73" name="Text: 65 / 65">
            <a:extLst>
              <a:ext uri="{FF2B5EF4-FFF2-40B4-BE49-F238E27FC236}">
                <a16:creationId xmlns:a16="http://schemas.microsoft.com/office/drawing/2014/main" id="{65E004B2-6F2F-3967-ECC2-F0949EF89E0B}"/>
              </a:ext>
            </a:extLst>
          </p:cNvPr>
          <p:cNvSpPr txBox="1"/>
          <p:nvPr/>
        </p:nvSpPr>
        <p:spPr>
          <a:xfrm>
            <a:off x="17377966" y="10744200"/>
            <a:ext cx="651669" cy="444500"/>
          </a:xfrm>
          <a:prstGeom prst="rect">
            <a:avLst/>
          </a:prstGeom>
          <a:noFill/>
        </p:spPr>
        <p:txBody>
          <a:bodyPr vert="horz" wrap="none" lIns="0" tIns="0" rIns="0" bIns="0" rtlCol="0">
            <a:noAutofit/>
          </a:bodyPr>
          <a:lstStyle/>
          <a:p>
            <a:pPr>
              <a:lnSpc>
                <a:spcPts val="1680"/>
              </a:lnSpc>
            </a:pPr>
            <a:r>
              <a:rPr lang="en-US" sz="1400">
                <a:solidFill>
                  <a:srgbClr val="6E7563"/>
                </a:solidFill>
                <a:latin typeface="Segoe UI" panose="020B0502040204020203" pitchFamily="34" charset="0"/>
              </a:rPr>
              <a:t>65 / 65</a:t>
            </a:r>
          </a:p>
        </p:txBody>
      </p:sp>
      <p:sp>
        <p:nvSpPr>
          <p:cNvPr id="74" name="Text: ‹">
            <a:extLst>
              <a:ext uri="{FF2B5EF4-FFF2-40B4-BE49-F238E27FC236}">
                <a16:creationId xmlns:a16="http://schemas.microsoft.com/office/drawing/2014/main" id="{DDC9FE60-A296-CF44-3AE2-CF120745B154}"/>
              </a:ext>
            </a:extLst>
          </p:cNvPr>
          <p:cNvSpPr txBox="1"/>
          <p:nvPr/>
        </p:nvSpPr>
        <p:spPr>
          <a:xfrm>
            <a:off x="18245534"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75" name="Text: ›">
            <a:extLst>
              <a:ext uri="{FF2B5EF4-FFF2-40B4-BE49-F238E27FC236}">
                <a16:creationId xmlns:a16="http://schemas.microsoft.com/office/drawing/2014/main" id="{EB7F14D4-92BF-CE37-2C4D-BC73062B619E}"/>
              </a:ext>
            </a:extLst>
          </p:cNvPr>
          <p:cNvSpPr txBox="1"/>
          <p:nvPr/>
        </p:nvSpPr>
        <p:spPr>
          <a:xfrm>
            <a:off x="18984317" y="10712450"/>
            <a:ext cx="522883" cy="508000"/>
          </a:xfrm>
          <a:prstGeom prst="rect">
            <a:avLst/>
          </a:prstGeom>
          <a:noFill/>
        </p:spPr>
        <p:txBody>
          <a:bodyPr vert="horz" wrap="none" lIns="0" tIns="0" rIns="0" bIns="0" rtlCol="0">
            <a:noAutofit/>
          </a:bodyPr>
          <a:lstStyle/>
          <a:p>
            <a:pPr algn="ctr">
              <a:lnSpc>
                <a:spcPts val="2400"/>
              </a:lnSpc>
            </a:pPr>
            <a:r>
              <a:rPr lang="en-US" sz="2900">
                <a:solidFill>
                  <a:srgbClr val="6E7563"/>
                </a:solidFill>
                <a:latin typeface="Segoe UI" panose="020B0502040204020203" pitchFamily="34" charset="0"/>
              </a:rPr>
              <a:t>›</a:t>
            </a:r>
          </a:p>
        </p:txBody>
      </p:sp>
      <p:sp>
        <p:nvSpPr>
          <p:cNvPr id="76" name="Explore: screen=markaz-analytics">
            <a:hlinkClick r:id="rId4"/>
            <a:extLst>
              <a:ext uri="{FF2B5EF4-FFF2-40B4-BE49-F238E27FC236}">
                <a16:creationId xmlns:a16="http://schemas.microsoft.com/office/drawing/2014/main" id="{51C2C852-EEC4-2674-2FE1-0DC38562BC63}"/>
              </a:ext>
            </a:extLst>
          </p:cNvPr>
          <p:cNvSpPr/>
          <p:nvPr/>
        </p:nvSpPr>
        <p:spPr>
          <a:xfrm>
            <a:off x="1079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Explore: screen=markaz-analytics">
            <a:hlinkClick r:id="rId4"/>
            <a:extLst>
              <a:ext uri="{FF2B5EF4-FFF2-40B4-BE49-F238E27FC236}">
                <a16:creationId xmlns:a16="http://schemas.microsoft.com/office/drawing/2014/main" id="{65063D53-6C93-6FC8-7877-EBE388FA1693}"/>
              </a:ext>
            </a:extLst>
          </p:cNvPr>
          <p:cNvSpPr/>
          <p:nvPr/>
        </p:nvSpPr>
        <p:spPr>
          <a:xfrm>
            <a:off x="10985500" y="2578100"/>
            <a:ext cx="8318500" cy="6985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Navigate: architecture">
            <a:hlinkClick r:id="rId5" action="ppaction://hlinksldjump"/>
            <a:extLst>
              <a:ext uri="{FF2B5EF4-FFF2-40B4-BE49-F238E27FC236}">
                <a16:creationId xmlns:a16="http://schemas.microsoft.com/office/drawing/2014/main" id="{8F7CA939-13FA-46DF-730C-2F02D25B25E3}"/>
              </a:ext>
            </a:extLst>
          </p:cNvPr>
          <p:cNvSpPr/>
          <p:nvPr/>
        </p:nvSpPr>
        <p:spPr>
          <a:xfrm>
            <a:off x="14583569" y="10680700"/>
            <a:ext cx="923925"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Explore: features">
            <a:hlinkClick r:id="rId6"/>
            <a:extLst>
              <a:ext uri="{FF2B5EF4-FFF2-40B4-BE49-F238E27FC236}">
                <a16:creationId xmlns:a16="http://schemas.microsoft.com/office/drawing/2014/main" id="{B7A23411-D999-92AF-E8C1-2068E12E84E2}"/>
              </a:ext>
            </a:extLst>
          </p:cNvPr>
          <p:cNvSpPr/>
          <p:nvPr/>
        </p:nvSpPr>
        <p:spPr>
          <a:xfrm>
            <a:off x="15824994" y="10680700"/>
            <a:ext cx="1083072" cy="3683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Navigate: tree-15">
            <a:hlinkClick r:id="rId7" action="ppaction://hlinksldjump"/>
            <a:extLst>
              <a:ext uri="{FF2B5EF4-FFF2-40B4-BE49-F238E27FC236}">
                <a16:creationId xmlns:a16="http://schemas.microsoft.com/office/drawing/2014/main" id="{F537E88F-74F6-2EFF-276F-D85BAE05248A}"/>
              </a:ext>
            </a:extLst>
          </p:cNvPr>
          <p:cNvSpPr/>
          <p:nvPr/>
        </p:nvSpPr>
        <p:spPr>
          <a:xfrm>
            <a:off x="18245534"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Navigate: intro">
            <a:hlinkClick r:id="rId8" action="ppaction://hlinksldjump"/>
            <a:extLst>
              <a:ext uri="{FF2B5EF4-FFF2-40B4-BE49-F238E27FC236}">
                <a16:creationId xmlns:a16="http://schemas.microsoft.com/office/drawing/2014/main" id="{EACF0386-5814-66CD-7696-74B999605694}"/>
              </a:ext>
            </a:extLst>
          </p:cNvPr>
          <p:cNvSpPr/>
          <p:nvPr/>
        </p:nvSpPr>
        <p:spPr>
          <a:xfrm>
            <a:off x="18984317" y="10712450"/>
            <a:ext cx="421283" cy="304800"/>
          </a:xfrm>
          <a:prstGeom prst="rect">
            <a:avLst/>
          </a:prstGeom>
          <a:solidFill>
            <a:schemeClr val="accent1">
              <a:alpha val="0"/>
            </a:schemeClr>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3389093"/>
      </p:ext>
    </p:extLst>
  </p:cSld>
  <p:clrMapOvr>
    <a:masterClrMapping/>
  </p:clrMapOvr>
  <mc:AlternateContent xmlns:mc="http://schemas.openxmlformats.org/markup-compatibility/2006">
    <mc:Choice xmlns:p14="http://schemas.microsoft.com/office/powerpoint/2010/main" Requires="p14">
      <p:transition p14:dur="400">
        <p:fade/>
      </p:transition>
    </mc:Choice>
    <mc:Fallback>
      <p:transition>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27056</Words>
  <Application>Microsoft Office PowerPoint</Application>
  <PresentationFormat>Custom</PresentationFormat>
  <Paragraphs>2183</Paragraphs>
  <Slides>65</Slides>
  <Notes>65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65</vt:i4>
      </vt:variant>
    </vt:vector>
  </HeadingPairs>
  <TitlesOfParts>
    <vt:vector size="72" baseType="lpstr">
      <vt:lpstr>Segoe UI</vt:lpstr>
      <vt:lpstr>Aptos Display</vt:lpstr>
      <vt:lpstr>Arial</vt:lpstr>
      <vt:lpstr>Noto Nastaliq Urdu</vt:lpstr>
      <vt:lpstr>Segoe UI Semibold</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Darul Irfan | Explore the app</dc:title>
  <dc:subject>English and Urdu product presentation with fresh app previews and complete feature architecture</dc:subject>
  <dc:creator>Darul Irfan</dc:creator>
  <cp:lastModifiedBy>Wajid Ali</cp:lastModifiedBy>
  <cp:revision>1</cp:revision>
  <dcterms:created xsi:type="dcterms:W3CDTF">2026-11-05T08:26:23Z</dcterms:created>
  <dcterms:modified xsi:type="dcterms:W3CDTF">2026-11-05T08:26:24Z</dcterms:modified>
</cp:coreProperties>
</file>